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5" r:id="rId5"/>
    <p:sldId id="276" r:id="rId6"/>
    <p:sldId id="277" r:id="rId7"/>
    <p:sldId id="279" r:id="rId8"/>
    <p:sldId id="280" r:id="rId9"/>
    <p:sldId id="261" r:id="rId10"/>
    <p:sldId id="262" r:id="rId11"/>
    <p:sldId id="263" r:id="rId12"/>
    <p:sldId id="264" r:id="rId13"/>
    <p:sldId id="265" r:id="rId14"/>
    <p:sldId id="281" r:id="rId15"/>
    <p:sldId id="282" r:id="rId16"/>
    <p:sldId id="283" r:id="rId17"/>
    <p:sldId id="285" r:id="rId18"/>
    <p:sldId id="286" r:id="rId19"/>
    <p:sldId id="287" r:id="rId20"/>
    <p:sldId id="289" r:id="rId21"/>
    <p:sldId id="290" r:id="rId22"/>
    <p:sldId id="292" r:id="rId23"/>
    <p:sldId id="269" r:id="rId24"/>
    <p:sldId id="273" r:id="rId25"/>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661000A0-403D-4EF2-B475-1550125AF9FF}" type="datetimeFigureOut">
              <a:rPr lang="sv-SE" smtClean="0"/>
              <a:pPr/>
              <a:t>2016-05-18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502A7FB-4F46-40FD-AB3B-0692BBEBEEC5}"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1000A0-403D-4EF2-B475-1550125AF9FF}" type="datetimeFigureOut">
              <a:rPr lang="sv-SE" smtClean="0"/>
              <a:pPr/>
              <a:t>2016-05-18</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02A7FB-4F46-40FD-AB3B-0692BBEBEEC5}"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Kjell.nilsson@soc.lu.s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Autofit/>
          </a:bodyPr>
          <a:lstStyle/>
          <a:p>
            <a:r>
              <a:rPr lang="en-US" sz="3200" dirty="0"/>
              <a:t>Transformation of Welfare </a:t>
            </a:r>
            <a:r>
              <a:rPr lang="en-US" sz="3200" dirty="0" smtClean="0"/>
              <a:t>Policies -Comparisons </a:t>
            </a:r>
            <a:r>
              <a:rPr lang="en-US" sz="3200" dirty="0"/>
              <a:t>of Post-Socialist Development in Eastern Europe, China and Vietnam</a:t>
            </a:r>
            <a:endParaRPr lang="sv-SE" sz="3200" dirty="0"/>
          </a:p>
        </p:txBody>
      </p:sp>
      <p:sp>
        <p:nvSpPr>
          <p:cNvPr id="3" name="Underrubrik 2"/>
          <p:cNvSpPr>
            <a:spLocks noGrp="1"/>
          </p:cNvSpPr>
          <p:nvPr>
            <p:ph type="subTitle" idx="1"/>
          </p:nvPr>
        </p:nvSpPr>
        <p:spPr/>
        <p:txBody>
          <a:bodyPr>
            <a:normAutofit/>
          </a:bodyPr>
          <a:lstStyle/>
          <a:p>
            <a:r>
              <a:rPr lang="sv-SE" sz="2800" dirty="0" smtClean="0"/>
              <a:t>Kjell Nilsson</a:t>
            </a:r>
          </a:p>
          <a:p>
            <a:r>
              <a:rPr lang="sv-SE" sz="2800" dirty="0" smtClean="0"/>
              <a:t>Lund University</a:t>
            </a:r>
          </a:p>
          <a:p>
            <a:r>
              <a:rPr lang="sv-SE" sz="2800" dirty="0" smtClean="0"/>
              <a:t>Presentation </a:t>
            </a:r>
            <a:r>
              <a:rPr lang="sv-SE" sz="2800" dirty="0" err="1" smtClean="0"/>
              <a:t>Kyiv</a:t>
            </a:r>
            <a:r>
              <a:rPr lang="sv-SE" sz="2800" dirty="0" smtClean="0"/>
              <a:t> 19 May 2016</a:t>
            </a:r>
            <a:endParaRPr lang="sv-SE"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r>
              <a:rPr lang="en-GB" dirty="0" smtClean="0"/>
              <a:t>The two countries differ significantly in both economic and social developments</a:t>
            </a:r>
            <a:r>
              <a:rPr lang="en-GB" dirty="0" smtClean="0"/>
              <a:t>.</a:t>
            </a:r>
          </a:p>
          <a:p>
            <a:endParaRPr lang="en-GB" dirty="0"/>
          </a:p>
          <a:p>
            <a:r>
              <a:rPr lang="en-GB" dirty="0" smtClean="0"/>
              <a:t> It </a:t>
            </a:r>
            <a:r>
              <a:rPr lang="en-GB" dirty="0" smtClean="0"/>
              <a:t>is difficult to discuss China as one empirical entity. </a:t>
            </a:r>
            <a:endParaRPr lang="sv-SE" dirty="0" smtClean="0"/>
          </a:p>
          <a:p>
            <a:endParaRPr lang="sv-SE"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Vietnam</a:t>
            </a:r>
            <a:endParaRPr lang="sv-SE" dirty="0"/>
          </a:p>
        </p:txBody>
      </p:sp>
      <p:sp>
        <p:nvSpPr>
          <p:cNvPr id="3" name="Platshållare för innehåll 2"/>
          <p:cNvSpPr>
            <a:spLocks noGrp="1"/>
          </p:cNvSpPr>
          <p:nvPr>
            <p:ph idx="1"/>
          </p:nvPr>
        </p:nvSpPr>
        <p:spPr/>
        <p:txBody>
          <a:bodyPr>
            <a:normAutofit fontScale="92500" lnSpcReduction="10000"/>
          </a:bodyPr>
          <a:lstStyle/>
          <a:p>
            <a:r>
              <a:rPr lang="en-GB" dirty="0" smtClean="0"/>
              <a:t>Cooperatives were disbanded in 1988, and following cuts in public social sector spending and various privatisation and liberalisation measures, much of the cost burden for such services has shifted to households. </a:t>
            </a:r>
          </a:p>
          <a:p>
            <a:r>
              <a:rPr lang="en-GB" dirty="0" smtClean="0"/>
              <a:t>The </a:t>
            </a:r>
            <a:r>
              <a:rPr lang="en-GB" dirty="0" err="1" smtClean="0"/>
              <a:t>marketisation</a:t>
            </a:r>
            <a:r>
              <a:rPr lang="en-GB" dirty="0" smtClean="0"/>
              <a:t> of social and health services has contributed to increased inequality.</a:t>
            </a:r>
            <a:endParaRPr lang="sv-SE" dirty="0" smtClean="0"/>
          </a:p>
          <a:p>
            <a:r>
              <a:rPr lang="en-GB" dirty="0" smtClean="0"/>
              <a:t>Informal employment is the general norm, either in self-employment or through salaried employment in the informal sector.</a:t>
            </a:r>
            <a:endParaRPr lang="sv-SE" dirty="0" smtClean="0"/>
          </a:p>
          <a:p>
            <a:pPr>
              <a:buNone/>
            </a:pPr>
            <a:endParaRPr lang="sv-SE" dirty="0" smtClean="0"/>
          </a:p>
          <a:p>
            <a:endParaRPr lang="sv-SE"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sp>
        <p:nvSpPr>
          <p:cNvPr id="3" name="Platshållare för innehåll 2"/>
          <p:cNvSpPr>
            <a:spLocks noGrp="1"/>
          </p:cNvSpPr>
          <p:nvPr>
            <p:ph idx="1"/>
          </p:nvPr>
        </p:nvSpPr>
        <p:spPr/>
        <p:txBody>
          <a:bodyPr>
            <a:normAutofit fontScale="92500" lnSpcReduction="20000"/>
          </a:bodyPr>
          <a:lstStyle/>
          <a:p>
            <a:endParaRPr lang="en-GB" dirty="0" smtClean="0"/>
          </a:p>
          <a:p>
            <a:r>
              <a:rPr lang="en-GB" dirty="0" smtClean="0"/>
              <a:t>Around two-third of the labour force is self-employed or belongs to the household economy </a:t>
            </a:r>
            <a:endParaRPr lang="sv-SE" dirty="0" smtClean="0"/>
          </a:p>
          <a:p>
            <a:r>
              <a:rPr lang="en-GB" dirty="0" smtClean="0"/>
              <a:t>Given the size of the informal sector, merely looking at system level would create a bias in the data. To understand the system and its outcomes, we need to consider the everyday practices and strategies on a micro level. </a:t>
            </a:r>
            <a:endParaRPr lang="sv-SE" dirty="0" smtClean="0"/>
          </a:p>
          <a:p>
            <a:r>
              <a:rPr lang="en-GB" dirty="0" smtClean="0"/>
              <a:t>The most common forms of social security in Vietnam are also informal and delivered through family and social networks.</a:t>
            </a:r>
            <a:endParaRPr lang="sv-SE"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China</a:t>
            </a:r>
            <a:endParaRPr lang="sv-SE" dirty="0"/>
          </a:p>
        </p:txBody>
      </p:sp>
      <p:sp>
        <p:nvSpPr>
          <p:cNvPr id="3" name="Platshållare för innehåll 2"/>
          <p:cNvSpPr>
            <a:spLocks noGrp="1"/>
          </p:cNvSpPr>
          <p:nvPr>
            <p:ph idx="1"/>
          </p:nvPr>
        </p:nvSpPr>
        <p:spPr/>
        <p:txBody>
          <a:bodyPr>
            <a:normAutofit/>
          </a:bodyPr>
          <a:lstStyle/>
          <a:p>
            <a:r>
              <a:rPr lang="en-GB" dirty="0" smtClean="0"/>
              <a:t>China has followed a gradual approach to reform.</a:t>
            </a:r>
          </a:p>
          <a:p>
            <a:r>
              <a:rPr lang="en-GB" dirty="0" smtClean="0"/>
              <a:t>This has been a key </a:t>
            </a:r>
            <a:r>
              <a:rPr lang="en-GB" smtClean="0"/>
              <a:t>to avoid </a:t>
            </a:r>
            <a:r>
              <a:rPr lang="en-GB" dirty="0" smtClean="0"/>
              <a:t>the results of ‘shock therapy’ and instantaneous </a:t>
            </a:r>
            <a:r>
              <a:rPr lang="en-GB" dirty="0" err="1" smtClean="0"/>
              <a:t>marketisation</a:t>
            </a:r>
            <a:r>
              <a:rPr lang="en-GB" dirty="0" smtClean="0"/>
              <a:t> of the transition countries in Eastern Europe and the former Soviet Union. </a:t>
            </a:r>
          </a:p>
          <a:p>
            <a:r>
              <a:rPr lang="en-GB" dirty="0" smtClean="0"/>
              <a:t>China shows similarities to other transitional countries with regards to social policy.</a:t>
            </a:r>
            <a:endParaRPr lang="sv-SE" dirty="0" smtClean="0"/>
          </a:p>
          <a:p>
            <a:endParaRPr lang="sv-SE"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en-GB" b="0" dirty="0" smtClean="0">
                <a:cs typeface="Times New Roman" pitchFamily="18" charset="0"/>
              </a:rPr>
              <a:t>Pre-reform welfare system in China</a:t>
            </a:r>
            <a:endParaRPr lang="sv-SE" b="0" dirty="0"/>
          </a:p>
        </p:txBody>
      </p:sp>
      <p:sp>
        <p:nvSpPr>
          <p:cNvPr id="3" name="Platshållare för innehåll 2"/>
          <p:cNvSpPr>
            <a:spLocks noGrp="1"/>
          </p:cNvSpPr>
          <p:nvPr>
            <p:ph idx="1"/>
          </p:nvPr>
        </p:nvSpPr>
        <p:spPr/>
        <p:txBody>
          <a:bodyPr>
            <a:normAutofit lnSpcReduction="10000"/>
          </a:bodyPr>
          <a:lstStyle/>
          <a:p>
            <a:pPr>
              <a:lnSpc>
                <a:spcPct val="90000"/>
              </a:lnSpc>
              <a:defRPr/>
            </a:pPr>
            <a:r>
              <a:rPr lang="sv-SE" sz="2800" dirty="0" smtClean="0">
                <a:cs typeface="Times New Roman" pitchFamily="18" charset="0"/>
              </a:rPr>
              <a:t>A</a:t>
            </a:r>
            <a:r>
              <a:rPr lang="en-GB" sz="2800" dirty="0" smtClean="0">
                <a:cs typeface="Times New Roman" pitchFamily="18" charset="0"/>
              </a:rPr>
              <a:t> safety net for all the people, thanks to full employment and a ration system of basic subsistence in urban areas, and the system of collective farmland in the rural areas.</a:t>
            </a:r>
            <a:endParaRPr lang="en-US" sz="2800" dirty="0" smtClean="0">
              <a:cs typeface="Times New Roman" pitchFamily="18" charset="0"/>
            </a:endParaRPr>
          </a:p>
          <a:p>
            <a:pPr>
              <a:lnSpc>
                <a:spcPct val="90000"/>
              </a:lnSpc>
              <a:defRPr/>
            </a:pPr>
            <a:r>
              <a:rPr lang="sv-SE" sz="2800" dirty="0" smtClean="0">
                <a:cs typeface="Times New Roman" pitchFamily="18" charset="0"/>
              </a:rPr>
              <a:t>S</a:t>
            </a:r>
            <a:r>
              <a:rPr lang="en-GB" sz="2800" dirty="0" err="1" smtClean="0">
                <a:cs typeface="Times New Roman" pitchFamily="18" charset="0"/>
              </a:rPr>
              <a:t>ocial</a:t>
            </a:r>
            <a:r>
              <a:rPr lang="en-GB" sz="2800" dirty="0" smtClean="0">
                <a:cs typeface="Times New Roman" pitchFamily="18" charset="0"/>
              </a:rPr>
              <a:t> assistance systems and public personal services in both urban and rural areas to support those people who could not meet their basic living requirements through work or by family support. </a:t>
            </a:r>
            <a:endParaRPr lang="en-US" sz="2800" dirty="0" smtClean="0">
              <a:cs typeface="Times New Roman" pitchFamily="18" charset="0"/>
            </a:endParaRPr>
          </a:p>
          <a:p>
            <a:pPr>
              <a:lnSpc>
                <a:spcPct val="90000"/>
              </a:lnSpc>
              <a:defRPr/>
            </a:pPr>
            <a:r>
              <a:rPr lang="sv-SE" sz="2800" dirty="0" smtClean="0">
                <a:cs typeface="Times New Roman" pitchFamily="18" charset="0"/>
              </a:rPr>
              <a:t>A</a:t>
            </a:r>
            <a:r>
              <a:rPr lang="en-GB" sz="2800" dirty="0" smtClean="0">
                <a:cs typeface="Times New Roman" pitchFamily="18" charset="0"/>
              </a:rPr>
              <a:t> comprehensive welfare system exclusively for urban state workers and government staff, which included pensions, free medical care, public housing, etc.</a:t>
            </a:r>
            <a:endParaRPr lang="sv-SE" sz="2800" dirty="0"/>
          </a:p>
        </p:txBody>
      </p:sp>
    </p:spTree>
    <p:extLst>
      <p:ext uri="{BB962C8B-B14F-4D97-AF65-F5344CB8AC3E}">
        <p14:creationId xmlns:p14="http://schemas.microsoft.com/office/powerpoint/2010/main" val="7339456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3600" dirty="0" smtClean="0"/>
              <a:t>From </a:t>
            </a:r>
            <a:r>
              <a:rPr lang="sv-SE" sz="3600" dirty="0" err="1" smtClean="0"/>
              <a:t>state</a:t>
            </a:r>
            <a:r>
              <a:rPr lang="sv-SE" sz="3600" dirty="0" smtClean="0"/>
              <a:t> </a:t>
            </a:r>
            <a:r>
              <a:rPr lang="sv-SE" sz="3600" dirty="0" err="1" smtClean="0"/>
              <a:t>welfare</a:t>
            </a:r>
            <a:r>
              <a:rPr lang="sv-SE" sz="3600" dirty="0" smtClean="0"/>
              <a:t> to ”</a:t>
            </a:r>
            <a:r>
              <a:rPr lang="sv-SE" sz="3600" dirty="0" err="1" smtClean="0"/>
              <a:t>societal</a:t>
            </a:r>
            <a:r>
              <a:rPr lang="sv-SE" sz="3600" dirty="0" smtClean="0"/>
              <a:t> </a:t>
            </a:r>
            <a:r>
              <a:rPr lang="sv-SE" sz="3600" dirty="0" err="1" smtClean="0"/>
              <a:t>welfare</a:t>
            </a:r>
            <a:r>
              <a:rPr lang="sv-SE" sz="3600" dirty="0" smtClean="0"/>
              <a:t>”</a:t>
            </a:r>
            <a:endParaRPr lang="sv-SE" sz="3600" dirty="0"/>
          </a:p>
        </p:txBody>
      </p:sp>
      <p:sp>
        <p:nvSpPr>
          <p:cNvPr id="3" name="Platshållare för innehåll 2"/>
          <p:cNvSpPr>
            <a:spLocks noGrp="1"/>
          </p:cNvSpPr>
          <p:nvPr>
            <p:ph idx="1"/>
          </p:nvPr>
        </p:nvSpPr>
        <p:spPr/>
        <p:txBody>
          <a:bodyPr>
            <a:normAutofit lnSpcReduction="10000"/>
          </a:bodyPr>
          <a:lstStyle/>
          <a:p>
            <a:pPr>
              <a:defRPr/>
            </a:pPr>
            <a:r>
              <a:rPr lang="en-GB" sz="2800" dirty="0" smtClean="0">
                <a:cs typeface="Times New Roman" pitchFamily="18" charset="0"/>
              </a:rPr>
              <a:t>Shift from a universal to a selective welfare system</a:t>
            </a:r>
            <a:endParaRPr lang="en-US" sz="2800" dirty="0" smtClean="0">
              <a:cs typeface="Times New Roman" pitchFamily="18" charset="0"/>
            </a:endParaRPr>
          </a:p>
          <a:p>
            <a:pPr>
              <a:defRPr/>
            </a:pPr>
            <a:r>
              <a:rPr lang="en-GB" sz="2800" dirty="0" smtClean="0">
                <a:cs typeface="Times New Roman" pitchFamily="18" charset="0"/>
              </a:rPr>
              <a:t>Shift from a state model, in which almost all the benefits were paid by government, to a model of shared responsibility, where expenditure is shared between government, employers and employees (and where NGOs of different kinds are encouraged to join)</a:t>
            </a:r>
            <a:endParaRPr lang="en-US" sz="2800" dirty="0" smtClean="0">
              <a:cs typeface="Times New Roman" pitchFamily="18" charset="0"/>
            </a:endParaRPr>
          </a:p>
          <a:p>
            <a:pPr>
              <a:defRPr/>
            </a:pPr>
            <a:r>
              <a:rPr lang="en-GB" sz="2800" dirty="0" smtClean="0">
                <a:cs typeface="Times New Roman" pitchFamily="18" charset="0"/>
              </a:rPr>
              <a:t>Shift from a single centrally planned and managed system to a multiplicity of provincially and locally managed systems.</a:t>
            </a:r>
            <a:endParaRPr lang="sv-SE" sz="2800" dirty="0"/>
          </a:p>
        </p:txBody>
      </p:sp>
    </p:spTree>
    <p:extLst>
      <p:ext uri="{BB962C8B-B14F-4D97-AF65-F5344CB8AC3E}">
        <p14:creationId xmlns:p14="http://schemas.microsoft.com/office/powerpoint/2010/main" val="38925993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rrowheads="1"/>
          </p:cNvSpPr>
          <p:nvPr>
            <p:ph type="title"/>
          </p:nvPr>
        </p:nvSpPr>
        <p:spPr/>
        <p:txBody>
          <a:bodyPr/>
          <a:lstStyle/>
          <a:p>
            <a:pPr eaLnBrk="1" hangingPunct="1">
              <a:defRPr/>
            </a:pPr>
            <a:r>
              <a:rPr lang="sv-SE" sz="3600" dirty="0" smtClean="0"/>
              <a:t>Development and </a:t>
            </a:r>
            <a:r>
              <a:rPr lang="sv-SE" sz="3600" dirty="0" err="1" smtClean="0"/>
              <a:t>welfare</a:t>
            </a:r>
            <a:r>
              <a:rPr lang="sv-SE" sz="3600" dirty="0" smtClean="0"/>
              <a:t> in China</a:t>
            </a:r>
          </a:p>
        </p:txBody>
      </p:sp>
      <p:sp>
        <p:nvSpPr>
          <p:cNvPr id="72707" name="Rectangle 3"/>
          <p:cNvSpPr>
            <a:spLocks noGrp="1" noChangeArrowheads="1"/>
          </p:cNvSpPr>
          <p:nvPr>
            <p:ph type="body" idx="1"/>
          </p:nvPr>
        </p:nvSpPr>
        <p:spPr/>
        <p:txBody>
          <a:bodyPr/>
          <a:lstStyle/>
          <a:p>
            <a:pPr eaLnBrk="1" hangingPunct="1">
              <a:defRPr/>
            </a:pPr>
            <a:r>
              <a:rPr lang="sv-SE" sz="2400" dirty="0" smtClean="0"/>
              <a:t>China </a:t>
            </a:r>
            <a:r>
              <a:rPr lang="sv-SE" sz="2400" dirty="0" err="1" smtClean="0"/>
              <a:t>much</a:t>
            </a:r>
            <a:r>
              <a:rPr lang="sv-SE" sz="2400" dirty="0" smtClean="0"/>
              <a:t> </a:t>
            </a:r>
            <a:r>
              <a:rPr lang="sv-SE" sz="2400" dirty="0" err="1" smtClean="0"/>
              <a:t>richer</a:t>
            </a:r>
            <a:r>
              <a:rPr lang="sv-SE" sz="2400" dirty="0" smtClean="0"/>
              <a:t> </a:t>
            </a:r>
            <a:r>
              <a:rPr lang="sv-SE" sz="2400" dirty="0" err="1" smtClean="0"/>
              <a:t>because</a:t>
            </a:r>
            <a:r>
              <a:rPr lang="sv-SE" sz="2400" dirty="0" smtClean="0"/>
              <a:t> of the reforms</a:t>
            </a:r>
          </a:p>
          <a:p>
            <a:pPr eaLnBrk="1" hangingPunct="1">
              <a:defRPr/>
            </a:pPr>
            <a:r>
              <a:rPr lang="sv-SE" sz="2400" dirty="0" err="1" smtClean="0"/>
              <a:t>Number</a:t>
            </a:r>
            <a:r>
              <a:rPr lang="sv-SE" sz="2400" dirty="0" smtClean="0"/>
              <a:t> of </a:t>
            </a:r>
            <a:r>
              <a:rPr lang="sv-SE" sz="2400" dirty="0" err="1" smtClean="0"/>
              <a:t>poor</a:t>
            </a:r>
            <a:r>
              <a:rPr lang="sv-SE" sz="2400" dirty="0" smtClean="0"/>
              <a:t> </a:t>
            </a:r>
            <a:r>
              <a:rPr lang="sv-SE" sz="2400" dirty="0" err="1" smtClean="0"/>
              <a:t>reduced</a:t>
            </a:r>
            <a:r>
              <a:rPr lang="sv-SE" sz="2400" dirty="0" smtClean="0"/>
              <a:t> by 400 million</a:t>
            </a:r>
          </a:p>
          <a:p>
            <a:pPr eaLnBrk="1" hangingPunct="1">
              <a:defRPr/>
            </a:pPr>
            <a:r>
              <a:rPr lang="sv-SE" sz="2400" dirty="0" smtClean="0"/>
              <a:t>Life </a:t>
            </a:r>
            <a:r>
              <a:rPr lang="sv-SE" sz="2400" dirty="0" err="1" smtClean="0"/>
              <a:t>expectancy</a:t>
            </a:r>
            <a:r>
              <a:rPr lang="sv-SE" sz="2400" dirty="0" smtClean="0"/>
              <a:t>: 72,5 </a:t>
            </a:r>
            <a:r>
              <a:rPr lang="sv-SE" sz="2400" dirty="0" err="1" smtClean="0"/>
              <a:t>years</a:t>
            </a:r>
            <a:endParaRPr lang="sv-SE" sz="2400" dirty="0" smtClean="0"/>
          </a:p>
          <a:p>
            <a:pPr eaLnBrk="1" hangingPunct="1">
              <a:defRPr/>
            </a:pPr>
            <a:r>
              <a:rPr lang="sv-SE" sz="2400" dirty="0" smtClean="0"/>
              <a:t>HDI 2014: 0.73 (90th </a:t>
            </a:r>
            <a:r>
              <a:rPr lang="sv-SE" sz="2400" dirty="0" err="1" smtClean="0"/>
              <a:t>place</a:t>
            </a:r>
            <a:r>
              <a:rPr lang="sv-SE" sz="2400" dirty="0" smtClean="0"/>
              <a:t> </a:t>
            </a:r>
            <a:r>
              <a:rPr lang="sv-SE" sz="2400" dirty="0" err="1" smtClean="0"/>
              <a:t>of</a:t>
            </a:r>
            <a:r>
              <a:rPr lang="sv-SE" sz="2400" dirty="0" smtClean="0"/>
              <a:t> 188 </a:t>
            </a:r>
            <a:r>
              <a:rPr lang="sv-SE" sz="2400" dirty="0" err="1" smtClean="0"/>
              <a:t>countries</a:t>
            </a:r>
            <a:r>
              <a:rPr lang="sv-SE" sz="2400" dirty="0" smtClean="0"/>
              <a:t>. India 130th, </a:t>
            </a:r>
            <a:r>
              <a:rPr lang="sv-SE" sz="2400" dirty="0" err="1" smtClean="0"/>
              <a:t>Ukraine</a:t>
            </a:r>
            <a:r>
              <a:rPr lang="sv-SE" sz="2400" dirty="0" smtClean="0"/>
              <a:t> 81st)</a:t>
            </a:r>
          </a:p>
          <a:p>
            <a:pPr eaLnBrk="1" hangingPunct="1">
              <a:defRPr/>
            </a:pPr>
            <a:r>
              <a:rPr lang="sv-SE" sz="2400" dirty="0" err="1" smtClean="0"/>
              <a:t>More</a:t>
            </a:r>
            <a:r>
              <a:rPr lang="sv-SE" sz="2400" dirty="0" smtClean="0"/>
              <a:t> </a:t>
            </a:r>
            <a:r>
              <a:rPr lang="sv-SE" sz="2400" dirty="0" err="1" smtClean="0"/>
              <a:t>than</a:t>
            </a:r>
            <a:r>
              <a:rPr lang="sv-SE" sz="2400" dirty="0" smtClean="0"/>
              <a:t> 1/3 of population with </a:t>
            </a:r>
            <a:r>
              <a:rPr lang="sv-SE" sz="2400" dirty="0" err="1" smtClean="0"/>
              <a:t>income</a:t>
            </a:r>
            <a:r>
              <a:rPr lang="sv-SE" sz="2400" dirty="0" smtClean="0"/>
              <a:t> of less </a:t>
            </a:r>
            <a:r>
              <a:rPr lang="sv-SE" sz="2400" dirty="0" err="1" smtClean="0"/>
              <a:t>than</a:t>
            </a:r>
            <a:r>
              <a:rPr lang="sv-SE" sz="2400" dirty="0" smtClean="0"/>
              <a:t> 2 USD per </a:t>
            </a:r>
            <a:r>
              <a:rPr lang="sv-SE" sz="2400" dirty="0" err="1" smtClean="0"/>
              <a:t>day</a:t>
            </a:r>
            <a:r>
              <a:rPr lang="sv-SE" sz="2400" dirty="0" smtClean="0"/>
              <a:t> (2006)</a:t>
            </a:r>
          </a:p>
          <a:p>
            <a:pPr eaLnBrk="1" hangingPunct="1">
              <a:defRPr/>
            </a:pPr>
            <a:r>
              <a:rPr lang="sv-SE" sz="2400" dirty="0" err="1" smtClean="0"/>
              <a:t>Inequality</a:t>
            </a:r>
            <a:r>
              <a:rPr lang="sv-SE" sz="2400" dirty="0" smtClean="0"/>
              <a:t>: 0.48 (</a:t>
            </a:r>
            <a:r>
              <a:rPr lang="sv-SE" sz="2400" dirty="0" err="1" smtClean="0"/>
              <a:t>Gini</a:t>
            </a:r>
            <a:r>
              <a:rPr lang="sv-SE" sz="2400" dirty="0" smtClean="0"/>
              <a:t> 2009)</a:t>
            </a:r>
          </a:p>
          <a:p>
            <a:pPr eaLnBrk="1" hangingPunct="1">
              <a:defRPr/>
            </a:pPr>
            <a:r>
              <a:rPr lang="sv-SE" sz="2400" dirty="0" smtClean="0"/>
              <a:t>Shanghai HDI = Portugal</a:t>
            </a:r>
          </a:p>
          <a:p>
            <a:pPr eaLnBrk="1" hangingPunct="1">
              <a:defRPr/>
            </a:pPr>
            <a:r>
              <a:rPr lang="sv-SE" sz="2400" dirty="0" smtClean="0"/>
              <a:t>Tibet HDI = </a:t>
            </a:r>
            <a:r>
              <a:rPr lang="sv-SE" sz="2400" dirty="0" err="1" smtClean="0"/>
              <a:t>Cambodia</a:t>
            </a:r>
            <a:endParaRPr lang="sv-SE" sz="2400" dirty="0" smtClean="0"/>
          </a:p>
          <a:p>
            <a:pPr eaLnBrk="1" hangingPunct="1">
              <a:defRPr/>
            </a:pPr>
            <a:endParaRPr lang="sv-SE" dirty="0" smtClean="0"/>
          </a:p>
        </p:txBody>
      </p:sp>
    </p:spTree>
    <p:extLst>
      <p:ext uri="{BB962C8B-B14F-4D97-AF65-F5344CB8AC3E}">
        <p14:creationId xmlns:p14="http://schemas.microsoft.com/office/powerpoint/2010/main" val="34816419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en-US" dirty="0" smtClean="0">
                <a:cs typeface="Times New Roman" pitchFamily="18" charset="0"/>
              </a:rPr>
              <a:t>Economic </a:t>
            </a:r>
            <a:r>
              <a:rPr lang="en-US" dirty="0" err="1">
                <a:cs typeface="Times New Roman" pitchFamily="18" charset="0"/>
              </a:rPr>
              <a:t>globalisation</a:t>
            </a:r>
            <a:r>
              <a:rPr lang="en-US" dirty="0">
                <a:cs typeface="Times New Roman" pitchFamily="18" charset="0"/>
              </a:rPr>
              <a:t> in China</a:t>
            </a:r>
            <a:endParaRPr lang="sv-SE" dirty="0"/>
          </a:p>
        </p:txBody>
      </p:sp>
      <p:sp>
        <p:nvSpPr>
          <p:cNvPr id="3" name="Platshållare för innehåll 2"/>
          <p:cNvSpPr>
            <a:spLocks noGrp="1"/>
          </p:cNvSpPr>
          <p:nvPr>
            <p:ph idx="1"/>
          </p:nvPr>
        </p:nvSpPr>
        <p:spPr/>
        <p:txBody>
          <a:bodyPr>
            <a:normAutofit/>
          </a:bodyPr>
          <a:lstStyle/>
          <a:p>
            <a:pPr>
              <a:defRPr/>
            </a:pPr>
            <a:r>
              <a:rPr lang="sv-SE" sz="2800" dirty="0">
                <a:cs typeface="Times New Roman" pitchFamily="18" charset="0"/>
              </a:rPr>
              <a:t>E</a:t>
            </a:r>
            <a:r>
              <a:rPr lang="en-GB" sz="2800" dirty="0" err="1">
                <a:cs typeface="Times New Roman" pitchFamily="18" charset="0"/>
              </a:rPr>
              <a:t>conomic</a:t>
            </a:r>
            <a:r>
              <a:rPr lang="en-GB" sz="2800" dirty="0">
                <a:cs typeface="Times New Roman" pitchFamily="18" charset="0"/>
              </a:rPr>
              <a:t> </a:t>
            </a:r>
            <a:r>
              <a:rPr lang="en-GB" sz="2800" dirty="0" smtClean="0">
                <a:cs typeface="Times New Roman" pitchFamily="18" charset="0"/>
              </a:rPr>
              <a:t>reform, </a:t>
            </a:r>
            <a:r>
              <a:rPr lang="sv-SE" sz="2800" dirty="0">
                <a:cs typeface="Times New Roman" pitchFamily="18" charset="0"/>
              </a:rPr>
              <a:t>o</a:t>
            </a:r>
            <a:r>
              <a:rPr lang="en-GB" sz="2800" dirty="0" smtClean="0">
                <a:cs typeface="Times New Roman" pitchFamily="18" charset="0"/>
              </a:rPr>
              <a:t>pen-door policy, </a:t>
            </a:r>
            <a:r>
              <a:rPr lang="sv-SE" sz="2800" dirty="0" err="1"/>
              <a:t>e</a:t>
            </a:r>
            <a:r>
              <a:rPr lang="sv-SE" sz="2800" dirty="0" err="1" smtClean="0"/>
              <a:t>conomic</a:t>
            </a:r>
            <a:r>
              <a:rPr lang="sv-SE" sz="2800" dirty="0" smtClean="0"/>
              <a:t> </a:t>
            </a:r>
            <a:r>
              <a:rPr lang="sv-SE" sz="2800" dirty="0" err="1" smtClean="0"/>
              <a:t>growth</a:t>
            </a:r>
            <a:r>
              <a:rPr lang="sv-SE" sz="2800" dirty="0" smtClean="0"/>
              <a:t> </a:t>
            </a:r>
            <a:r>
              <a:rPr lang="sv-SE" sz="2800" dirty="0" err="1" smtClean="0"/>
              <a:t>strategy</a:t>
            </a:r>
            <a:endParaRPr lang="sv-SE" sz="2800" dirty="0"/>
          </a:p>
          <a:p>
            <a:pPr>
              <a:defRPr/>
            </a:pPr>
            <a:r>
              <a:rPr lang="sv-SE" sz="2800" dirty="0" smtClean="0">
                <a:cs typeface="Times New Roman" pitchFamily="18" charset="0"/>
              </a:rPr>
              <a:t>O</a:t>
            </a:r>
            <a:r>
              <a:rPr lang="en-GB" sz="2800" dirty="0" smtClean="0">
                <a:cs typeface="Times New Roman" pitchFamily="18" charset="0"/>
              </a:rPr>
              <a:t>ne of </a:t>
            </a:r>
            <a:r>
              <a:rPr lang="sv-SE" sz="2800" dirty="0" smtClean="0">
                <a:cs typeface="Times New Roman" pitchFamily="18" charset="0"/>
              </a:rPr>
              <a:t>the </a:t>
            </a:r>
            <a:r>
              <a:rPr lang="sv-SE" sz="2800" dirty="0" err="1" smtClean="0">
                <a:cs typeface="Times New Roman" pitchFamily="18" charset="0"/>
              </a:rPr>
              <a:t>government´s</a:t>
            </a:r>
            <a:r>
              <a:rPr lang="en-GB" sz="2800" dirty="0" smtClean="0">
                <a:cs typeface="Times New Roman" pitchFamily="18" charset="0"/>
              </a:rPr>
              <a:t> intentions</a:t>
            </a:r>
            <a:r>
              <a:rPr lang="sv-SE" sz="2800" dirty="0" smtClean="0">
                <a:cs typeface="Times New Roman" pitchFamily="18" charset="0"/>
              </a:rPr>
              <a:t> in </a:t>
            </a:r>
            <a:r>
              <a:rPr lang="sv-SE" sz="2800" dirty="0" err="1" smtClean="0">
                <a:cs typeface="Times New Roman" pitchFamily="18" charset="0"/>
              </a:rPr>
              <a:t>reforming</a:t>
            </a:r>
            <a:r>
              <a:rPr lang="sv-SE" sz="2800" dirty="0" smtClean="0">
                <a:cs typeface="Times New Roman" pitchFamily="18" charset="0"/>
              </a:rPr>
              <a:t> the </a:t>
            </a:r>
            <a:r>
              <a:rPr lang="sv-SE" sz="2800" dirty="0" err="1" smtClean="0">
                <a:cs typeface="Times New Roman" pitchFamily="18" charset="0"/>
              </a:rPr>
              <a:t>welfare</a:t>
            </a:r>
            <a:r>
              <a:rPr lang="sv-SE" sz="2800" dirty="0" smtClean="0">
                <a:cs typeface="Times New Roman" pitchFamily="18" charset="0"/>
              </a:rPr>
              <a:t> system in the 1990s</a:t>
            </a:r>
            <a:r>
              <a:rPr lang="en-GB" sz="2800" dirty="0" smtClean="0">
                <a:cs typeface="Times New Roman" pitchFamily="18" charset="0"/>
              </a:rPr>
              <a:t> was to reduce labour costs and reinforcing economic competitiveness in the international market, by cutting down on social expenditure. </a:t>
            </a:r>
          </a:p>
          <a:p>
            <a:pPr>
              <a:defRPr/>
            </a:pPr>
            <a:r>
              <a:rPr lang="en-GB" sz="2800" dirty="0" smtClean="0">
                <a:cs typeface="Times New Roman" pitchFamily="18" charset="0"/>
              </a:rPr>
              <a:t>It is for this reason that the government´s social policy took a neo-liberal direction.</a:t>
            </a:r>
            <a:endParaRPr lang="sv-SE" sz="2800" dirty="0"/>
          </a:p>
        </p:txBody>
      </p:sp>
    </p:spTree>
    <p:extLst>
      <p:ext uri="{BB962C8B-B14F-4D97-AF65-F5344CB8AC3E}">
        <p14:creationId xmlns:p14="http://schemas.microsoft.com/office/powerpoint/2010/main" val="13329662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dirty="0" err="1" smtClean="0"/>
              <a:t>Current</a:t>
            </a:r>
            <a:r>
              <a:rPr lang="sv-SE" b="0" dirty="0" smtClean="0"/>
              <a:t> </a:t>
            </a:r>
            <a:r>
              <a:rPr lang="sv-SE" b="0" dirty="0" err="1" smtClean="0"/>
              <a:t>influences</a:t>
            </a:r>
            <a:r>
              <a:rPr lang="sv-SE" b="0" dirty="0" smtClean="0"/>
              <a:t> on social policy</a:t>
            </a:r>
            <a:endParaRPr lang="sv-SE" b="0" dirty="0"/>
          </a:p>
        </p:txBody>
      </p:sp>
      <p:sp>
        <p:nvSpPr>
          <p:cNvPr id="3" name="Platshållare för innehåll 2"/>
          <p:cNvSpPr>
            <a:spLocks noGrp="1"/>
          </p:cNvSpPr>
          <p:nvPr>
            <p:ph idx="1"/>
          </p:nvPr>
        </p:nvSpPr>
        <p:spPr/>
        <p:txBody>
          <a:bodyPr/>
          <a:lstStyle/>
          <a:p>
            <a:pPr>
              <a:defRPr/>
            </a:pPr>
            <a:r>
              <a:rPr lang="sv-SE" dirty="0" smtClean="0"/>
              <a:t>Social/</a:t>
            </a:r>
            <a:r>
              <a:rPr lang="sv-SE" dirty="0" err="1" smtClean="0"/>
              <a:t>political</a:t>
            </a:r>
            <a:r>
              <a:rPr lang="sv-SE" dirty="0" smtClean="0"/>
              <a:t> </a:t>
            </a:r>
            <a:r>
              <a:rPr lang="sv-SE" dirty="0" smtClean="0"/>
              <a:t>”</a:t>
            </a:r>
            <a:r>
              <a:rPr lang="sv-SE" dirty="0" err="1" smtClean="0"/>
              <a:t>stability</a:t>
            </a:r>
            <a:r>
              <a:rPr lang="sv-SE" dirty="0" smtClean="0"/>
              <a:t>”</a:t>
            </a:r>
          </a:p>
          <a:p>
            <a:pPr>
              <a:defRPr/>
            </a:pPr>
            <a:r>
              <a:rPr lang="sv-SE" dirty="0" smtClean="0"/>
              <a:t>Popular </a:t>
            </a:r>
            <a:r>
              <a:rPr lang="sv-SE" dirty="0" err="1" smtClean="0"/>
              <a:t>resistance</a:t>
            </a:r>
            <a:r>
              <a:rPr lang="sv-SE" dirty="0" smtClean="0"/>
              <a:t> to neo-liberal </a:t>
            </a:r>
            <a:r>
              <a:rPr lang="sv-SE" dirty="0" err="1" smtClean="0"/>
              <a:t>welfare</a:t>
            </a:r>
            <a:r>
              <a:rPr lang="sv-SE" dirty="0" smtClean="0"/>
              <a:t> policy</a:t>
            </a:r>
          </a:p>
          <a:p>
            <a:pPr>
              <a:defRPr/>
            </a:pPr>
            <a:r>
              <a:rPr lang="sv-SE" dirty="0" err="1" smtClean="0"/>
              <a:t>Ideological</a:t>
            </a:r>
            <a:r>
              <a:rPr lang="sv-SE" dirty="0" smtClean="0"/>
              <a:t> </a:t>
            </a:r>
            <a:r>
              <a:rPr lang="sv-SE" dirty="0" err="1" smtClean="0"/>
              <a:t>influences</a:t>
            </a:r>
            <a:r>
              <a:rPr lang="sv-SE" dirty="0" smtClean="0"/>
              <a:t> from </a:t>
            </a:r>
            <a:r>
              <a:rPr lang="sv-SE" dirty="0" err="1" smtClean="0"/>
              <a:t>other</a:t>
            </a:r>
            <a:r>
              <a:rPr lang="sv-SE" dirty="0" smtClean="0"/>
              <a:t> </a:t>
            </a:r>
            <a:r>
              <a:rPr lang="sv-SE" dirty="0" err="1" smtClean="0"/>
              <a:t>countries</a:t>
            </a:r>
            <a:endParaRPr lang="sv-SE" dirty="0" smtClean="0"/>
          </a:p>
          <a:p>
            <a:pPr>
              <a:defRPr/>
            </a:pPr>
            <a:r>
              <a:rPr lang="sv-SE" dirty="0" smtClean="0"/>
              <a:t>International pressure for ”fair </a:t>
            </a:r>
            <a:r>
              <a:rPr lang="sv-SE" dirty="0" err="1" smtClean="0"/>
              <a:t>competition</a:t>
            </a:r>
            <a:r>
              <a:rPr lang="sv-SE" dirty="0" smtClean="0"/>
              <a:t>” and </a:t>
            </a:r>
            <a:r>
              <a:rPr lang="sv-SE" dirty="0" err="1" smtClean="0"/>
              <a:t>labour</a:t>
            </a:r>
            <a:r>
              <a:rPr lang="sv-SE" dirty="0" smtClean="0"/>
              <a:t> standards.</a:t>
            </a:r>
          </a:p>
          <a:p>
            <a:pPr>
              <a:defRPr/>
            </a:pPr>
            <a:r>
              <a:rPr lang="sv-SE" dirty="0" smtClean="0"/>
              <a:t>Financial </a:t>
            </a:r>
            <a:r>
              <a:rPr lang="sv-SE" dirty="0" err="1" smtClean="0"/>
              <a:t>crisis</a:t>
            </a:r>
            <a:r>
              <a:rPr lang="sv-SE" dirty="0" smtClean="0"/>
              <a:t> (2008)</a:t>
            </a:r>
            <a:endParaRPr lang="sv-SE" dirty="0"/>
          </a:p>
        </p:txBody>
      </p:sp>
    </p:spTree>
    <p:extLst>
      <p:ext uri="{BB962C8B-B14F-4D97-AF65-F5344CB8AC3E}">
        <p14:creationId xmlns:p14="http://schemas.microsoft.com/office/powerpoint/2010/main" val="1051503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800" b="0" dirty="0" smtClean="0"/>
              <a:t>Recent </a:t>
            </a:r>
            <a:r>
              <a:rPr lang="sv-SE" sz="4800" b="0" dirty="0" err="1" smtClean="0"/>
              <a:t>developments</a:t>
            </a:r>
            <a:endParaRPr lang="sv-SE" sz="4800" b="0" dirty="0"/>
          </a:p>
        </p:txBody>
      </p:sp>
      <p:sp>
        <p:nvSpPr>
          <p:cNvPr id="3" name="Platshållare för innehåll 2"/>
          <p:cNvSpPr>
            <a:spLocks noGrp="1"/>
          </p:cNvSpPr>
          <p:nvPr>
            <p:ph idx="1"/>
          </p:nvPr>
        </p:nvSpPr>
        <p:spPr/>
        <p:txBody>
          <a:bodyPr/>
          <a:lstStyle/>
          <a:p>
            <a:pPr>
              <a:defRPr/>
            </a:pPr>
            <a:r>
              <a:rPr lang="en-GB" dirty="0" smtClean="0"/>
              <a:t>“Harmonious society”</a:t>
            </a:r>
          </a:p>
          <a:p>
            <a:pPr>
              <a:defRPr/>
            </a:pPr>
            <a:r>
              <a:rPr lang="en-GB" dirty="0" smtClean="0"/>
              <a:t>Health care reform in China 2009. Goal: To guarantee all people insurance for basic health care.</a:t>
            </a:r>
          </a:p>
          <a:p>
            <a:pPr>
              <a:defRPr/>
            </a:pPr>
            <a:r>
              <a:rPr lang="en-GB" dirty="0" smtClean="0"/>
              <a:t>5-year plan 2011-2016 (inclusive growth, domestic demand)</a:t>
            </a:r>
          </a:p>
          <a:p>
            <a:pPr>
              <a:defRPr/>
            </a:pPr>
            <a:r>
              <a:rPr lang="en-GB" dirty="0" smtClean="0"/>
              <a:t>State revenues increasing by 20% per year.</a:t>
            </a:r>
          </a:p>
          <a:p>
            <a:pPr>
              <a:defRPr/>
            </a:pPr>
            <a:r>
              <a:rPr lang="en-GB" dirty="0" smtClean="0"/>
              <a:t>“</a:t>
            </a:r>
            <a:r>
              <a:rPr lang="en-GB" dirty="0" err="1" smtClean="0"/>
              <a:t>Productivist</a:t>
            </a:r>
            <a:r>
              <a:rPr lang="en-GB" dirty="0" smtClean="0"/>
              <a:t>” welfare regime</a:t>
            </a:r>
          </a:p>
          <a:p>
            <a:pPr>
              <a:defRPr/>
            </a:pPr>
            <a:endParaRPr lang="sv-SE" dirty="0"/>
          </a:p>
        </p:txBody>
      </p:sp>
    </p:spTree>
    <p:extLst>
      <p:ext uri="{BB962C8B-B14F-4D97-AF65-F5344CB8AC3E}">
        <p14:creationId xmlns:p14="http://schemas.microsoft.com/office/powerpoint/2010/main" val="500425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err="1" smtClean="0"/>
              <a:t>Background</a:t>
            </a:r>
            <a:endParaRPr lang="sv-SE" dirty="0"/>
          </a:p>
        </p:txBody>
      </p:sp>
      <p:sp>
        <p:nvSpPr>
          <p:cNvPr id="3" name="Platshållare för innehåll 2"/>
          <p:cNvSpPr>
            <a:spLocks noGrp="1"/>
          </p:cNvSpPr>
          <p:nvPr>
            <p:ph idx="1"/>
          </p:nvPr>
        </p:nvSpPr>
        <p:spPr/>
        <p:txBody>
          <a:bodyPr>
            <a:normAutofit/>
          </a:bodyPr>
          <a:lstStyle/>
          <a:p>
            <a:endParaRPr lang="en-GB" dirty="0" smtClean="0"/>
          </a:p>
          <a:p>
            <a:r>
              <a:rPr lang="en-GB" dirty="0" smtClean="0"/>
              <a:t>The presentation is related to the cooperation with our partners from China and Vietnam within the  research </a:t>
            </a:r>
            <a:r>
              <a:rPr lang="en-GB" dirty="0" smtClean="0"/>
              <a:t>programme: </a:t>
            </a:r>
          </a:p>
          <a:p>
            <a:r>
              <a:rPr lang="en-GB" i="1" dirty="0" smtClean="0"/>
              <a:t>Social </a:t>
            </a:r>
            <a:r>
              <a:rPr lang="en-GB" i="1" dirty="0" smtClean="0"/>
              <a:t>Welfare Assessments: East Asian and Scandinavian Redistribution Models in a Global </a:t>
            </a:r>
            <a:r>
              <a:rPr lang="en-GB" i="1" dirty="0" smtClean="0"/>
              <a:t>Context</a:t>
            </a:r>
            <a:r>
              <a:rPr lang="en-GB" dirty="0" smtClean="0"/>
              <a:t> </a:t>
            </a:r>
            <a:endParaRPr lang="sv-SE" dirty="0" smtClean="0"/>
          </a:p>
          <a:p>
            <a:endParaRPr lang="en-US" dirty="0" smtClean="0"/>
          </a:p>
          <a:p>
            <a:endParaRPr lang="sv-SE" dirty="0" smtClean="0"/>
          </a:p>
          <a:p>
            <a:pPr>
              <a:buNone/>
            </a:pPr>
            <a:endParaRPr lang="sv-SE" dirty="0" smtClean="0"/>
          </a:p>
          <a:p>
            <a:endParaRPr lang="sv-SE"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rrowheads="1"/>
          </p:cNvSpPr>
          <p:nvPr>
            <p:ph type="title"/>
          </p:nvPr>
        </p:nvSpPr>
        <p:spPr/>
        <p:txBody>
          <a:bodyPr/>
          <a:lstStyle/>
          <a:p>
            <a:pPr eaLnBrk="1" hangingPunct="1">
              <a:defRPr/>
            </a:pPr>
            <a:r>
              <a:rPr lang="sv-SE" sz="3600" smtClean="0"/>
              <a:t>Eastern Europe: Political globalisation</a:t>
            </a:r>
          </a:p>
        </p:txBody>
      </p:sp>
      <p:sp>
        <p:nvSpPr>
          <p:cNvPr id="59395" name="Rectangle 3"/>
          <p:cNvSpPr>
            <a:spLocks noGrp="1" noChangeArrowheads="1"/>
          </p:cNvSpPr>
          <p:nvPr>
            <p:ph type="body" idx="1"/>
          </p:nvPr>
        </p:nvSpPr>
        <p:spPr/>
        <p:txBody>
          <a:bodyPr>
            <a:normAutofit lnSpcReduction="10000"/>
          </a:bodyPr>
          <a:lstStyle/>
          <a:p>
            <a:pPr eaLnBrk="1" hangingPunct="1">
              <a:lnSpc>
                <a:spcPct val="80000"/>
              </a:lnSpc>
              <a:buFont typeface="Wingdings" panose="05000000000000000000" pitchFamily="2" charset="2"/>
              <a:buNone/>
              <a:defRPr/>
            </a:pPr>
            <a:r>
              <a:rPr lang="sv-SE" sz="2400" dirty="0" smtClean="0"/>
              <a:t>-	</a:t>
            </a:r>
            <a:r>
              <a:rPr lang="sv-SE" sz="2400" dirty="0" err="1" smtClean="0"/>
              <a:t>Limited</a:t>
            </a:r>
            <a:r>
              <a:rPr lang="sv-SE" sz="2400" dirty="0" smtClean="0"/>
              <a:t> </a:t>
            </a:r>
            <a:r>
              <a:rPr lang="sv-SE" sz="2400" dirty="0" err="1" smtClean="0"/>
              <a:t>influence</a:t>
            </a:r>
            <a:r>
              <a:rPr lang="sv-SE" sz="2400" dirty="0" smtClean="0"/>
              <a:t> on social policy by </a:t>
            </a:r>
            <a:r>
              <a:rPr lang="sv-SE" sz="2400" dirty="0" err="1" smtClean="0"/>
              <a:t>attracting</a:t>
            </a:r>
            <a:r>
              <a:rPr lang="sv-SE" sz="2400" dirty="0" smtClean="0"/>
              <a:t> FDI (</a:t>
            </a:r>
            <a:r>
              <a:rPr lang="sv-SE" sz="2400" dirty="0" err="1" smtClean="0"/>
              <a:t>foreign</a:t>
            </a:r>
            <a:r>
              <a:rPr lang="sv-SE" sz="2400" dirty="0" smtClean="0"/>
              <a:t> </a:t>
            </a:r>
            <a:r>
              <a:rPr lang="sv-SE" sz="2400" dirty="0" err="1" smtClean="0"/>
              <a:t>direct</a:t>
            </a:r>
            <a:r>
              <a:rPr lang="sv-SE" sz="2400" dirty="0" smtClean="0"/>
              <a:t> investment)</a:t>
            </a:r>
          </a:p>
          <a:p>
            <a:pPr eaLnBrk="1" hangingPunct="1">
              <a:lnSpc>
                <a:spcPct val="80000"/>
              </a:lnSpc>
              <a:buFont typeface="Wingdings" panose="05000000000000000000" pitchFamily="2" charset="2"/>
              <a:buNone/>
              <a:defRPr/>
            </a:pPr>
            <a:r>
              <a:rPr lang="sv-SE" sz="2400" dirty="0" smtClean="0"/>
              <a:t>-	</a:t>
            </a:r>
            <a:r>
              <a:rPr lang="sv-SE" sz="2400" dirty="0" err="1" smtClean="0"/>
              <a:t>Limited</a:t>
            </a:r>
            <a:r>
              <a:rPr lang="sv-SE" sz="2400" dirty="0" smtClean="0"/>
              <a:t> </a:t>
            </a:r>
            <a:r>
              <a:rPr lang="sv-SE" sz="2400" dirty="0" err="1" smtClean="0"/>
              <a:t>impact</a:t>
            </a:r>
            <a:r>
              <a:rPr lang="sv-SE" sz="2400" dirty="0" smtClean="0"/>
              <a:t> </a:t>
            </a:r>
            <a:r>
              <a:rPr lang="sv-SE" sz="2400" dirty="0" err="1" smtClean="0"/>
              <a:t>of</a:t>
            </a:r>
            <a:r>
              <a:rPr lang="sv-SE" sz="2400" dirty="0" smtClean="0"/>
              <a:t> </a:t>
            </a:r>
            <a:r>
              <a:rPr lang="sv-SE" sz="2400" i="1" dirty="0" err="1" smtClean="0"/>
              <a:t>economic</a:t>
            </a:r>
            <a:r>
              <a:rPr lang="sv-SE" sz="2400" i="1" dirty="0" smtClean="0"/>
              <a:t> </a:t>
            </a:r>
            <a:r>
              <a:rPr lang="sv-SE" sz="2400" i="1" dirty="0" err="1" smtClean="0"/>
              <a:t>globalisation</a:t>
            </a:r>
            <a:r>
              <a:rPr lang="sv-SE" sz="2400" dirty="0" smtClean="0"/>
              <a:t> on social policy</a:t>
            </a:r>
          </a:p>
          <a:p>
            <a:pPr eaLnBrk="1" hangingPunct="1">
              <a:lnSpc>
                <a:spcPct val="80000"/>
              </a:lnSpc>
              <a:defRPr/>
            </a:pPr>
            <a:endParaRPr lang="sv-SE" sz="2400" dirty="0" smtClean="0"/>
          </a:p>
          <a:p>
            <a:pPr eaLnBrk="1" hangingPunct="1">
              <a:lnSpc>
                <a:spcPct val="80000"/>
              </a:lnSpc>
              <a:defRPr/>
            </a:pPr>
            <a:r>
              <a:rPr lang="sv-SE" sz="2400" i="1" dirty="0" smtClean="0"/>
              <a:t>IMF/World Bank: US liberal </a:t>
            </a:r>
            <a:r>
              <a:rPr lang="sv-SE" sz="2400" i="1" dirty="0" err="1" smtClean="0"/>
              <a:t>model</a:t>
            </a:r>
            <a:endParaRPr lang="sv-SE" sz="2400" i="1" dirty="0" smtClean="0"/>
          </a:p>
          <a:p>
            <a:pPr eaLnBrk="1" hangingPunct="1">
              <a:lnSpc>
                <a:spcPct val="80000"/>
              </a:lnSpc>
              <a:buFont typeface="Wingdings" panose="05000000000000000000" pitchFamily="2" charset="2"/>
              <a:buNone/>
              <a:defRPr/>
            </a:pPr>
            <a:r>
              <a:rPr lang="sv-SE" sz="2400" dirty="0" smtClean="0"/>
              <a:t>- 	</a:t>
            </a:r>
            <a:r>
              <a:rPr lang="sv-SE" sz="2400" dirty="0" err="1" smtClean="0"/>
              <a:t>Privatisation</a:t>
            </a:r>
            <a:r>
              <a:rPr lang="sv-SE" sz="2400" dirty="0" smtClean="0"/>
              <a:t> and </a:t>
            </a:r>
            <a:r>
              <a:rPr lang="sv-SE" sz="2400" dirty="0" err="1" smtClean="0"/>
              <a:t>residualisation</a:t>
            </a:r>
            <a:r>
              <a:rPr lang="sv-SE" sz="2400" dirty="0" smtClean="0"/>
              <a:t> policy </a:t>
            </a:r>
            <a:r>
              <a:rPr lang="sv-SE" sz="2400" dirty="0" err="1" smtClean="0"/>
              <a:t>conditions</a:t>
            </a:r>
            <a:r>
              <a:rPr lang="sv-SE" sz="2400" dirty="0" smtClean="0"/>
              <a:t> for </a:t>
            </a:r>
            <a:r>
              <a:rPr lang="sv-SE" sz="2400" dirty="0" err="1" smtClean="0"/>
              <a:t>lending</a:t>
            </a:r>
            <a:r>
              <a:rPr lang="sv-SE" sz="2400" dirty="0" smtClean="0"/>
              <a:t> </a:t>
            </a:r>
            <a:r>
              <a:rPr lang="sv-SE" sz="2400" dirty="0" err="1" smtClean="0"/>
              <a:t>money</a:t>
            </a:r>
            <a:endParaRPr lang="sv-SE" sz="2400" dirty="0" smtClean="0"/>
          </a:p>
          <a:p>
            <a:pPr eaLnBrk="1" hangingPunct="1">
              <a:lnSpc>
                <a:spcPct val="80000"/>
              </a:lnSpc>
              <a:buFont typeface="Wingdings" panose="05000000000000000000" pitchFamily="2" charset="2"/>
              <a:buNone/>
              <a:defRPr/>
            </a:pPr>
            <a:r>
              <a:rPr lang="sv-SE" sz="2400" dirty="0" smtClean="0"/>
              <a:t>-	Policy </a:t>
            </a:r>
            <a:r>
              <a:rPr lang="sv-SE" sz="2400" dirty="0" err="1" smtClean="0"/>
              <a:t>more</a:t>
            </a:r>
            <a:r>
              <a:rPr lang="sv-SE" sz="2400" dirty="0" smtClean="0"/>
              <a:t> </a:t>
            </a:r>
            <a:r>
              <a:rPr lang="sv-SE" sz="2400" dirty="0" err="1" smtClean="0"/>
              <a:t>due</a:t>
            </a:r>
            <a:r>
              <a:rPr lang="sv-SE" sz="2400" dirty="0" smtClean="0"/>
              <a:t> to </a:t>
            </a:r>
            <a:r>
              <a:rPr lang="sv-SE" sz="2400" dirty="0" err="1" smtClean="0"/>
              <a:t>ideology</a:t>
            </a:r>
            <a:r>
              <a:rPr lang="sv-SE" sz="2400" dirty="0" smtClean="0"/>
              <a:t> </a:t>
            </a:r>
            <a:r>
              <a:rPr lang="sv-SE" sz="2400" dirty="0" err="1" smtClean="0"/>
              <a:t>of</a:t>
            </a:r>
            <a:r>
              <a:rPr lang="sv-SE" sz="2400" dirty="0" smtClean="0"/>
              <a:t> experts in the World Bank and IMF </a:t>
            </a:r>
            <a:r>
              <a:rPr lang="sv-SE" sz="2400" dirty="0" err="1" smtClean="0"/>
              <a:t>than</a:t>
            </a:r>
            <a:r>
              <a:rPr lang="sv-SE" sz="2400" dirty="0" smtClean="0"/>
              <a:t> </a:t>
            </a:r>
            <a:r>
              <a:rPr lang="sv-SE" sz="2400" dirty="0" err="1" smtClean="0"/>
              <a:t>consideration</a:t>
            </a:r>
            <a:r>
              <a:rPr lang="sv-SE" sz="2400" dirty="0" smtClean="0"/>
              <a:t> </a:t>
            </a:r>
            <a:r>
              <a:rPr lang="sv-SE" sz="2400" dirty="0" err="1" smtClean="0"/>
              <a:t>of</a:t>
            </a:r>
            <a:r>
              <a:rPr lang="sv-SE" sz="2400" dirty="0" smtClean="0"/>
              <a:t> global </a:t>
            </a:r>
            <a:r>
              <a:rPr lang="sv-SE" sz="2400" dirty="0" err="1" smtClean="0"/>
              <a:t>competitiveness</a:t>
            </a:r>
            <a:endParaRPr lang="sv-SE" sz="2400" dirty="0" smtClean="0"/>
          </a:p>
          <a:p>
            <a:pPr eaLnBrk="1" hangingPunct="1">
              <a:lnSpc>
                <a:spcPct val="80000"/>
              </a:lnSpc>
              <a:buFont typeface="Wingdings" panose="05000000000000000000" pitchFamily="2" charset="2"/>
              <a:buNone/>
              <a:defRPr/>
            </a:pPr>
            <a:endParaRPr lang="sv-SE" sz="2400" dirty="0" smtClean="0"/>
          </a:p>
          <a:p>
            <a:pPr eaLnBrk="1" hangingPunct="1">
              <a:lnSpc>
                <a:spcPct val="80000"/>
              </a:lnSpc>
              <a:defRPr/>
            </a:pPr>
            <a:r>
              <a:rPr lang="sv-SE" sz="2400" i="1" dirty="0" smtClean="0"/>
              <a:t>EU/ILO: </a:t>
            </a:r>
            <a:r>
              <a:rPr lang="sv-SE" sz="2400" i="1" dirty="0" err="1" smtClean="0"/>
              <a:t>European</a:t>
            </a:r>
            <a:r>
              <a:rPr lang="sv-SE" sz="2400" i="1" dirty="0" smtClean="0"/>
              <a:t> </a:t>
            </a:r>
            <a:r>
              <a:rPr lang="sv-SE" sz="2400" i="1" dirty="0" err="1" smtClean="0"/>
              <a:t>model</a:t>
            </a:r>
            <a:endParaRPr lang="sv-SE" sz="2400" i="1" dirty="0" smtClean="0"/>
          </a:p>
          <a:p>
            <a:pPr eaLnBrk="1" hangingPunct="1">
              <a:lnSpc>
                <a:spcPct val="80000"/>
              </a:lnSpc>
              <a:buFont typeface="Wingdings" panose="05000000000000000000" pitchFamily="2" charset="2"/>
              <a:buNone/>
              <a:defRPr/>
            </a:pPr>
            <a:r>
              <a:rPr lang="sv-SE" sz="2400" dirty="0" smtClean="0"/>
              <a:t>-	World Bank </a:t>
            </a:r>
            <a:r>
              <a:rPr lang="sv-SE" sz="2400" dirty="0" err="1" smtClean="0"/>
              <a:t>influence</a:t>
            </a:r>
            <a:r>
              <a:rPr lang="sv-SE" sz="2400" dirty="0" smtClean="0"/>
              <a:t> </a:t>
            </a:r>
            <a:r>
              <a:rPr lang="sv-SE" sz="2400" dirty="0" err="1" smtClean="0"/>
              <a:t>counteracted</a:t>
            </a:r>
            <a:r>
              <a:rPr lang="sv-SE" sz="2400" dirty="0" smtClean="0"/>
              <a:t> by EU (</a:t>
            </a:r>
            <a:r>
              <a:rPr lang="sv-SE" sz="2400" dirty="0" err="1" smtClean="0"/>
              <a:t>with</a:t>
            </a:r>
            <a:r>
              <a:rPr lang="sv-SE" sz="2400" dirty="0" smtClean="0"/>
              <a:t> social </a:t>
            </a:r>
            <a:r>
              <a:rPr lang="sv-SE" sz="2400" dirty="0" err="1" smtClean="0"/>
              <a:t>democratic</a:t>
            </a:r>
            <a:r>
              <a:rPr lang="sv-SE" sz="2400" dirty="0" smtClean="0"/>
              <a:t> and </a:t>
            </a:r>
            <a:r>
              <a:rPr lang="sv-SE" sz="2400" dirty="0" err="1" smtClean="0"/>
              <a:t>christian</a:t>
            </a:r>
            <a:r>
              <a:rPr lang="sv-SE" sz="2400" dirty="0" smtClean="0"/>
              <a:t> </a:t>
            </a:r>
            <a:r>
              <a:rPr lang="sv-SE" sz="2400" dirty="0" err="1" smtClean="0"/>
              <a:t>democratic</a:t>
            </a:r>
            <a:r>
              <a:rPr lang="sv-SE" sz="2400" dirty="0" smtClean="0"/>
              <a:t> </a:t>
            </a:r>
            <a:r>
              <a:rPr lang="sv-SE" sz="2400" dirty="0" err="1" smtClean="0"/>
              <a:t>ideas</a:t>
            </a:r>
            <a:r>
              <a:rPr lang="sv-SE" sz="2400" dirty="0" smtClean="0"/>
              <a:t>) </a:t>
            </a:r>
            <a:r>
              <a:rPr lang="sv-SE" sz="2400" dirty="0" err="1" smtClean="0"/>
              <a:t>regarding</a:t>
            </a:r>
            <a:r>
              <a:rPr lang="sv-SE" sz="2400" dirty="0" smtClean="0"/>
              <a:t> accession </a:t>
            </a:r>
            <a:r>
              <a:rPr lang="sv-SE" sz="2400" dirty="0" err="1" smtClean="0"/>
              <a:t>countries</a:t>
            </a:r>
            <a:endParaRPr lang="sv-SE" sz="2400" dirty="0" smtClean="0"/>
          </a:p>
          <a:p>
            <a:pPr eaLnBrk="1" hangingPunct="1">
              <a:lnSpc>
                <a:spcPct val="80000"/>
              </a:lnSpc>
              <a:defRPr/>
            </a:pPr>
            <a:endParaRPr lang="en-GB" sz="2400" dirty="0" smtClean="0"/>
          </a:p>
          <a:p>
            <a:pPr eaLnBrk="1" hangingPunct="1">
              <a:lnSpc>
                <a:spcPct val="80000"/>
              </a:lnSpc>
              <a:defRPr/>
            </a:pPr>
            <a:endParaRPr lang="sv-SE" sz="2000" dirty="0" smtClean="0"/>
          </a:p>
        </p:txBody>
      </p:sp>
    </p:spTree>
    <p:extLst>
      <p:ext uri="{BB962C8B-B14F-4D97-AF65-F5344CB8AC3E}">
        <p14:creationId xmlns:p14="http://schemas.microsoft.com/office/powerpoint/2010/main" val="442166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rrowheads="1"/>
          </p:cNvSpPr>
          <p:nvPr>
            <p:ph type="title"/>
          </p:nvPr>
        </p:nvSpPr>
        <p:spPr/>
        <p:txBody>
          <a:bodyPr/>
          <a:lstStyle/>
          <a:p>
            <a:pPr eaLnBrk="1" hangingPunct="1">
              <a:defRPr/>
            </a:pPr>
            <a:r>
              <a:rPr lang="en-US" sz="4000" b="0" dirty="0" smtClean="0">
                <a:solidFill>
                  <a:schemeClr val="tx1"/>
                </a:solidFill>
                <a:latin typeface="Arial" charset="0"/>
                <a:cs typeface="Arial" charset="0"/>
              </a:rPr>
              <a:t>‘Shock Therapy’ and Social Policy</a:t>
            </a:r>
            <a:endParaRPr lang="sv-SE" sz="4000" b="0" dirty="0" smtClean="0">
              <a:solidFill>
                <a:schemeClr val="tx1"/>
              </a:solidFill>
              <a:latin typeface="Arial" charset="0"/>
              <a:cs typeface="Arial" charset="0"/>
            </a:endParaRPr>
          </a:p>
        </p:txBody>
      </p:sp>
      <p:sp>
        <p:nvSpPr>
          <p:cNvPr id="81923" name="Rectangle 3"/>
          <p:cNvSpPr>
            <a:spLocks noGrp="1" noChangeArrowheads="1"/>
          </p:cNvSpPr>
          <p:nvPr>
            <p:ph type="body" idx="1"/>
          </p:nvPr>
        </p:nvSpPr>
        <p:spPr/>
        <p:txBody>
          <a:bodyPr>
            <a:normAutofit/>
          </a:bodyPr>
          <a:lstStyle/>
          <a:p>
            <a:pPr eaLnBrk="1" hangingPunct="1">
              <a:lnSpc>
                <a:spcPct val="80000"/>
              </a:lnSpc>
              <a:defRPr/>
            </a:pPr>
            <a:endParaRPr lang="en-US" sz="2400" dirty="0" smtClean="0">
              <a:latin typeface="Arial" charset="0"/>
              <a:cs typeface="Arial" charset="0"/>
            </a:endParaRPr>
          </a:p>
          <a:p>
            <a:pPr eaLnBrk="1" hangingPunct="1">
              <a:lnSpc>
                <a:spcPct val="80000"/>
              </a:lnSpc>
              <a:defRPr/>
            </a:pPr>
            <a:r>
              <a:rPr lang="en-US" sz="2400" dirty="0" smtClean="0">
                <a:latin typeface="Arial" charset="0"/>
                <a:cs typeface="Arial" charset="0"/>
              </a:rPr>
              <a:t>Conditional structural adjustment policies </a:t>
            </a:r>
            <a:r>
              <a:rPr lang="en-US" sz="2400" dirty="0" smtClean="0">
                <a:latin typeface="Arial" charset="0"/>
                <a:cs typeface="Arial" charset="0"/>
              </a:rPr>
              <a:t>and</a:t>
            </a:r>
            <a:r>
              <a:rPr lang="en-US" sz="2400" dirty="0" smtClean="0">
                <a:latin typeface="Arial" charset="0"/>
                <a:cs typeface="Arial" charset="0"/>
              </a:rPr>
              <a:t> </a:t>
            </a:r>
            <a:r>
              <a:rPr lang="en-US" sz="2400" dirty="0" smtClean="0">
                <a:latin typeface="Arial" charset="0"/>
                <a:cs typeface="Arial" charset="0"/>
              </a:rPr>
              <a:t>technical assistance from the IMF and the World Bank.</a:t>
            </a:r>
          </a:p>
          <a:p>
            <a:pPr eaLnBrk="1" hangingPunct="1">
              <a:lnSpc>
                <a:spcPct val="80000"/>
              </a:lnSpc>
              <a:defRPr/>
            </a:pPr>
            <a:endParaRPr lang="en-US" sz="2400" dirty="0" smtClean="0">
              <a:latin typeface="Arial" charset="0"/>
              <a:cs typeface="Arial" charset="0"/>
            </a:endParaRPr>
          </a:p>
          <a:p>
            <a:pPr eaLnBrk="1" hangingPunct="1">
              <a:lnSpc>
                <a:spcPct val="80000"/>
              </a:lnSpc>
              <a:defRPr/>
            </a:pPr>
            <a:r>
              <a:rPr lang="en-US" sz="2400" dirty="0" smtClean="0">
                <a:latin typeface="Arial" charset="0"/>
                <a:cs typeface="Arial" charset="0"/>
              </a:rPr>
              <a:t>Jeffrey Sachs the </a:t>
            </a:r>
            <a:r>
              <a:rPr lang="en-US" sz="2400" dirty="0" smtClean="0">
                <a:latin typeface="Arial" charset="0"/>
                <a:cs typeface="Arial" charset="0"/>
              </a:rPr>
              <a:t>chief </a:t>
            </a:r>
            <a:r>
              <a:rPr lang="en-US" sz="2400" dirty="0" smtClean="0">
                <a:latin typeface="Arial" charset="0"/>
                <a:cs typeface="Arial" charset="0"/>
              </a:rPr>
              <a:t>architect of ‘shock therapy’ partly tested in Latin America in the 1970s. </a:t>
            </a:r>
          </a:p>
          <a:p>
            <a:pPr eaLnBrk="1" hangingPunct="1">
              <a:lnSpc>
                <a:spcPct val="80000"/>
              </a:lnSpc>
              <a:buFont typeface="Wingdings" panose="05000000000000000000" pitchFamily="2" charset="2"/>
              <a:buNone/>
              <a:defRPr/>
            </a:pPr>
            <a:endParaRPr lang="en-US" sz="2400" dirty="0" smtClean="0">
              <a:latin typeface="Arial" charset="0"/>
              <a:cs typeface="Arial" charset="0"/>
            </a:endParaRPr>
          </a:p>
          <a:p>
            <a:pPr eaLnBrk="1" hangingPunct="1">
              <a:lnSpc>
                <a:spcPct val="80000"/>
              </a:lnSpc>
              <a:defRPr/>
            </a:pPr>
            <a:r>
              <a:rPr lang="en-US" sz="2400" dirty="0" smtClean="0">
                <a:latin typeface="Arial" charset="0"/>
                <a:cs typeface="Arial" charset="0"/>
              </a:rPr>
              <a:t>Abrupt dismantling of state-provided social welfare and removal of subsidies in transition to market economy.</a:t>
            </a:r>
          </a:p>
          <a:p>
            <a:pPr eaLnBrk="1" hangingPunct="1">
              <a:lnSpc>
                <a:spcPct val="80000"/>
              </a:lnSpc>
              <a:buFont typeface="Wingdings" panose="05000000000000000000" pitchFamily="2" charset="2"/>
              <a:buNone/>
              <a:defRPr/>
            </a:pPr>
            <a:endParaRPr lang="en-US" sz="2400" dirty="0" smtClean="0">
              <a:latin typeface="Arial" charset="0"/>
              <a:cs typeface="Arial" charset="0"/>
            </a:endParaRPr>
          </a:p>
          <a:p>
            <a:pPr eaLnBrk="1" hangingPunct="1">
              <a:lnSpc>
                <a:spcPct val="80000"/>
              </a:lnSpc>
              <a:defRPr/>
            </a:pPr>
            <a:r>
              <a:rPr lang="en-US" sz="2400" dirty="0" smtClean="0">
                <a:latin typeface="Arial" charset="0"/>
                <a:cs typeface="Arial" charset="0"/>
              </a:rPr>
              <a:t>Immediate and large increases in poverty and inequality</a:t>
            </a:r>
          </a:p>
          <a:p>
            <a:pPr eaLnBrk="1" hangingPunct="1">
              <a:lnSpc>
                <a:spcPct val="80000"/>
              </a:lnSpc>
              <a:buFont typeface="Wingdings" panose="05000000000000000000" pitchFamily="2" charset="2"/>
              <a:buNone/>
              <a:defRPr/>
            </a:pPr>
            <a:r>
              <a:rPr lang="en-US" sz="2400" dirty="0" smtClean="0">
                <a:latin typeface="Arial" charset="0"/>
                <a:cs typeface="Arial" charset="0"/>
              </a:rPr>
              <a:t>		</a:t>
            </a:r>
            <a:endParaRPr lang="sv-SE" sz="2400" dirty="0" smtClean="0">
              <a:latin typeface="Arial" charset="0"/>
              <a:cs typeface="Arial" charset="0"/>
            </a:endParaRPr>
          </a:p>
        </p:txBody>
      </p:sp>
    </p:spTree>
    <p:extLst>
      <p:ext uri="{BB962C8B-B14F-4D97-AF65-F5344CB8AC3E}">
        <p14:creationId xmlns:p14="http://schemas.microsoft.com/office/powerpoint/2010/main" val="30471975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rrowheads="1"/>
          </p:cNvSpPr>
          <p:nvPr>
            <p:ph type="title"/>
          </p:nvPr>
        </p:nvSpPr>
        <p:spPr/>
        <p:txBody>
          <a:bodyPr/>
          <a:lstStyle/>
          <a:p>
            <a:pPr eaLnBrk="1" hangingPunct="1">
              <a:defRPr/>
            </a:pPr>
            <a:r>
              <a:rPr lang="en-US" b="0" dirty="0" smtClean="0">
                <a:solidFill>
                  <a:schemeClr val="tx1"/>
                </a:solidFill>
                <a:latin typeface="Arial" charset="0"/>
                <a:cs typeface="Arial" charset="0"/>
              </a:rPr>
              <a:t>Enlargement of the EU</a:t>
            </a:r>
            <a:endParaRPr lang="sv-SE" b="0" dirty="0" smtClean="0">
              <a:solidFill>
                <a:schemeClr val="tx1"/>
              </a:solidFill>
              <a:latin typeface="Arial" charset="0"/>
              <a:cs typeface="Arial" charset="0"/>
            </a:endParaRPr>
          </a:p>
        </p:txBody>
      </p:sp>
      <p:sp>
        <p:nvSpPr>
          <p:cNvPr id="84995" name="Rectangle 3"/>
          <p:cNvSpPr>
            <a:spLocks noGrp="1" noChangeArrowheads="1"/>
          </p:cNvSpPr>
          <p:nvPr>
            <p:ph type="body" idx="1"/>
          </p:nvPr>
        </p:nvSpPr>
        <p:spPr/>
        <p:txBody>
          <a:bodyPr>
            <a:normAutofit/>
          </a:bodyPr>
          <a:lstStyle/>
          <a:p>
            <a:pPr eaLnBrk="1" hangingPunct="1">
              <a:lnSpc>
                <a:spcPct val="90000"/>
              </a:lnSpc>
              <a:defRPr/>
            </a:pPr>
            <a:endParaRPr lang="en-US" sz="2600" dirty="0" smtClean="0">
              <a:latin typeface="Arial" charset="0"/>
              <a:cs typeface="Arial" charset="0"/>
            </a:endParaRPr>
          </a:p>
          <a:p>
            <a:pPr eaLnBrk="1" hangingPunct="1">
              <a:lnSpc>
                <a:spcPct val="90000"/>
              </a:lnSpc>
              <a:defRPr/>
            </a:pPr>
            <a:r>
              <a:rPr lang="en-US" sz="2600" dirty="0" smtClean="0">
                <a:latin typeface="Arial" charset="0"/>
                <a:cs typeface="Arial" charset="0"/>
              </a:rPr>
              <a:t>The adaptation of Eastern European countries to EU social policy as accession requirements.</a:t>
            </a:r>
          </a:p>
          <a:p>
            <a:pPr eaLnBrk="1" hangingPunct="1">
              <a:lnSpc>
                <a:spcPct val="90000"/>
              </a:lnSpc>
              <a:defRPr/>
            </a:pPr>
            <a:endParaRPr lang="en-US" sz="2600" dirty="0">
              <a:latin typeface="Arial" charset="0"/>
              <a:cs typeface="Arial" charset="0"/>
            </a:endParaRPr>
          </a:p>
          <a:p>
            <a:pPr>
              <a:lnSpc>
                <a:spcPct val="90000"/>
              </a:lnSpc>
              <a:defRPr/>
            </a:pPr>
            <a:r>
              <a:rPr lang="en-US" sz="2800" dirty="0" smtClean="0">
                <a:latin typeface="Arial" charset="0"/>
                <a:cs typeface="Arial" charset="0"/>
              </a:rPr>
              <a:t>Redirecting </a:t>
            </a:r>
            <a:r>
              <a:rPr lang="en-US" sz="2800" dirty="0">
                <a:latin typeface="Arial" charset="0"/>
                <a:cs typeface="Arial" charset="0"/>
              </a:rPr>
              <a:t>‘shock therapy’-induced social policies to comply with EU standards.</a:t>
            </a:r>
          </a:p>
          <a:p>
            <a:pPr>
              <a:lnSpc>
                <a:spcPct val="90000"/>
              </a:lnSpc>
              <a:buNone/>
              <a:defRPr/>
            </a:pPr>
            <a:endParaRPr lang="en-US" sz="2800" dirty="0">
              <a:latin typeface="Arial" charset="0"/>
              <a:cs typeface="Arial" charset="0"/>
            </a:endParaRPr>
          </a:p>
          <a:p>
            <a:pPr>
              <a:lnSpc>
                <a:spcPct val="90000"/>
              </a:lnSpc>
              <a:defRPr/>
            </a:pPr>
            <a:r>
              <a:rPr lang="en-US" sz="2800" dirty="0">
                <a:latin typeface="Arial" charset="0"/>
                <a:cs typeface="Arial" charset="0"/>
              </a:rPr>
              <a:t>Eastern European countries reshaping welfare regimes in </a:t>
            </a:r>
            <a:r>
              <a:rPr lang="en-US" sz="2800" i="1" dirty="0" err="1">
                <a:latin typeface="Arial" charset="0"/>
                <a:cs typeface="Arial" charset="0"/>
              </a:rPr>
              <a:t>Bismarckian</a:t>
            </a:r>
            <a:r>
              <a:rPr lang="en-US" sz="2800" dirty="0">
                <a:latin typeface="Arial" charset="0"/>
                <a:cs typeface="Arial" charset="0"/>
              </a:rPr>
              <a:t> and Christian democratic mode.</a:t>
            </a:r>
            <a:endParaRPr lang="en-US" sz="2600" dirty="0" smtClean="0">
              <a:latin typeface="Arial" charset="0"/>
              <a:cs typeface="Arial" charset="0"/>
            </a:endParaRPr>
          </a:p>
          <a:p>
            <a:pPr eaLnBrk="1" hangingPunct="1">
              <a:lnSpc>
                <a:spcPct val="90000"/>
              </a:lnSpc>
              <a:buFont typeface="Wingdings" panose="05000000000000000000" pitchFamily="2" charset="2"/>
              <a:buNone/>
              <a:defRPr/>
            </a:pPr>
            <a:endParaRPr lang="en-US" sz="2600" dirty="0" smtClean="0">
              <a:latin typeface="Arial" charset="0"/>
              <a:cs typeface="Arial" charset="0"/>
            </a:endParaRPr>
          </a:p>
          <a:p>
            <a:pPr eaLnBrk="1" hangingPunct="1">
              <a:lnSpc>
                <a:spcPct val="90000"/>
              </a:lnSpc>
              <a:buFont typeface="Wingdings" panose="05000000000000000000" pitchFamily="2" charset="2"/>
              <a:buNone/>
              <a:defRPr/>
            </a:pPr>
            <a:endParaRPr lang="sv-SE" sz="2400" dirty="0" smtClean="0"/>
          </a:p>
        </p:txBody>
      </p:sp>
    </p:spTree>
    <p:extLst>
      <p:ext uri="{BB962C8B-B14F-4D97-AF65-F5344CB8AC3E}">
        <p14:creationId xmlns:p14="http://schemas.microsoft.com/office/powerpoint/2010/main" val="27916383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Autofit/>
          </a:bodyPr>
          <a:lstStyle/>
          <a:p>
            <a:r>
              <a:rPr lang="en-GB" sz="3200" dirty="0" smtClean="0"/>
              <a:t>Liberal transformation in former universal welfare regimes</a:t>
            </a:r>
            <a:endParaRPr lang="sv-SE" sz="3200" dirty="0"/>
          </a:p>
        </p:txBody>
      </p:sp>
      <p:sp>
        <p:nvSpPr>
          <p:cNvPr id="3" name="Platshållare för innehåll 2"/>
          <p:cNvSpPr>
            <a:spLocks noGrp="1"/>
          </p:cNvSpPr>
          <p:nvPr>
            <p:ph idx="1"/>
          </p:nvPr>
        </p:nvSpPr>
        <p:spPr/>
        <p:txBody>
          <a:bodyPr>
            <a:normAutofit fontScale="70000" lnSpcReduction="20000"/>
          </a:bodyPr>
          <a:lstStyle/>
          <a:p>
            <a:r>
              <a:rPr lang="en-GB" dirty="0" smtClean="0"/>
              <a:t>As we contrast the different country contexts we can identify a number of aspects that could be labelled as least common “denominators”.</a:t>
            </a:r>
            <a:endParaRPr lang="sv-SE" dirty="0" smtClean="0"/>
          </a:p>
          <a:p>
            <a:r>
              <a:rPr lang="en-GB" dirty="0" smtClean="0"/>
              <a:t>From the 1990s onwards there is a reconfiguration or liberal transformation of social welfare policies, albeit to varying degrees and using different socio-economic strategies</a:t>
            </a:r>
            <a:endParaRPr lang="sv-SE" dirty="0" smtClean="0"/>
          </a:p>
          <a:p>
            <a:r>
              <a:rPr lang="en-GB" dirty="0" smtClean="0"/>
              <a:t>The liberal transformation consists of a diversion from universal systems towards hybrid regimes with increased market solutions.</a:t>
            </a:r>
          </a:p>
          <a:p>
            <a:r>
              <a:rPr lang="en-GB" dirty="0" smtClean="0"/>
              <a:t>The absence of social movements and collective actors influencing change. Instead a tendency towards </a:t>
            </a:r>
            <a:r>
              <a:rPr lang="en-GB" dirty="0" err="1" smtClean="0"/>
              <a:t>technocratization</a:t>
            </a:r>
            <a:r>
              <a:rPr lang="en-GB" dirty="0" smtClean="0"/>
              <a:t> of social policy theorisation and policymaking, adhering to the neoclassical paradigm.</a:t>
            </a:r>
          </a:p>
          <a:p>
            <a:r>
              <a:rPr lang="en-GB" dirty="0" smtClean="0"/>
              <a:t>This transformative trend concurred with on-going change in global social development.</a:t>
            </a:r>
            <a:endParaRPr lang="sv-SE"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err="1" smtClean="0"/>
              <a:t>Thanks</a:t>
            </a:r>
            <a:r>
              <a:rPr lang="sv-SE" dirty="0" smtClean="0"/>
              <a:t> for your </a:t>
            </a:r>
            <a:r>
              <a:rPr lang="sv-SE" dirty="0" err="1" smtClean="0"/>
              <a:t>attention</a:t>
            </a:r>
            <a:r>
              <a:rPr lang="sv-SE" dirty="0" smtClean="0"/>
              <a:t>!</a:t>
            </a:r>
            <a:endParaRPr lang="sv-SE" dirty="0"/>
          </a:p>
        </p:txBody>
      </p:sp>
      <p:sp>
        <p:nvSpPr>
          <p:cNvPr id="3" name="Platshållare för innehåll 2"/>
          <p:cNvSpPr>
            <a:spLocks noGrp="1"/>
          </p:cNvSpPr>
          <p:nvPr>
            <p:ph idx="1"/>
          </p:nvPr>
        </p:nvSpPr>
        <p:spPr/>
        <p:txBody>
          <a:bodyPr/>
          <a:lstStyle/>
          <a:p>
            <a:pPr>
              <a:buNone/>
            </a:pPr>
            <a:endParaRPr lang="sv-SE" dirty="0" smtClean="0">
              <a:hlinkClick r:id="rId2"/>
            </a:endParaRPr>
          </a:p>
          <a:p>
            <a:pPr>
              <a:buNone/>
            </a:pPr>
            <a:endParaRPr lang="sv-SE" dirty="0" smtClean="0">
              <a:hlinkClick r:id="rId2"/>
            </a:endParaRPr>
          </a:p>
          <a:p>
            <a:pPr algn="ctr">
              <a:buNone/>
            </a:pPr>
            <a:r>
              <a:rPr lang="sv-SE" dirty="0" err="1" smtClean="0">
                <a:hlinkClick r:id="rId2"/>
              </a:rPr>
              <a:t>Kjell.nilsson@soc.lu.se</a:t>
            </a:r>
            <a:endParaRPr lang="sv-SE" dirty="0" smtClean="0"/>
          </a:p>
          <a:p>
            <a:pPr algn="ctr">
              <a:buNone/>
            </a:pPr>
            <a:endParaRPr lang="sv-SE" dirty="0" smtClean="0"/>
          </a:p>
          <a:p>
            <a:pPr>
              <a:buNone/>
            </a:pPr>
            <a:endParaRPr lang="sv-S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en-GB" dirty="0"/>
              <a:t>The approach rests on </a:t>
            </a:r>
            <a:r>
              <a:rPr lang="en-GB" dirty="0" smtClean="0"/>
              <a:t>following </a:t>
            </a:r>
            <a:r>
              <a:rPr lang="en-GB" dirty="0"/>
              <a:t>assumptions:</a:t>
            </a:r>
            <a:endParaRPr lang="sv-SE" dirty="0"/>
          </a:p>
        </p:txBody>
      </p:sp>
      <p:sp>
        <p:nvSpPr>
          <p:cNvPr id="3" name="Platshållare för innehåll 2"/>
          <p:cNvSpPr>
            <a:spLocks noGrp="1"/>
          </p:cNvSpPr>
          <p:nvPr>
            <p:ph idx="1"/>
          </p:nvPr>
        </p:nvSpPr>
        <p:spPr/>
        <p:txBody>
          <a:bodyPr>
            <a:normAutofit fontScale="70000" lnSpcReduction="20000"/>
          </a:bodyPr>
          <a:lstStyle/>
          <a:p>
            <a:r>
              <a:rPr lang="en-GB" sz="3400" dirty="0" smtClean="0"/>
              <a:t>Existing analytical models do not fit the mixtures of welfare provision and redistributive mechanisms in many countries </a:t>
            </a:r>
          </a:p>
          <a:p>
            <a:r>
              <a:rPr lang="en-GB" sz="3400" dirty="0" smtClean="0"/>
              <a:t>Traditional </a:t>
            </a:r>
            <a:r>
              <a:rPr lang="en-GB" sz="3400" dirty="0"/>
              <a:t>typologies </a:t>
            </a:r>
            <a:r>
              <a:rPr lang="en-GB" sz="3400" dirty="0" smtClean="0"/>
              <a:t>were </a:t>
            </a:r>
            <a:r>
              <a:rPr lang="en-GB" sz="3400" dirty="0"/>
              <a:t>initially designed with the objective of analysing and categorizing social welfare in industrialised countries with developed welfare regimes and labour </a:t>
            </a:r>
            <a:r>
              <a:rPr lang="en-GB" sz="3400" dirty="0" smtClean="0"/>
              <a:t>markets</a:t>
            </a:r>
          </a:p>
          <a:p>
            <a:r>
              <a:rPr lang="en-GB" sz="3400" dirty="0"/>
              <a:t>“Sectorial welfare regimes”: Configuration of welfare provisions differ between welfare sectors.</a:t>
            </a:r>
            <a:endParaRPr lang="en-GB" sz="3400" dirty="0" smtClean="0"/>
          </a:p>
          <a:p>
            <a:r>
              <a:rPr lang="en-GB" sz="3400" dirty="0" smtClean="0"/>
              <a:t>Most countries in the world cannot be described as welfare states according to the traditional meaning of the concept. </a:t>
            </a:r>
            <a:r>
              <a:rPr lang="en-US" sz="3400" dirty="0" smtClean="0"/>
              <a:t> </a:t>
            </a:r>
            <a:endParaRPr lang="sv-SE" sz="3400" dirty="0" smtClean="0"/>
          </a:p>
          <a:p>
            <a:r>
              <a:rPr lang="en-GB" sz="3400" dirty="0" smtClean="0"/>
              <a:t>Recent analyses are not easily applicable to transitional economies and in the case of Asia there is a lack of a thorough account of transitional welfare policies in post-socialist countries.</a:t>
            </a:r>
          </a:p>
          <a:p>
            <a:endParaRPr lang="en-GB" sz="3400" dirty="0" smtClean="0"/>
          </a:p>
          <a:p>
            <a:endParaRPr lang="sv-SE"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3200" dirty="0" smtClean="0"/>
              <a:t>The social </a:t>
            </a:r>
            <a:r>
              <a:rPr lang="sv-SE" sz="3200" dirty="0" err="1" smtClean="0"/>
              <a:t>impact</a:t>
            </a:r>
            <a:r>
              <a:rPr lang="sv-SE" sz="3200" dirty="0" smtClean="0"/>
              <a:t> </a:t>
            </a:r>
            <a:r>
              <a:rPr lang="sv-SE" sz="3200" dirty="0" err="1" smtClean="0"/>
              <a:t>of</a:t>
            </a:r>
            <a:r>
              <a:rPr lang="sv-SE" sz="3200" dirty="0" smtClean="0"/>
              <a:t> transformation in </a:t>
            </a:r>
            <a:r>
              <a:rPr lang="sv-SE" sz="3200" dirty="0" err="1" smtClean="0"/>
              <a:t>some</a:t>
            </a:r>
            <a:r>
              <a:rPr lang="sv-SE" sz="3200" dirty="0" smtClean="0"/>
              <a:t> former socialist </a:t>
            </a:r>
            <a:r>
              <a:rPr lang="sv-SE" sz="3200" dirty="0" err="1" smtClean="0"/>
              <a:t>societies</a:t>
            </a:r>
            <a:r>
              <a:rPr lang="sv-SE" sz="3200" dirty="0" smtClean="0"/>
              <a:t> (</a:t>
            </a:r>
            <a:r>
              <a:rPr lang="sv-SE" sz="3200" dirty="0" err="1" smtClean="0"/>
              <a:t>Deacon</a:t>
            </a:r>
            <a:r>
              <a:rPr lang="sv-SE" sz="3200" dirty="0" smtClean="0"/>
              <a:t> 1998)</a:t>
            </a:r>
            <a:endParaRPr lang="sv-SE" sz="3200" dirty="0"/>
          </a:p>
        </p:txBody>
      </p:sp>
      <p:sp>
        <p:nvSpPr>
          <p:cNvPr id="3" name="Platshållare för innehåll 2"/>
          <p:cNvSpPr>
            <a:spLocks noGrp="1"/>
          </p:cNvSpPr>
          <p:nvPr>
            <p:ph idx="1"/>
          </p:nvPr>
        </p:nvSpPr>
        <p:spPr/>
        <p:txBody>
          <a:bodyPr/>
          <a:lstStyle/>
          <a:p>
            <a:pPr eaLnBrk="1" hangingPunct="1">
              <a:lnSpc>
                <a:spcPct val="90000"/>
              </a:lnSpc>
              <a:buFont typeface="Wingdings" panose="05000000000000000000" pitchFamily="2" charset="2"/>
              <a:buNone/>
              <a:defRPr/>
            </a:pPr>
            <a:endParaRPr lang="sv-SE" u="sng" dirty="0" smtClean="0"/>
          </a:p>
          <a:p>
            <a:pPr eaLnBrk="1" hangingPunct="1">
              <a:lnSpc>
                <a:spcPct val="90000"/>
              </a:lnSpc>
              <a:buFont typeface="Wingdings" panose="05000000000000000000" pitchFamily="2" charset="2"/>
              <a:buNone/>
              <a:defRPr/>
            </a:pPr>
            <a:r>
              <a:rPr lang="sv-SE" sz="2400" u="sng" dirty="0" smtClean="0"/>
              <a:t>Country	GDP	</a:t>
            </a:r>
            <a:r>
              <a:rPr lang="sv-SE" sz="2400" u="sng" dirty="0" err="1" smtClean="0"/>
              <a:t>Poverty</a:t>
            </a:r>
            <a:r>
              <a:rPr lang="sv-SE" sz="2400" u="sng" dirty="0" smtClean="0"/>
              <a:t> rate	Infant </a:t>
            </a:r>
            <a:r>
              <a:rPr lang="sv-SE" sz="2400" u="sng" dirty="0" err="1" smtClean="0"/>
              <a:t>mort</a:t>
            </a:r>
            <a:r>
              <a:rPr lang="sv-SE" sz="2400" u="sng" dirty="0" smtClean="0"/>
              <a:t>.	School </a:t>
            </a:r>
            <a:r>
              <a:rPr lang="sv-SE" sz="2400" u="sng" dirty="0" err="1" smtClean="0"/>
              <a:t>enr</a:t>
            </a:r>
            <a:r>
              <a:rPr lang="sv-SE" sz="2400" u="sng" dirty="0" smtClean="0"/>
              <a:t>.</a:t>
            </a:r>
            <a:endParaRPr lang="sv-SE" sz="2400" dirty="0" smtClean="0"/>
          </a:p>
          <a:p>
            <a:pPr eaLnBrk="1" hangingPunct="1">
              <a:lnSpc>
                <a:spcPct val="90000"/>
              </a:lnSpc>
              <a:buFont typeface="Wingdings" panose="05000000000000000000" pitchFamily="2" charset="2"/>
              <a:buNone/>
              <a:defRPr/>
            </a:pPr>
            <a:endParaRPr lang="sv-SE" sz="2400" dirty="0" smtClean="0"/>
          </a:p>
          <a:p>
            <a:pPr eaLnBrk="1" hangingPunct="1">
              <a:lnSpc>
                <a:spcPct val="90000"/>
              </a:lnSpc>
              <a:buFont typeface="Wingdings" panose="05000000000000000000" pitchFamily="2" charset="2"/>
              <a:buNone/>
              <a:defRPr/>
            </a:pPr>
            <a:r>
              <a:rPr lang="sv-SE" sz="2400" dirty="0" smtClean="0"/>
              <a:t>China		+40 	-35 		-25		+29</a:t>
            </a:r>
          </a:p>
          <a:p>
            <a:pPr eaLnBrk="1" hangingPunct="1">
              <a:lnSpc>
                <a:spcPct val="90000"/>
              </a:lnSpc>
              <a:buFont typeface="Wingdings" panose="05000000000000000000" pitchFamily="2" charset="2"/>
              <a:buNone/>
              <a:defRPr/>
            </a:pPr>
            <a:r>
              <a:rPr lang="sv-SE" sz="2400" dirty="0" err="1" smtClean="0"/>
              <a:t>Russia</a:t>
            </a:r>
            <a:r>
              <a:rPr lang="sv-SE" sz="2400" dirty="0" smtClean="0"/>
              <a:t>		-38	+36		+13		-5</a:t>
            </a:r>
          </a:p>
          <a:p>
            <a:pPr eaLnBrk="1" hangingPunct="1">
              <a:lnSpc>
                <a:spcPct val="90000"/>
              </a:lnSpc>
              <a:buFont typeface="Wingdings" panose="05000000000000000000" pitchFamily="2" charset="2"/>
              <a:buNone/>
              <a:defRPr/>
            </a:pPr>
            <a:r>
              <a:rPr lang="sv-SE" sz="2400" dirty="0" err="1" smtClean="0"/>
              <a:t>Bulgaria</a:t>
            </a:r>
            <a:r>
              <a:rPr lang="sv-SE" sz="2400" dirty="0" smtClean="0"/>
              <a:t>	-39	+4		+8		-7</a:t>
            </a:r>
          </a:p>
          <a:p>
            <a:pPr eaLnBrk="1" hangingPunct="1">
              <a:lnSpc>
                <a:spcPct val="90000"/>
              </a:lnSpc>
              <a:buFont typeface="Wingdings" panose="05000000000000000000" pitchFamily="2" charset="2"/>
              <a:buNone/>
              <a:defRPr/>
            </a:pPr>
            <a:r>
              <a:rPr lang="sv-SE" sz="2400" dirty="0" err="1" smtClean="0"/>
              <a:t>Hungary</a:t>
            </a:r>
            <a:r>
              <a:rPr lang="sv-SE" sz="2400" dirty="0" smtClean="0"/>
              <a:t>	-3	+4		-15		+3</a:t>
            </a:r>
          </a:p>
        </p:txBody>
      </p:sp>
    </p:spTree>
    <p:extLst>
      <p:ext uri="{BB962C8B-B14F-4D97-AF65-F5344CB8AC3E}">
        <p14:creationId xmlns:p14="http://schemas.microsoft.com/office/powerpoint/2010/main" val="3594898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p:txBody>
          <a:bodyPr>
            <a:normAutofit fontScale="90000"/>
          </a:bodyPr>
          <a:lstStyle/>
          <a:p>
            <a:pPr eaLnBrk="1" hangingPunct="1">
              <a:defRPr/>
            </a:pPr>
            <a:r>
              <a:rPr lang="sv-SE" sz="4000" smtClean="0"/>
              <a:t>Social welfare in Eastern Europe before transition</a:t>
            </a:r>
          </a:p>
        </p:txBody>
      </p:sp>
      <p:sp>
        <p:nvSpPr>
          <p:cNvPr id="60419" name="Rectangle 3"/>
          <p:cNvSpPr>
            <a:spLocks noGrp="1" noChangeArrowheads="1"/>
          </p:cNvSpPr>
          <p:nvPr>
            <p:ph type="body" idx="1"/>
          </p:nvPr>
        </p:nvSpPr>
        <p:spPr/>
        <p:txBody>
          <a:bodyPr>
            <a:normAutofit lnSpcReduction="10000"/>
          </a:bodyPr>
          <a:lstStyle/>
          <a:p>
            <a:pPr eaLnBrk="1" hangingPunct="1">
              <a:lnSpc>
                <a:spcPct val="90000"/>
              </a:lnSpc>
              <a:defRPr/>
            </a:pPr>
            <a:r>
              <a:rPr lang="sv-SE" dirty="0" err="1" smtClean="0"/>
              <a:t>Subsidized</a:t>
            </a:r>
            <a:r>
              <a:rPr lang="sv-SE" dirty="0" smtClean="0"/>
              <a:t> </a:t>
            </a:r>
            <a:r>
              <a:rPr lang="sv-SE" dirty="0" err="1" smtClean="0"/>
              <a:t>prices</a:t>
            </a:r>
            <a:r>
              <a:rPr lang="sv-SE" dirty="0" smtClean="0"/>
              <a:t> on </a:t>
            </a:r>
            <a:r>
              <a:rPr lang="sv-SE" dirty="0" err="1" smtClean="0"/>
              <a:t>food</a:t>
            </a:r>
            <a:r>
              <a:rPr lang="sv-SE" dirty="0" smtClean="0"/>
              <a:t>, </a:t>
            </a:r>
            <a:r>
              <a:rPr lang="sv-SE" dirty="0" err="1" smtClean="0"/>
              <a:t>housing</a:t>
            </a:r>
            <a:r>
              <a:rPr lang="sv-SE" dirty="0" smtClean="0"/>
              <a:t>, transport and </a:t>
            </a:r>
            <a:r>
              <a:rPr lang="sv-SE" dirty="0" err="1" smtClean="0"/>
              <a:t>basic</a:t>
            </a:r>
            <a:r>
              <a:rPr lang="sv-SE" dirty="0" smtClean="0"/>
              <a:t> </a:t>
            </a:r>
            <a:r>
              <a:rPr lang="sv-SE" dirty="0" err="1" smtClean="0"/>
              <a:t>necessities</a:t>
            </a:r>
            <a:endParaRPr lang="sv-SE" dirty="0" smtClean="0"/>
          </a:p>
          <a:p>
            <a:pPr eaLnBrk="1" hangingPunct="1">
              <a:lnSpc>
                <a:spcPct val="90000"/>
              </a:lnSpc>
              <a:defRPr/>
            </a:pPr>
            <a:r>
              <a:rPr lang="sv-SE" dirty="0" err="1" smtClean="0"/>
              <a:t>Guaranteed</a:t>
            </a:r>
            <a:r>
              <a:rPr lang="sv-SE" dirty="0" smtClean="0"/>
              <a:t> </a:t>
            </a:r>
            <a:r>
              <a:rPr lang="sv-SE" dirty="0" err="1" smtClean="0"/>
              <a:t>employment</a:t>
            </a:r>
            <a:endParaRPr lang="sv-SE" dirty="0" smtClean="0"/>
          </a:p>
          <a:p>
            <a:pPr eaLnBrk="1" hangingPunct="1">
              <a:lnSpc>
                <a:spcPct val="90000"/>
              </a:lnSpc>
              <a:defRPr/>
            </a:pPr>
            <a:r>
              <a:rPr lang="sv-SE" dirty="0" err="1" smtClean="0"/>
              <a:t>Adequate</a:t>
            </a:r>
            <a:r>
              <a:rPr lang="sv-SE" dirty="0" smtClean="0"/>
              <a:t> </a:t>
            </a:r>
            <a:r>
              <a:rPr lang="sv-SE" dirty="0" err="1" smtClean="0"/>
              <a:t>health</a:t>
            </a:r>
            <a:r>
              <a:rPr lang="sv-SE" dirty="0" smtClean="0"/>
              <a:t> and </a:t>
            </a:r>
            <a:r>
              <a:rPr lang="sv-SE" dirty="0" err="1" smtClean="0"/>
              <a:t>education</a:t>
            </a:r>
            <a:endParaRPr lang="sv-SE" dirty="0" smtClean="0"/>
          </a:p>
          <a:p>
            <a:pPr eaLnBrk="1" hangingPunct="1">
              <a:lnSpc>
                <a:spcPct val="90000"/>
              </a:lnSpc>
              <a:defRPr/>
            </a:pPr>
            <a:r>
              <a:rPr lang="sv-SE" dirty="0" smtClean="0"/>
              <a:t>Small </a:t>
            </a:r>
            <a:r>
              <a:rPr lang="sv-SE" dirty="0" err="1" smtClean="0"/>
              <a:t>differences</a:t>
            </a:r>
            <a:r>
              <a:rPr lang="sv-SE" dirty="0" smtClean="0"/>
              <a:t> </a:t>
            </a:r>
            <a:r>
              <a:rPr lang="sv-SE" dirty="0" err="1" smtClean="0"/>
              <a:t>between</a:t>
            </a:r>
            <a:r>
              <a:rPr lang="sv-SE" dirty="0" smtClean="0"/>
              <a:t> </a:t>
            </a:r>
            <a:r>
              <a:rPr lang="sv-SE" dirty="0" err="1" smtClean="0"/>
              <a:t>wages</a:t>
            </a:r>
            <a:r>
              <a:rPr lang="sv-SE" dirty="0" smtClean="0"/>
              <a:t> </a:t>
            </a:r>
            <a:r>
              <a:rPr lang="sv-SE" dirty="0" err="1" smtClean="0"/>
              <a:t>of</a:t>
            </a:r>
            <a:r>
              <a:rPr lang="sv-SE" dirty="0" smtClean="0"/>
              <a:t> </a:t>
            </a:r>
            <a:r>
              <a:rPr lang="sv-SE" dirty="0" err="1" smtClean="0"/>
              <a:t>workers</a:t>
            </a:r>
            <a:r>
              <a:rPr lang="sv-SE" dirty="0" smtClean="0"/>
              <a:t>, </a:t>
            </a:r>
            <a:r>
              <a:rPr lang="sv-SE" dirty="0" err="1" smtClean="0"/>
              <a:t>professionals</a:t>
            </a:r>
            <a:r>
              <a:rPr lang="sv-SE" dirty="0" smtClean="0"/>
              <a:t> and managers</a:t>
            </a:r>
          </a:p>
          <a:p>
            <a:pPr eaLnBrk="1" hangingPunct="1">
              <a:lnSpc>
                <a:spcPct val="90000"/>
              </a:lnSpc>
              <a:defRPr/>
            </a:pPr>
            <a:r>
              <a:rPr lang="sv-SE" dirty="0" smtClean="0"/>
              <a:t>Social </a:t>
            </a:r>
            <a:r>
              <a:rPr lang="sv-SE" dirty="0" err="1" smtClean="0"/>
              <a:t>benefits</a:t>
            </a:r>
            <a:r>
              <a:rPr lang="sv-SE" dirty="0" smtClean="0"/>
              <a:t> from the </a:t>
            </a:r>
            <a:r>
              <a:rPr lang="sv-SE" dirty="0" err="1" smtClean="0"/>
              <a:t>workplace</a:t>
            </a:r>
            <a:endParaRPr lang="sv-SE" dirty="0" smtClean="0"/>
          </a:p>
          <a:p>
            <a:pPr eaLnBrk="1" hangingPunct="1">
              <a:lnSpc>
                <a:spcPct val="90000"/>
              </a:lnSpc>
              <a:defRPr/>
            </a:pPr>
            <a:r>
              <a:rPr lang="sv-SE" dirty="0" smtClean="0"/>
              <a:t>No </a:t>
            </a:r>
            <a:r>
              <a:rPr lang="sv-SE" dirty="0" err="1" smtClean="0"/>
              <a:t>articulation</a:t>
            </a:r>
            <a:r>
              <a:rPr lang="sv-SE" dirty="0" smtClean="0"/>
              <a:t> </a:t>
            </a:r>
            <a:r>
              <a:rPr lang="sv-SE" dirty="0" err="1" smtClean="0"/>
              <a:t>of</a:t>
            </a:r>
            <a:r>
              <a:rPr lang="sv-SE" dirty="0" smtClean="0"/>
              <a:t> interests and </a:t>
            </a:r>
            <a:r>
              <a:rPr lang="sv-SE" dirty="0" err="1" smtClean="0"/>
              <a:t>needs</a:t>
            </a:r>
            <a:r>
              <a:rPr lang="sv-SE" dirty="0" smtClean="0"/>
              <a:t> from the </a:t>
            </a:r>
            <a:r>
              <a:rPr lang="sv-SE" dirty="0" err="1" smtClean="0"/>
              <a:t>people</a:t>
            </a:r>
            <a:endParaRPr lang="sv-SE" dirty="0" smtClean="0"/>
          </a:p>
        </p:txBody>
      </p:sp>
    </p:spTree>
    <p:extLst>
      <p:ext uri="{BB962C8B-B14F-4D97-AF65-F5344CB8AC3E}">
        <p14:creationId xmlns:p14="http://schemas.microsoft.com/office/powerpoint/2010/main" val="1726844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rrowheads="1"/>
          </p:cNvSpPr>
          <p:nvPr>
            <p:ph type="title"/>
          </p:nvPr>
        </p:nvSpPr>
        <p:spPr/>
        <p:txBody>
          <a:bodyPr/>
          <a:lstStyle/>
          <a:p>
            <a:pPr eaLnBrk="1" hangingPunct="1">
              <a:defRPr/>
            </a:pPr>
            <a:r>
              <a:rPr lang="sv-SE" smtClean="0"/>
              <a:t>Consequences after 1989</a:t>
            </a:r>
          </a:p>
        </p:txBody>
      </p:sp>
      <p:sp>
        <p:nvSpPr>
          <p:cNvPr id="61443" name="Rectangle 3"/>
          <p:cNvSpPr>
            <a:spLocks noGrp="1" noChangeArrowheads="1"/>
          </p:cNvSpPr>
          <p:nvPr>
            <p:ph type="body" idx="1"/>
          </p:nvPr>
        </p:nvSpPr>
        <p:spPr/>
        <p:txBody>
          <a:bodyPr/>
          <a:lstStyle/>
          <a:p>
            <a:pPr eaLnBrk="1" hangingPunct="1">
              <a:lnSpc>
                <a:spcPct val="90000"/>
              </a:lnSpc>
              <a:defRPr/>
            </a:pPr>
            <a:r>
              <a:rPr lang="sv-SE" sz="2800" dirty="0" err="1" smtClean="0"/>
              <a:t>Unemployment</a:t>
            </a:r>
            <a:endParaRPr lang="sv-SE" sz="2800" dirty="0" smtClean="0"/>
          </a:p>
          <a:p>
            <a:pPr eaLnBrk="1" hangingPunct="1">
              <a:lnSpc>
                <a:spcPct val="90000"/>
              </a:lnSpc>
              <a:defRPr/>
            </a:pPr>
            <a:r>
              <a:rPr lang="sv-SE" sz="2800" dirty="0" smtClean="0"/>
              <a:t>Inflation </a:t>
            </a:r>
            <a:r>
              <a:rPr lang="sv-SE" sz="2800" dirty="0" err="1" smtClean="0"/>
              <a:t>eroding</a:t>
            </a:r>
            <a:r>
              <a:rPr lang="sv-SE" sz="2800" dirty="0" smtClean="0"/>
              <a:t> </a:t>
            </a:r>
            <a:r>
              <a:rPr lang="sv-SE" sz="2800" dirty="0" err="1" smtClean="0"/>
              <a:t>living</a:t>
            </a:r>
            <a:r>
              <a:rPr lang="sv-SE" sz="2800" dirty="0" smtClean="0"/>
              <a:t> standard</a:t>
            </a:r>
          </a:p>
          <a:p>
            <a:pPr eaLnBrk="1" hangingPunct="1">
              <a:lnSpc>
                <a:spcPct val="90000"/>
              </a:lnSpc>
              <a:defRPr/>
            </a:pPr>
            <a:r>
              <a:rPr lang="sv-SE" sz="2800" dirty="0" err="1" smtClean="0"/>
              <a:t>Removal</a:t>
            </a:r>
            <a:r>
              <a:rPr lang="sv-SE" sz="2800" dirty="0" smtClean="0"/>
              <a:t> </a:t>
            </a:r>
            <a:r>
              <a:rPr lang="sv-SE" sz="2800" dirty="0" err="1" smtClean="0"/>
              <a:t>of</a:t>
            </a:r>
            <a:r>
              <a:rPr lang="sv-SE" sz="2800" dirty="0" smtClean="0"/>
              <a:t> subsidies, </a:t>
            </a:r>
            <a:r>
              <a:rPr lang="sv-SE" sz="2800" dirty="0" err="1" smtClean="0"/>
              <a:t>increasing</a:t>
            </a:r>
            <a:r>
              <a:rPr lang="sv-SE" sz="2800" dirty="0" smtClean="0"/>
              <a:t> rents</a:t>
            </a:r>
          </a:p>
          <a:p>
            <a:pPr eaLnBrk="1" hangingPunct="1">
              <a:lnSpc>
                <a:spcPct val="90000"/>
              </a:lnSpc>
              <a:defRPr/>
            </a:pPr>
            <a:r>
              <a:rPr lang="sv-SE" sz="2800" dirty="0" smtClean="0"/>
              <a:t>Rising </a:t>
            </a:r>
            <a:r>
              <a:rPr lang="sv-SE" sz="2800" dirty="0" err="1" smtClean="0"/>
              <a:t>mortality</a:t>
            </a:r>
            <a:r>
              <a:rPr lang="sv-SE" sz="2800" dirty="0" smtClean="0"/>
              <a:t> rates (</a:t>
            </a:r>
            <a:r>
              <a:rPr lang="sv-SE" sz="2800" dirty="0" err="1" smtClean="0"/>
              <a:t>esp</a:t>
            </a:r>
            <a:r>
              <a:rPr lang="sv-SE" sz="2800" dirty="0" smtClean="0"/>
              <a:t>. former </a:t>
            </a:r>
            <a:r>
              <a:rPr lang="sv-SE" sz="2800" dirty="0" err="1" smtClean="0"/>
              <a:t>Soviet</a:t>
            </a:r>
            <a:r>
              <a:rPr lang="sv-SE" sz="2800" dirty="0" smtClean="0"/>
              <a:t> Union)</a:t>
            </a:r>
          </a:p>
          <a:p>
            <a:pPr eaLnBrk="1" hangingPunct="1">
              <a:lnSpc>
                <a:spcPct val="90000"/>
              </a:lnSpc>
              <a:defRPr/>
            </a:pPr>
            <a:r>
              <a:rPr lang="sv-SE" sz="2800" dirty="0" smtClean="0"/>
              <a:t>Real per capita </a:t>
            </a:r>
            <a:r>
              <a:rPr lang="sv-SE" sz="2800" dirty="0" err="1" smtClean="0"/>
              <a:t>income</a:t>
            </a:r>
            <a:r>
              <a:rPr lang="sv-SE" sz="2800" dirty="0" smtClean="0"/>
              <a:t> </a:t>
            </a:r>
            <a:r>
              <a:rPr lang="sv-SE" sz="2800" dirty="0" err="1" smtClean="0"/>
              <a:t>decreased</a:t>
            </a:r>
            <a:r>
              <a:rPr lang="sv-SE" sz="2800" dirty="0" smtClean="0"/>
              <a:t> </a:t>
            </a:r>
            <a:r>
              <a:rPr lang="sv-SE" sz="2800" dirty="0" err="1" smtClean="0"/>
              <a:t>between</a:t>
            </a:r>
            <a:r>
              <a:rPr lang="sv-SE" sz="2800" dirty="0" smtClean="0"/>
              <a:t> 1988-93 by 54% in the </a:t>
            </a:r>
            <a:r>
              <a:rPr lang="sv-SE" sz="2800" dirty="0" err="1" smtClean="0"/>
              <a:t>Slavic</a:t>
            </a:r>
            <a:r>
              <a:rPr lang="sv-SE" sz="2800" dirty="0" smtClean="0"/>
              <a:t> </a:t>
            </a:r>
            <a:r>
              <a:rPr lang="sv-SE" sz="2800" dirty="0" err="1" smtClean="0"/>
              <a:t>republics</a:t>
            </a:r>
            <a:r>
              <a:rPr lang="sv-SE" sz="2800" dirty="0" smtClean="0"/>
              <a:t> (</a:t>
            </a:r>
            <a:r>
              <a:rPr lang="sv-SE" sz="2800" dirty="0" err="1" smtClean="0"/>
              <a:t>incl</a:t>
            </a:r>
            <a:r>
              <a:rPr lang="sv-SE" sz="2800" dirty="0" smtClean="0"/>
              <a:t>. </a:t>
            </a:r>
            <a:r>
              <a:rPr lang="sv-SE" sz="2800" dirty="0" err="1" smtClean="0"/>
              <a:t>Russia</a:t>
            </a:r>
            <a:r>
              <a:rPr lang="sv-SE" sz="2800" dirty="0" smtClean="0"/>
              <a:t>), 41% in the Baltic, 54% in Central </a:t>
            </a:r>
            <a:r>
              <a:rPr lang="sv-SE" sz="2800" dirty="0" err="1" smtClean="0"/>
              <a:t>Asia</a:t>
            </a:r>
            <a:r>
              <a:rPr lang="sv-SE" sz="2800" dirty="0" smtClean="0"/>
              <a:t>, 25% in Eastern </a:t>
            </a:r>
            <a:r>
              <a:rPr lang="sv-SE" sz="2800" dirty="0" err="1" smtClean="0"/>
              <a:t>Europe</a:t>
            </a:r>
            <a:endParaRPr lang="sv-SE" sz="2800" dirty="0" smtClean="0"/>
          </a:p>
          <a:p>
            <a:pPr eaLnBrk="1" hangingPunct="1">
              <a:lnSpc>
                <a:spcPct val="90000"/>
              </a:lnSpc>
              <a:defRPr/>
            </a:pPr>
            <a:r>
              <a:rPr lang="sv-SE" sz="2800" dirty="0" err="1" smtClean="0"/>
              <a:t>Increased</a:t>
            </a:r>
            <a:r>
              <a:rPr lang="sv-SE" sz="2800" dirty="0" smtClean="0"/>
              <a:t> </a:t>
            </a:r>
            <a:r>
              <a:rPr lang="sv-SE" sz="2800" dirty="0" err="1" smtClean="0"/>
              <a:t>inequality</a:t>
            </a:r>
            <a:r>
              <a:rPr lang="sv-SE" sz="2800" dirty="0" smtClean="0"/>
              <a:t>. </a:t>
            </a:r>
            <a:r>
              <a:rPr lang="sv-SE" sz="2800" dirty="0" err="1" smtClean="0"/>
              <a:t>Gini</a:t>
            </a:r>
            <a:r>
              <a:rPr lang="sv-SE" sz="2800" dirty="0" smtClean="0"/>
              <a:t> </a:t>
            </a:r>
            <a:r>
              <a:rPr lang="sv-SE" sz="2800" dirty="0" err="1" smtClean="0"/>
              <a:t>coefficient</a:t>
            </a:r>
            <a:r>
              <a:rPr lang="sv-SE" sz="2800" dirty="0" smtClean="0"/>
              <a:t> in </a:t>
            </a:r>
            <a:r>
              <a:rPr lang="sv-SE" sz="2800" dirty="0" err="1" smtClean="0"/>
              <a:t>Russia</a:t>
            </a:r>
            <a:r>
              <a:rPr lang="sv-SE" sz="2800" dirty="0" smtClean="0"/>
              <a:t> from 0,25 to 0,48. 80% </a:t>
            </a:r>
            <a:r>
              <a:rPr lang="sv-SE" sz="2800" dirty="0" err="1" smtClean="0"/>
              <a:t>of</a:t>
            </a:r>
            <a:r>
              <a:rPr lang="sv-SE" sz="2800" dirty="0" smtClean="0"/>
              <a:t> the </a:t>
            </a:r>
            <a:r>
              <a:rPr lang="sv-SE" sz="2800" dirty="0" err="1" smtClean="0"/>
              <a:t>people</a:t>
            </a:r>
            <a:r>
              <a:rPr lang="sv-SE" sz="2800" dirty="0" smtClean="0"/>
              <a:t> </a:t>
            </a:r>
            <a:r>
              <a:rPr lang="sv-SE" sz="2800" dirty="0" err="1" smtClean="0"/>
              <a:t>losing</a:t>
            </a:r>
            <a:r>
              <a:rPr lang="sv-SE" sz="2800" dirty="0" smtClean="0"/>
              <a:t>, </a:t>
            </a:r>
            <a:r>
              <a:rPr lang="sv-SE" sz="2800" dirty="0" err="1" smtClean="0"/>
              <a:t>top</a:t>
            </a:r>
            <a:r>
              <a:rPr lang="sv-SE" sz="2800" dirty="0" smtClean="0"/>
              <a:t> 20% </a:t>
            </a:r>
            <a:r>
              <a:rPr lang="sv-SE" sz="2800" dirty="0" err="1" smtClean="0"/>
              <a:t>winners</a:t>
            </a:r>
            <a:r>
              <a:rPr lang="sv-SE" sz="2800" dirty="0" smtClean="0"/>
              <a:t>.</a:t>
            </a:r>
          </a:p>
        </p:txBody>
      </p:sp>
    </p:spTree>
    <p:extLst>
      <p:ext uri="{BB962C8B-B14F-4D97-AF65-F5344CB8AC3E}">
        <p14:creationId xmlns:p14="http://schemas.microsoft.com/office/powerpoint/2010/main" val="11120769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dirty="0" smtClean="0"/>
              <a:t>Distribution of </a:t>
            </a:r>
            <a:r>
              <a:rPr lang="sv-SE" dirty="0" err="1" smtClean="0"/>
              <a:t>income</a:t>
            </a:r>
            <a:r>
              <a:rPr lang="sv-SE" dirty="0" smtClean="0"/>
              <a:t> (</a:t>
            </a:r>
            <a:r>
              <a:rPr lang="sv-SE" dirty="0" err="1" smtClean="0"/>
              <a:t>gini</a:t>
            </a:r>
            <a:r>
              <a:rPr lang="sv-SE" dirty="0" smtClean="0"/>
              <a:t>)</a:t>
            </a:r>
            <a:endParaRPr lang="sv-SE" dirty="0"/>
          </a:p>
        </p:txBody>
      </p:sp>
      <p:sp>
        <p:nvSpPr>
          <p:cNvPr id="3" name="Platshållare för innehåll 2"/>
          <p:cNvSpPr>
            <a:spLocks noGrp="1"/>
          </p:cNvSpPr>
          <p:nvPr>
            <p:ph idx="1"/>
          </p:nvPr>
        </p:nvSpPr>
        <p:spPr/>
        <p:txBody>
          <a:bodyPr/>
          <a:lstStyle/>
          <a:p>
            <a:pPr eaLnBrk="1" hangingPunct="1">
              <a:buFont typeface="Wingdings" panose="05000000000000000000" pitchFamily="2" charset="2"/>
              <a:buNone/>
              <a:defRPr/>
            </a:pPr>
            <a:r>
              <a:rPr lang="sv-SE" sz="2400" i="1" dirty="0" smtClean="0"/>
              <a:t>Christian </a:t>
            </a:r>
            <a:r>
              <a:rPr lang="sv-SE" sz="2400" i="1" dirty="0" err="1" smtClean="0"/>
              <a:t>democratic</a:t>
            </a:r>
            <a:r>
              <a:rPr lang="sv-SE" sz="2400" i="1" dirty="0" smtClean="0"/>
              <a:t> </a:t>
            </a:r>
            <a:r>
              <a:rPr lang="sv-SE" sz="2400" i="1" dirty="0" err="1" smtClean="0"/>
              <a:t>welfare</a:t>
            </a:r>
            <a:r>
              <a:rPr lang="sv-SE" sz="2400" i="1" dirty="0" smtClean="0"/>
              <a:t> regimes (</a:t>
            </a:r>
            <a:r>
              <a:rPr lang="sv-SE" sz="2400" i="1" dirty="0" err="1" smtClean="0"/>
              <a:t>Alpater</a:t>
            </a:r>
            <a:r>
              <a:rPr lang="sv-SE" sz="2400" i="1" dirty="0" smtClean="0"/>
              <a:t> et al)</a:t>
            </a:r>
          </a:p>
          <a:p>
            <a:pPr lvl="4" eaLnBrk="1" hangingPunct="1">
              <a:defRPr/>
            </a:pPr>
            <a:r>
              <a:rPr lang="sv-SE" sz="1200" dirty="0" smtClean="0"/>
              <a:t> 					       </a:t>
            </a:r>
            <a:endParaRPr lang="sv-SE" sz="2400" dirty="0" smtClean="0"/>
          </a:p>
          <a:p>
            <a:pPr marL="1828800" lvl="4" indent="0" eaLnBrk="1" hangingPunct="1">
              <a:buFont typeface="Wingdings" panose="05000000000000000000" pitchFamily="2" charset="2"/>
              <a:buNone/>
              <a:defRPr/>
            </a:pPr>
            <a:r>
              <a:rPr lang="sv-SE" sz="2400" b="1" dirty="0" smtClean="0"/>
              <a:t>Before </a:t>
            </a:r>
            <a:r>
              <a:rPr lang="sv-SE" sz="2400" b="1" dirty="0" err="1" smtClean="0"/>
              <a:t>taxes&amp;transfers</a:t>
            </a:r>
            <a:r>
              <a:rPr lang="sv-SE" sz="2400" b="1" dirty="0" smtClean="0"/>
              <a:t> 	</a:t>
            </a:r>
            <a:r>
              <a:rPr lang="sv-SE" sz="2400" b="1" dirty="0" err="1" smtClean="0"/>
              <a:t>After</a:t>
            </a:r>
            <a:r>
              <a:rPr lang="sv-SE" sz="2400" b="1" dirty="0" smtClean="0"/>
              <a:t> T&amp;T</a:t>
            </a:r>
          </a:p>
          <a:p>
            <a:pPr eaLnBrk="1" hangingPunct="1">
              <a:defRPr/>
            </a:pPr>
            <a:r>
              <a:rPr lang="sv-SE" sz="2400" dirty="0" err="1" smtClean="0"/>
              <a:t>Czech</a:t>
            </a:r>
            <a:r>
              <a:rPr lang="sv-SE" sz="2400" dirty="0" smtClean="0"/>
              <a:t> </a:t>
            </a:r>
            <a:r>
              <a:rPr lang="sv-SE" sz="2400" dirty="0" err="1" smtClean="0"/>
              <a:t>Republic</a:t>
            </a:r>
            <a:r>
              <a:rPr lang="sv-SE" sz="2400" dirty="0" smtClean="0"/>
              <a:t> 	0.44			0.26 (0.31 2009)</a:t>
            </a:r>
          </a:p>
          <a:p>
            <a:pPr eaLnBrk="1" hangingPunct="1">
              <a:defRPr/>
            </a:pPr>
            <a:r>
              <a:rPr lang="sv-SE" sz="2400" dirty="0" err="1" smtClean="0"/>
              <a:t>Hungary</a:t>
            </a:r>
            <a:r>
              <a:rPr lang="sv-SE" sz="2400" dirty="0" smtClean="0"/>
              <a:t>		0.47			0.27	</a:t>
            </a:r>
          </a:p>
          <a:p>
            <a:pPr eaLnBrk="1" hangingPunct="1">
              <a:defRPr/>
            </a:pPr>
            <a:r>
              <a:rPr lang="sv-SE" sz="2400" dirty="0" err="1" smtClean="0"/>
              <a:t>Poland</a:t>
            </a:r>
            <a:r>
              <a:rPr lang="sv-SE" sz="2400" dirty="0" smtClean="0"/>
              <a:t>		0.47			0.31 (0.34 2008)</a:t>
            </a:r>
          </a:p>
          <a:p>
            <a:pPr eaLnBrk="1" hangingPunct="1">
              <a:defRPr/>
            </a:pPr>
            <a:r>
              <a:rPr lang="sv-SE" sz="2400" dirty="0" err="1" smtClean="0"/>
              <a:t>Slovenia</a:t>
            </a:r>
            <a:r>
              <a:rPr lang="sv-SE" sz="2400" dirty="0" smtClean="0"/>
              <a:t>		0.43			0.24 (0.28 2008)</a:t>
            </a:r>
          </a:p>
          <a:p>
            <a:pPr eaLnBrk="1" hangingPunct="1">
              <a:defRPr/>
            </a:pPr>
            <a:r>
              <a:rPr lang="sv-SE" sz="2400" dirty="0" err="1" smtClean="0"/>
              <a:t>Slovakia</a:t>
            </a:r>
            <a:r>
              <a:rPr lang="sv-SE" sz="2400" dirty="0" smtClean="0"/>
              <a:t>		0.42			0.26 	</a:t>
            </a:r>
          </a:p>
          <a:p>
            <a:pPr eaLnBrk="1" hangingPunct="1">
              <a:defRPr/>
            </a:pPr>
            <a:r>
              <a:rPr lang="sv-SE" sz="2400" dirty="0" smtClean="0"/>
              <a:t>Croatia					0.27 (2009)</a:t>
            </a:r>
          </a:p>
          <a:p>
            <a:pPr eaLnBrk="1" hangingPunct="1">
              <a:defRPr/>
            </a:pPr>
            <a:r>
              <a:rPr lang="sv-SE" sz="2400" dirty="0" err="1" smtClean="0"/>
              <a:t>Serbia</a:t>
            </a:r>
            <a:r>
              <a:rPr lang="sv-SE" sz="2400" dirty="0" smtClean="0"/>
              <a:t>					0.28 (2008)</a:t>
            </a:r>
          </a:p>
          <a:p>
            <a:pPr>
              <a:defRPr/>
            </a:pPr>
            <a:endParaRPr lang="sv-SE" sz="2400" dirty="0" smtClean="0"/>
          </a:p>
        </p:txBody>
      </p:sp>
    </p:spTree>
    <p:extLst>
      <p:ext uri="{BB962C8B-B14F-4D97-AF65-F5344CB8AC3E}">
        <p14:creationId xmlns:p14="http://schemas.microsoft.com/office/powerpoint/2010/main" val="33992592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endParaRPr lang="sv-SE"/>
          </a:p>
        </p:txBody>
      </p:sp>
      <p:sp>
        <p:nvSpPr>
          <p:cNvPr id="3" name="Platshållare för innehåll 2"/>
          <p:cNvSpPr>
            <a:spLocks noGrp="1"/>
          </p:cNvSpPr>
          <p:nvPr>
            <p:ph idx="1"/>
          </p:nvPr>
        </p:nvSpPr>
        <p:spPr/>
        <p:txBody>
          <a:bodyPr/>
          <a:lstStyle/>
          <a:p>
            <a:pPr eaLnBrk="1" hangingPunct="1">
              <a:buFont typeface="Wingdings" panose="05000000000000000000" pitchFamily="2" charset="2"/>
              <a:buNone/>
              <a:defRPr/>
            </a:pPr>
            <a:r>
              <a:rPr lang="sv-SE" sz="2000" i="1" dirty="0" smtClean="0"/>
              <a:t>Liberal </a:t>
            </a:r>
            <a:r>
              <a:rPr lang="sv-SE" sz="2000" i="1" dirty="0" err="1" smtClean="0"/>
              <a:t>welfare</a:t>
            </a:r>
            <a:r>
              <a:rPr lang="sv-SE" sz="2000" i="1" dirty="0" smtClean="0"/>
              <a:t> </a:t>
            </a:r>
            <a:r>
              <a:rPr lang="sv-SE" sz="2000" i="1" dirty="0" err="1" smtClean="0"/>
              <a:t>regime</a:t>
            </a:r>
            <a:r>
              <a:rPr lang="sv-SE" sz="2000" i="1" dirty="0" smtClean="0"/>
              <a:t> (</a:t>
            </a:r>
            <a:r>
              <a:rPr lang="sv-SE" sz="2000" i="1" dirty="0" err="1" smtClean="0"/>
              <a:t>Cerami</a:t>
            </a:r>
            <a:r>
              <a:rPr lang="sv-SE" sz="2000" i="1" dirty="0" smtClean="0"/>
              <a:t>)					</a:t>
            </a:r>
            <a:r>
              <a:rPr lang="sv-SE" sz="1100" dirty="0"/>
              <a:t> </a:t>
            </a:r>
            <a:r>
              <a:rPr lang="sv-SE" sz="1100" dirty="0" smtClean="0"/>
              <a:t>            </a:t>
            </a:r>
            <a:endParaRPr lang="sv-SE" sz="2000" i="1" dirty="0" smtClean="0"/>
          </a:p>
          <a:p>
            <a:pPr marL="0" lvl="4" indent="0" eaLnBrk="1" hangingPunct="1">
              <a:buNone/>
              <a:defRPr/>
            </a:pPr>
            <a:r>
              <a:rPr lang="sv-SE" sz="1200" dirty="0" smtClean="0"/>
              <a:t> 			</a:t>
            </a:r>
            <a:r>
              <a:rPr lang="sv-SE" sz="2400" b="1" dirty="0" smtClean="0"/>
              <a:t>Before T&amp;T		</a:t>
            </a:r>
            <a:r>
              <a:rPr lang="sv-SE" sz="2400" b="1" dirty="0" err="1" smtClean="0"/>
              <a:t>After</a:t>
            </a:r>
            <a:r>
              <a:rPr lang="sv-SE" sz="2400" b="1" dirty="0" smtClean="0"/>
              <a:t> T&amp;T</a:t>
            </a:r>
          </a:p>
          <a:p>
            <a:pPr eaLnBrk="1" hangingPunct="1">
              <a:defRPr/>
            </a:pPr>
            <a:r>
              <a:rPr lang="sv-SE" sz="2000" dirty="0" err="1" smtClean="0"/>
              <a:t>Russian</a:t>
            </a:r>
            <a:r>
              <a:rPr lang="sv-SE" sz="2000" dirty="0" smtClean="0"/>
              <a:t> Federation				0.42 (2010)</a:t>
            </a:r>
          </a:p>
          <a:p>
            <a:pPr eaLnBrk="1" hangingPunct="1">
              <a:defRPr/>
            </a:pPr>
            <a:r>
              <a:rPr lang="sv-SE" sz="2000" dirty="0" smtClean="0">
                <a:cs typeface="Times New Roman" pitchFamily="18" charset="0"/>
              </a:rPr>
              <a:t>Estonia		0.46			0.31 	</a:t>
            </a:r>
          </a:p>
          <a:p>
            <a:pPr eaLnBrk="1" hangingPunct="1">
              <a:defRPr/>
            </a:pPr>
            <a:r>
              <a:rPr lang="sv-SE" sz="2000" dirty="0" err="1" smtClean="0">
                <a:cs typeface="Times New Roman" pitchFamily="18" charset="0"/>
              </a:rPr>
              <a:t>Latvia</a:t>
            </a:r>
            <a:r>
              <a:rPr lang="sv-SE" sz="2000" dirty="0" smtClean="0">
                <a:cs typeface="Times New Roman" pitchFamily="18" charset="0"/>
              </a:rPr>
              <a:t>					0.35 (2010)</a:t>
            </a:r>
          </a:p>
          <a:p>
            <a:pPr eaLnBrk="1" hangingPunct="1">
              <a:defRPr/>
            </a:pPr>
            <a:r>
              <a:rPr lang="sv-SE" sz="2000" dirty="0" err="1" smtClean="0">
                <a:cs typeface="Times New Roman" pitchFamily="18" charset="0"/>
              </a:rPr>
              <a:t>Lithuania</a:t>
            </a:r>
            <a:r>
              <a:rPr lang="sv-SE" sz="2000" dirty="0" smtClean="0">
                <a:cs typeface="Times New Roman" pitchFamily="18" charset="0"/>
              </a:rPr>
              <a:t>					0.35 (2009)</a:t>
            </a:r>
            <a:endParaRPr lang="en-GB" sz="2000" dirty="0" smtClean="0">
              <a:cs typeface="Times New Roman" pitchFamily="18" charset="0"/>
            </a:endParaRPr>
          </a:p>
          <a:p>
            <a:pPr eaLnBrk="1" hangingPunct="1">
              <a:buFont typeface="Wingdings" panose="05000000000000000000" pitchFamily="2" charset="2"/>
              <a:buNone/>
              <a:defRPr/>
            </a:pPr>
            <a:endParaRPr lang="en-GB" sz="2000" i="1" dirty="0" smtClean="0">
              <a:cs typeface="Times New Roman" pitchFamily="18" charset="0"/>
            </a:endParaRPr>
          </a:p>
          <a:p>
            <a:pPr eaLnBrk="1" hangingPunct="1">
              <a:buFont typeface="Wingdings" panose="05000000000000000000" pitchFamily="2" charset="2"/>
              <a:buNone/>
              <a:defRPr/>
            </a:pPr>
            <a:r>
              <a:rPr lang="en-GB" sz="2000" i="1" dirty="0" smtClean="0">
                <a:cs typeface="Times New Roman" pitchFamily="18" charset="0"/>
              </a:rPr>
              <a:t>Mediterranean/Rudimentary welfare regime</a:t>
            </a:r>
          </a:p>
          <a:p>
            <a:pPr eaLnBrk="1" hangingPunct="1">
              <a:defRPr/>
            </a:pPr>
            <a:r>
              <a:rPr lang="en-GB" sz="2000" dirty="0" smtClean="0">
                <a:cs typeface="Times New Roman" pitchFamily="18" charset="0"/>
              </a:rPr>
              <a:t>Romania (Hacker)				0.33 (2010)</a:t>
            </a:r>
            <a:endParaRPr lang="sv-SE" sz="2000" dirty="0" smtClean="0"/>
          </a:p>
          <a:p>
            <a:pPr>
              <a:defRPr/>
            </a:pPr>
            <a:r>
              <a:rPr lang="sv-SE" sz="2000" dirty="0" err="1" smtClean="0"/>
              <a:t>Bulgaria</a:t>
            </a:r>
            <a:r>
              <a:rPr lang="sv-SE" sz="2000" dirty="0" smtClean="0"/>
              <a:t>?					0.45 (2007)</a:t>
            </a:r>
          </a:p>
          <a:p>
            <a:pPr marL="0" indent="0">
              <a:buFont typeface="Wingdings" panose="05000000000000000000" pitchFamily="2" charset="2"/>
              <a:buNone/>
              <a:defRPr/>
            </a:pPr>
            <a:endParaRPr lang="sv-SE" sz="2000" dirty="0" smtClean="0"/>
          </a:p>
        </p:txBody>
      </p:sp>
    </p:spTree>
    <p:extLst>
      <p:ext uri="{BB962C8B-B14F-4D97-AF65-F5344CB8AC3E}">
        <p14:creationId xmlns:p14="http://schemas.microsoft.com/office/powerpoint/2010/main" val="4233526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Autofit/>
          </a:bodyPr>
          <a:lstStyle/>
          <a:p>
            <a:r>
              <a:rPr lang="en-GB" sz="3600" dirty="0" smtClean="0"/>
              <a:t>China and Vietnam</a:t>
            </a:r>
            <a:endParaRPr lang="sv-SE" sz="3600" dirty="0"/>
          </a:p>
        </p:txBody>
      </p:sp>
      <p:sp>
        <p:nvSpPr>
          <p:cNvPr id="3" name="Platshållare för innehåll 2"/>
          <p:cNvSpPr>
            <a:spLocks noGrp="1"/>
          </p:cNvSpPr>
          <p:nvPr>
            <p:ph idx="1"/>
          </p:nvPr>
        </p:nvSpPr>
        <p:spPr/>
        <p:txBody>
          <a:bodyPr>
            <a:normAutofit fontScale="92500" lnSpcReduction="20000"/>
          </a:bodyPr>
          <a:lstStyle/>
          <a:p>
            <a:r>
              <a:rPr lang="en-GB" dirty="0" smtClean="0"/>
              <a:t>China and Vietnam are two transitional economies that both officially adhere to socialist ideologies while implementing extensive market-oriented economic reforms.</a:t>
            </a:r>
            <a:r>
              <a:rPr lang="en-US" dirty="0" smtClean="0"/>
              <a:t> </a:t>
            </a:r>
            <a:endParaRPr lang="sv-SE" dirty="0" smtClean="0"/>
          </a:p>
          <a:p>
            <a:r>
              <a:rPr lang="en-GB" dirty="0" smtClean="0"/>
              <a:t>A development policy in which social policies and welfare are subordinate to that of economic growth</a:t>
            </a:r>
            <a:endParaRPr lang="sv-SE" dirty="0" smtClean="0"/>
          </a:p>
          <a:p>
            <a:r>
              <a:rPr lang="en-GB" dirty="0" smtClean="0"/>
              <a:t>Essential public services have been commodified and there has been a significant increase in social inequalities and the gap between the rich and the poor has widened.</a:t>
            </a:r>
            <a:endParaRPr lang="sv-SE" dirty="0" smtClean="0"/>
          </a:p>
          <a:p>
            <a:endParaRPr lang="sv-SE"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TotalTime>
  <Words>1118</Words>
  <Application>Microsoft Office PowerPoint</Application>
  <PresentationFormat>Bildspel på skärmen (4:3)</PresentationFormat>
  <Paragraphs>148</Paragraphs>
  <Slides>24</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24</vt:i4>
      </vt:variant>
    </vt:vector>
  </HeadingPairs>
  <TitlesOfParts>
    <vt:vector size="29" baseType="lpstr">
      <vt:lpstr>Arial</vt:lpstr>
      <vt:lpstr>Calibri</vt:lpstr>
      <vt:lpstr>Times New Roman</vt:lpstr>
      <vt:lpstr>Wingdings</vt:lpstr>
      <vt:lpstr>Office-tema</vt:lpstr>
      <vt:lpstr>Transformation of Welfare Policies -Comparisons of Post-Socialist Development in Eastern Europe, China and Vietnam</vt:lpstr>
      <vt:lpstr>Background</vt:lpstr>
      <vt:lpstr>The approach rests on following assumptions:</vt:lpstr>
      <vt:lpstr>The social impact of transformation in some former socialist societies (Deacon 1998)</vt:lpstr>
      <vt:lpstr>Social welfare in Eastern Europe before transition</vt:lpstr>
      <vt:lpstr>Consequences after 1989</vt:lpstr>
      <vt:lpstr>Distribution of income (gini)</vt:lpstr>
      <vt:lpstr>PowerPoint-presentation</vt:lpstr>
      <vt:lpstr>China and Vietnam</vt:lpstr>
      <vt:lpstr>PowerPoint-presentation</vt:lpstr>
      <vt:lpstr>Vietnam</vt:lpstr>
      <vt:lpstr>PowerPoint-presentation</vt:lpstr>
      <vt:lpstr>China</vt:lpstr>
      <vt:lpstr>Pre-reform welfare system in China</vt:lpstr>
      <vt:lpstr>From state welfare to ”societal welfare”</vt:lpstr>
      <vt:lpstr>Development and welfare in China</vt:lpstr>
      <vt:lpstr>Economic globalisation in China</vt:lpstr>
      <vt:lpstr>Current influences on social policy</vt:lpstr>
      <vt:lpstr>Recent developments</vt:lpstr>
      <vt:lpstr>Eastern Europe: Political globalisation</vt:lpstr>
      <vt:lpstr>‘Shock Therapy’ and Social Policy</vt:lpstr>
      <vt:lpstr>Enlargement of the EU</vt:lpstr>
      <vt:lpstr>Liberal transformation in former universal welfare regimes</vt:lpstr>
      <vt:lpstr>Thanks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Kjell</dc:creator>
  <cp:lastModifiedBy>Kjell Nilsson</cp:lastModifiedBy>
  <cp:revision>114</cp:revision>
  <dcterms:created xsi:type="dcterms:W3CDTF">2012-08-02T16:03:15Z</dcterms:created>
  <dcterms:modified xsi:type="dcterms:W3CDTF">2016-05-18T18:40:39Z</dcterms:modified>
</cp:coreProperties>
</file>