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56" r:id="rId2"/>
    <p:sldId id="294" r:id="rId3"/>
    <p:sldId id="301" r:id="rId4"/>
    <p:sldId id="311" r:id="rId5"/>
    <p:sldId id="309" r:id="rId6"/>
    <p:sldId id="305" r:id="rId7"/>
    <p:sldId id="260" r:id="rId8"/>
    <p:sldId id="307" r:id="rId9"/>
    <p:sldId id="313" r:id="rId10"/>
    <p:sldId id="287" r:id="rId11"/>
    <p:sldId id="280" r:id="rId12"/>
    <p:sldId id="292" r:id="rId13"/>
    <p:sldId id="261" r:id="rId14"/>
    <p:sldId id="262" r:id="rId15"/>
    <p:sldId id="271" r:id="rId16"/>
    <p:sldId id="268" r:id="rId17"/>
    <p:sldId id="269" r:id="rId18"/>
    <p:sldId id="270" r:id="rId19"/>
    <p:sldId id="288" r:id="rId20"/>
    <p:sldId id="290" r:id="rId21"/>
    <p:sldId id="298" r:id="rId22"/>
    <p:sldId id="295" r:id="rId23"/>
    <p:sldId id="299" r:id="rId24"/>
  </p:sldIdLst>
  <p:sldSz cx="9144000" cy="6858000" type="screen4x3"/>
  <p:notesSz cx="6858000" cy="9144000"/>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EF9BE"/>
    <a:srgbClr val="FEFDCB"/>
    <a:srgbClr val="FF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972"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uk-UA" altLang="uk-U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uk-UA" altLang="uk-U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ltLang="uk-UA" noProof="0" smtClean="0"/>
              <a:t>Образец текста</a:t>
            </a:r>
          </a:p>
          <a:p>
            <a:pPr lvl="1"/>
            <a:r>
              <a:rPr lang="uk-UA" altLang="uk-UA" noProof="0" smtClean="0"/>
              <a:t>Второй уровень</a:t>
            </a:r>
          </a:p>
          <a:p>
            <a:pPr lvl="2"/>
            <a:r>
              <a:rPr lang="uk-UA" altLang="uk-UA" noProof="0" smtClean="0"/>
              <a:t>Третий уровень</a:t>
            </a:r>
          </a:p>
          <a:p>
            <a:pPr lvl="3"/>
            <a:r>
              <a:rPr lang="uk-UA" altLang="uk-UA" noProof="0" smtClean="0"/>
              <a:t>Четвертый уровень</a:t>
            </a:r>
          </a:p>
          <a:p>
            <a:pPr lvl="4"/>
            <a:r>
              <a:rPr lang="uk-UA" altLang="uk-UA"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uk-UA" altLang="uk-U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9D7CB30-A800-4AFE-B4AE-560C61F8F575}" type="slidenum">
              <a:rPr lang="uk-UA" altLang="uk-UA"/>
              <a:pPr>
                <a:defRPr/>
              </a:pPr>
              <a:t>‹#›</a:t>
            </a:fld>
            <a:endParaRPr lang="uk-UA" altLang="uk-UA"/>
          </a:p>
        </p:txBody>
      </p:sp>
    </p:spTree>
    <p:extLst>
      <p:ext uri="{BB962C8B-B14F-4D97-AF65-F5344CB8AC3E}">
        <p14:creationId xmlns:p14="http://schemas.microsoft.com/office/powerpoint/2010/main" val="2804211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300" dirty="0" smtClean="0"/>
              <a:t>Compared to other regions, aggregate effective social protection coverage (excluding health) in Europe and Central Asia is relatively high, with 84 per cent of the population covered  In many countries in the region, particularly in Northern, Southern and Western Europe, comprehensive social protection systems are in place to provide universal (or close-to-universal) protection in at least one area other than health protection. For example, in France, Kazakhstan and Sweden, the entire population is covered by at least one social protection scheme. In other countries social protection coverage is incomplete; this is the case for example in Armenia, Azerbaijan and Georgia, where less than half the population is covered for at least one social protection benefit</a:t>
            </a:r>
            <a:endParaRPr lang="uk-UA" sz="1300" dirty="0"/>
          </a:p>
        </p:txBody>
      </p:sp>
      <p:sp>
        <p:nvSpPr>
          <p:cNvPr id="4" name="Номер слайда 3"/>
          <p:cNvSpPr>
            <a:spLocks noGrp="1"/>
          </p:cNvSpPr>
          <p:nvPr>
            <p:ph type="sldNum" sz="quarter" idx="10"/>
          </p:nvPr>
        </p:nvSpPr>
        <p:spPr/>
        <p:txBody>
          <a:bodyPr/>
          <a:lstStyle/>
          <a:p>
            <a:pPr>
              <a:defRPr/>
            </a:pPr>
            <a:fld id="{A9D7CB30-A800-4AFE-B4AE-560C61F8F575}" type="slidenum">
              <a:rPr lang="uk-UA" altLang="uk-UA" smtClean="0"/>
              <a:pPr>
                <a:defRPr/>
              </a:pPr>
              <a:t>2</a:t>
            </a:fld>
            <a:endParaRPr lang="uk-UA" altLang="uk-UA"/>
          </a:p>
        </p:txBody>
      </p:sp>
    </p:spTree>
    <p:extLst>
      <p:ext uri="{BB962C8B-B14F-4D97-AF65-F5344CB8AC3E}">
        <p14:creationId xmlns:p14="http://schemas.microsoft.com/office/powerpoint/2010/main" val="345990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A9D7CB30-A800-4AFE-B4AE-560C61F8F575}" type="slidenum">
              <a:rPr lang="uk-UA" altLang="uk-UA" smtClean="0"/>
              <a:pPr>
                <a:defRPr/>
              </a:pPr>
              <a:t>3</a:t>
            </a:fld>
            <a:endParaRPr lang="uk-UA" altLang="uk-UA"/>
          </a:p>
        </p:txBody>
      </p:sp>
    </p:spTree>
    <p:extLst>
      <p:ext uri="{BB962C8B-B14F-4D97-AF65-F5344CB8AC3E}">
        <p14:creationId xmlns:p14="http://schemas.microsoft.com/office/powerpoint/2010/main" val="164091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A9D7CB30-A800-4AFE-B4AE-560C61F8F575}" type="slidenum">
              <a:rPr lang="uk-UA" altLang="uk-UA" smtClean="0"/>
              <a:pPr>
                <a:defRPr/>
              </a:pPr>
              <a:t>4</a:t>
            </a:fld>
            <a:endParaRPr lang="uk-UA" altLang="uk-UA"/>
          </a:p>
        </p:txBody>
      </p:sp>
    </p:spTree>
    <p:extLst>
      <p:ext uri="{BB962C8B-B14F-4D97-AF65-F5344CB8AC3E}">
        <p14:creationId xmlns:p14="http://schemas.microsoft.com/office/powerpoint/2010/main" val="290482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04AA2E4E-5A3D-4EBC-AF6C-4ADC66020670}" type="slidenum">
              <a:rPr lang="uk-UA" altLang="uk-UA"/>
              <a:pPr>
                <a:defRPr/>
              </a:pPr>
              <a:t>‹#›</a:t>
            </a:fld>
            <a:endParaRPr lang="uk-UA" altLang="uk-UA"/>
          </a:p>
        </p:txBody>
      </p:sp>
    </p:spTree>
    <p:extLst>
      <p:ext uri="{BB962C8B-B14F-4D97-AF65-F5344CB8AC3E}">
        <p14:creationId xmlns:p14="http://schemas.microsoft.com/office/powerpoint/2010/main" val="321839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E979F1E5-50B7-433F-8A4E-4B3447783789}" type="slidenum">
              <a:rPr lang="uk-UA" altLang="uk-UA"/>
              <a:pPr>
                <a:defRPr/>
              </a:pPr>
              <a:t>‹#›</a:t>
            </a:fld>
            <a:endParaRPr lang="uk-UA" altLang="uk-UA"/>
          </a:p>
        </p:txBody>
      </p:sp>
    </p:spTree>
    <p:extLst>
      <p:ext uri="{BB962C8B-B14F-4D97-AF65-F5344CB8AC3E}">
        <p14:creationId xmlns:p14="http://schemas.microsoft.com/office/powerpoint/2010/main" val="143729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1B67F989-0E8B-4683-9322-1A998749ADC2}" type="slidenum">
              <a:rPr lang="uk-UA" altLang="uk-UA"/>
              <a:pPr>
                <a:defRPr/>
              </a:pPr>
              <a:t>‹#›</a:t>
            </a:fld>
            <a:endParaRPr lang="uk-UA" altLang="uk-UA"/>
          </a:p>
        </p:txBody>
      </p:sp>
    </p:spTree>
    <p:extLst>
      <p:ext uri="{BB962C8B-B14F-4D97-AF65-F5344CB8AC3E}">
        <p14:creationId xmlns:p14="http://schemas.microsoft.com/office/powerpoint/2010/main" val="91799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B181418D-C94D-4356-9E28-3C2F30F01C81}" type="slidenum">
              <a:rPr lang="uk-UA" altLang="uk-UA"/>
              <a:pPr>
                <a:defRPr/>
              </a:pPr>
              <a:t>‹#›</a:t>
            </a:fld>
            <a:endParaRPr lang="uk-UA" altLang="uk-UA"/>
          </a:p>
        </p:txBody>
      </p:sp>
    </p:spTree>
    <p:extLst>
      <p:ext uri="{BB962C8B-B14F-4D97-AF65-F5344CB8AC3E}">
        <p14:creationId xmlns:p14="http://schemas.microsoft.com/office/powerpoint/2010/main" val="340432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600200"/>
            <a:ext cx="8229600" cy="4525963"/>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06B02405-6A41-4933-BD95-1AECEDEC3ED2}" type="slidenum">
              <a:rPr lang="uk-UA" altLang="uk-UA"/>
              <a:pPr>
                <a:defRPr/>
              </a:pPr>
              <a:t>‹#›</a:t>
            </a:fld>
            <a:endParaRPr lang="uk-UA" altLang="uk-UA"/>
          </a:p>
        </p:txBody>
      </p:sp>
    </p:spTree>
    <p:extLst>
      <p:ext uri="{BB962C8B-B14F-4D97-AF65-F5344CB8AC3E}">
        <p14:creationId xmlns:p14="http://schemas.microsoft.com/office/powerpoint/2010/main" val="27283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0EA2F2A7-D954-4B54-A1E6-36FC414BFC9D}" type="slidenum">
              <a:rPr lang="uk-UA" altLang="uk-UA"/>
              <a:pPr>
                <a:defRPr/>
              </a:pPr>
              <a:t>‹#›</a:t>
            </a:fld>
            <a:endParaRPr lang="uk-UA" altLang="uk-UA"/>
          </a:p>
        </p:txBody>
      </p:sp>
    </p:spTree>
    <p:extLst>
      <p:ext uri="{BB962C8B-B14F-4D97-AF65-F5344CB8AC3E}">
        <p14:creationId xmlns:p14="http://schemas.microsoft.com/office/powerpoint/2010/main" val="50252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B94CC28D-4777-402D-9A2C-C7E28452E0CA}" type="slidenum">
              <a:rPr lang="uk-UA" altLang="uk-UA"/>
              <a:pPr>
                <a:defRPr/>
              </a:pPr>
              <a:t>‹#›</a:t>
            </a:fld>
            <a:endParaRPr lang="uk-UA" altLang="uk-UA"/>
          </a:p>
        </p:txBody>
      </p:sp>
    </p:spTree>
    <p:extLst>
      <p:ext uri="{BB962C8B-B14F-4D97-AF65-F5344CB8AC3E}">
        <p14:creationId xmlns:p14="http://schemas.microsoft.com/office/powerpoint/2010/main" val="93262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282C14C5-4322-45C9-9F59-434CB54E8E32}" type="slidenum">
              <a:rPr lang="uk-UA" altLang="uk-UA"/>
              <a:pPr>
                <a:defRPr/>
              </a:pPr>
              <a:t>‹#›</a:t>
            </a:fld>
            <a:endParaRPr lang="uk-UA" altLang="uk-UA"/>
          </a:p>
        </p:txBody>
      </p:sp>
    </p:spTree>
    <p:extLst>
      <p:ext uri="{BB962C8B-B14F-4D97-AF65-F5344CB8AC3E}">
        <p14:creationId xmlns:p14="http://schemas.microsoft.com/office/powerpoint/2010/main" val="174769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8"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9" name="Rectangle 6"/>
          <p:cNvSpPr>
            <a:spLocks noGrp="1" noChangeArrowheads="1"/>
          </p:cNvSpPr>
          <p:nvPr>
            <p:ph type="sldNum" sz="quarter" idx="12"/>
          </p:nvPr>
        </p:nvSpPr>
        <p:spPr>
          <a:ln/>
        </p:spPr>
        <p:txBody>
          <a:bodyPr/>
          <a:lstStyle>
            <a:lvl1pPr>
              <a:defRPr/>
            </a:lvl1pPr>
          </a:lstStyle>
          <a:p>
            <a:pPr>
              <a:defRPr/>
            </a:pPr>
            <a:fld id="{D266B122-ECEB-4CDC-968D-D04C4C3EC1CE}" type="slidenum">
              <a:rPr lang="uk-UA" altLang="uk-UA"/>
              <a:pPr>
                <a:defRPr/>
              </a:pPr>
              <a:t>‹#›</a:t>
            </a:fld>
            <a:endParaRPr lang="uk-UA" altLang="uk-UA"/>
          </a:p>
        </p:txBody>
      </p:sp>
    </p:spTree>
    <p:extLst>
      <p:ext uri="{BB962C8B-B14F-4D97-AF65-F5344CB8AC3E}">
        <p14:creationId xmlns:p14="http://schemas.microsoft.com/office/powerpoint/2010/main" val="7725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5" name="Rectangle 6"/>
          <p:cNvSpPr>
            <a:spLocks noGrp="1" noChangeArrowheads="1"/>
          </p:cNvSpPr>
          <p:nvPr>
            <p:ph type="sldNum" sz="quarter" idx="12"/>
          </p:nvPr>
        </p:nvSpPr>
        <p:spPr>
          <a:ln/>
        </p:spPr>
        <p:txBody>
          <a:bodyPr/>
          <a:lstStyle>
            <a:lvl1pPr>
              <a:defRPr/>
            </a:lvl1pPr>
          </a:lstStyle>
          <a:p>
            <a:pPr>
              <a:defRPr/>
            </a:pPr>
            <a:fld id="{EF7F7F53-92A9-47A9-A256-89271AD2A263}" type="slidenum">
              <a:rPr lang="uk-UA" altLang="uk-UA"/>
              <a:pPr>
                <a:defRPr/>
              </a:pPr>
              <a:t>‹#›</a:t>
            </a:fld>
            <a:endParaRPr lang="uk-UA" altLang="uk-UA"/>
          </a:p>
        </p:txBody>
      </p:sp>
    </p:spTree>
    <p:extLst>
      <p:ext uri="{BB962C8B-B14F-4D97-AF65-F5344CB8AC3E}">
        <p14:creationId xmlns:p14="http://schemas.microsoft.com/office/powerpoint/2010/main" val="412266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3"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4" name="Rectangle 6"/>
          <p:cNvSpPr>
            <a:spLocks noGrp="1" noChangeArrowheads="1"/>
          </p:cNvSpPr>
          <p:nvPr>
            <p:ph type="sldNum" sz="quarter" idx="12"/>
          </p:nvPr>
        </p:nvSpPr>
        <p:spPr>
          <a:ln/>
        </p:spPr>
        <p:txBody>
          <a:bodyPr/>
          <a:lstStyle>
            <a:lvl1pPr>
              <a:defRPr/>
            </a:lvl1pPr>
          </a:lstStyle>
          <a:p>
            <a:pPr>
              <a:defRPr/>
            </a:pPr>
            <a:fld id="{6C4E28F9-6389-4D04-8259-4D463D7E202A}" type="slidenum">
              <a:rPr lang="uk-UA" altLang="uk-UA"/>
              <a:pPr>
                <a:defRPr/>
              </a:pPr>
              <a:t>‹#›</a:t>
            </a:fld>
            <a:endParaRPr lang="uk-UA" altLang="uk-UA"/>
          </a:p>
        </p:txBody>
      </p:sp>
    </p:spTree>
    <p:extLst>
      <p:ext uri="{BB962C8B-B14F-4D97-AF65-F5344CB8AC3E}">
        <p14:creationId xmlns:p14="http://schemas.microsoft.com/office/powerpoint/2010/main" val="27479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352B791D-B600-473E-A89B-511750F7F4AE}" type="slidenum">
              <a:rPr lang="uk-UA" altLang="uk-UA"/>
              <a:pPr>
                <a:defRPr/>
              </a:pPr>
              <a:t>‹#›</a:t>
            </a:fld>
            <a:endParaRPr lang="uk-UA" altLang="uk-UA"/>
          </a:p>
        </p:txBody>
      </p:sp>
    </p:spTree>
    <p:extLst>
      <p:ext uri="{BB962C8B-B14F-4D97-AF65-F5344CB8AC3E}">
        <p14:creationId xmlns:p14="http://schemas.microsoft.com/office/powerpoint/2010/main" val="37384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856EB25F-439D-4CB0-8E10-889120E7468E}" type="slidenum">
              <a:rPr lang="uk-UA" altLang="uk-UA"/>
              <a:pPr>
                <a:defRPr/>
              </a:pPr>
              <a:t>‹#›</a:t>
            </a:fld>
            <a:endParaRPr lang="uk-UA" altLang="uk-UA"/>
          </a:p>
        </p:txBody>
      </p:sp>
    </p:spTree>
    <p:extLst>
      <p:ext uri="{BB962C8B-B14F-4D97-AF65-F5344CB8AC3E}">
        <p14:creationId xmlns:p14="http://schemas.microsoft.com/office/powerpoint/2010/main" val="39110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alt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ltLang="uk-UA" smtClean="0"/>
              <a:t>Образец текста</a:t>
            </a:r>
          </a:p>
          <a:p>
            <a:pPr lvl="1"/>
            <a:r>
              <a:rPr lang="uk-UA" altLang="uk-UA" smtClean="0"/>
              <a:t>Второй уровень</a:t>
            </a:r>
          </a:p>
          <a:p>
            <a:pPr lvl="2"/>
            <a:r>
              <a:rPr lang="uk-UA" altLang="uk-UA" smtClean="0"/>
              <a:t>Третий уровень</a:t>
            </a:r>
          </a:p>
          <a:p>
            <a:pPr lvl="3"/>
            <a:r>
              <a:rPr lang="uk-UA" altLang="uk-UA" smtClean="0"/>
              <a:t>Четвертый уровень</a:t>
            </a:r>
          </a:p>
          <a:p>
            <a:pPr lvl="4"/>
            <a:r>
              <a:rPr lang="uk-UA" altLang="uk-UA" smtClean="0"/>
              <a:t>Пятый уровень</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uk-UA" altLang="uk-UA"/>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uk-UA" altLang="uk-UA"/>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C60425A-77D5-49B0-B6B5-A2D5C72279A8}"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ilo.org/wcmsp5/groups/public/---dgreports/---dcomm/---publ/documents/publication/wcms_604882.pdf)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uropeansocialsurvey.or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7"/>
          <p:cNvSpPr>
            <a:spLocks noGrp="1" noChangeArrowheads="1"/>
          </p:cNvSpPr>
          <p:nvPr>
            <p:ph type="title"/>
          </p:nvPr>
        </p:nvSpPr>
        <p:spPr>
          <a:xfrm>
            <a:off x="1042988" y="476250"/>
            <a:ext cx="7921625" cy="5184775"/>
          </a:xfrm>
        </p:spPr>
        <p:txBody>
          <a:bodyPr/>
          <a:lstStyle/>
          <a:p>
            <a:pPr eaLnBrk="1" hangingPunct="1"/>
            <a:r>
              <a:rPr lang="en-GB" altLang="uk-UA" sz="2400" b="1" dirty="0" err="1" smtClean="0">
                <a:solidFill>
                  <a:schemeClr val="tx1"/>
                </a:solidFill>
                <a:latin typeface="Calibri" panose="020F0502020204030204" pitchFamily="34" charset="0"/>
              </a:rPr>
              <a:t>Taras</a:t>
            </a:r>
            <a:r>
              <a:rPr lang="en-GB" altLang="uk-UA" sz="2400" b="1" dirty="0" smtClean="0">
                <a:solidFill>
                  <a:schemeClr val="tx1"/>
                </a:solidFill>
                <a:latin typeface="Calibri" panose="020F0502020204030204" pitchFamily="34" charset="0"/>
              </a:rPr>
              <a:t> Shevchenko National University of Kyiv</a:t>
            </a:r>
            <a:br>
              <a:rPr lang="en-GB" altLang="uk-UA" sz="2400" b="1" dirty="0" smtClean="0">
                <a:solidFill>
                  <a:schemeClr val="tx1"/>
                </a:solidFill>
                <a:latin typeface="Calibri" panose="020F0502020204030204" pitchFamily="34" charset="0"/>
              </a:rPr>
            </a:br>
            <a:r>
              <a:rPr lang="en-GB" altLang="uk-UA" sz="2400" b="1" dirty="0" smtClean="0">
                <a:solidFill>
                  <a:schemeClr val="tx1"/>
                </a:solidFill>
                <a:latin typeface="Calibri" panose="020F0502020204030204" pitchFamily="34" charset="0"/>
              </a:rPr>
              <a:t>Faculty of Sociology</a:t>
            </a:r>
            <a:br>
              <a:rPr lang="en-GB" altLang="uk-UA" sz="2400" b="1" dirty="0" smtClean="0">
                <a:solidFill>
                  <a:schemeClr val="tx1"/>
                </a:solidFill>
                <a:latin typeface="Calibri" panose="020F0502020204030204" pitchFamily="34" charset="0"/>
              </a:rPr>
            </a:br>
            <a:r>
              <a:rPr lang="en-GB" altLang="uk-UA" sz="2400" b="1" dirty="0" smtClean="0">
                <a:solidFill>
                  <a:schemeClr val="tx1"/>
                </a:solidFill>
                <a:latin typeface="Calibri" panose="020F0502020204030204" pitchFamily="34" charset="0"/>
              </a:rPr>
              <a:t/>
            </a:r>
            <a:br>
              <a:rPr lang="en-GB" altLang="uk-UA" sz="2400" b="1" dirty="0" smtClean="0">
                <a:solidFill>
                  <a:schemeClr val="tx1"/>
                </a:solidFill>
                <a:latin typeface="Calibri" panose="020F0502020204030204" pitchFamily="34" charset="0"/>
              </a:rPr>
            </a:br>
            <a:r>
              <a:rPr lang="en-GB" altLang="uk-UA" sz="2400" b="1" dirty="0" smtClean="0">
                <a:solidFill>
                  <a:schemeClr val="tx1"/>
                </a:solidFill>
                <a:latin typeface="Calibri" panose="020F0502020204030204" pitchFamily="34" charset="0"/>
              </a:rPr>
              <a:t/>
            </a:r>
            <a:br>
              <a:rPr lang="en-GB" altLang="uk-UA" sz="2400" b="1" dirty="0" smtClean="0">
                <a:solidFill>
                  <a:schemeClr val="tx1"/>
                </a:solidFill>
                <a:latin typeface="Calibri" panose="020F0502020204030204" pitchFamily="34" charset="0"/>
              </a:rPr>
            </a:br>
            <a:r>
              <a:rPr lang="en-US" altLang="uk-UA" sz="3600" b="1" dirty="0">
                <a:solidFill>
                  <a:srgbClr val="222222"/>
                </a:solidFill>
                <a:latin typeface="Arial" panose="020B0604020202020204" pitchFamily="34" charset="0"/>
              </a:rPr>
              <a:t>C</a:t>
            </a:r>
            <a:r>
              <a:rPr lang="en-US" sz="3600" b="1" i="0" dirty="0" smtClean="0">
                <a:solidFill>
                  <a:srgbClr val="222222"/>
                </a:solidFill>
                <a:effectLst/>
                <a:latin typeface="Arial" panose="020B0604020202020204" pitchFamily="34" charset="0"/>
              </a:rPr>
              <a:t>omparative study of welfare state attitudes: </a:t>
            </a:r>
            <a:br>
              <a:rPr lang="en-US" sz="3600" b="1" i="0" dirty="0" smtClean="0">
                <a:solidFill>
                  <a:srgbClr val="222222"/>
                </a:solidFill>
                <a:effectLst/>
                <a:latin typeface="Arial" panose="020B0604020202020204" pitchFamily="34" charset="0"/>
              </a:rPr>
            </a:br>
            <a:r>
              <a:rPr lang="en-US" sz="3600" b="1" i="0" dirty="0" smtClean="0">
                <a:solidFill>
                  <a:srgbClr val="222222"/>
                </a:solidFill>
                <a:effectLst/>
                <a:latin typeface="Arial" panose="020B0604020202020204" pitchFamily="34" charset="0"/>
              </a:rPr>
              <a:t>ESS resources application</a:t>
            </a:r>
            <a:r>
              <a:rPr lang="en-US" sz="3600" b="0" i="0" dirty="0" smtClean="0">
                <a:solidFill>
                  <a:srgbClr val="222222"/>
                </a:solidFill>
                <a:effectLst/>
                <a:latin typeface="Arial" panose="020B0604020202020204" pitchFamily="34" charset="0"/>
              </a:rPr>
              <a:t/>
            </a:r>
            <a:br>
              <a:rPr lang="en-US" sz="3600" b="0" i="0" dirty="0" smtClean="0">
                <a:solidFill>
                  <a:srgbClr val="222222"/>
                </a:solidFill>
                <a:effectLst/>
                <a:latin typeface="Arial" panose="020B0604020202020204" pitchFamily="34" charset="0"/>
              </a:rPr>
            </a:br>
            <a:r>
              <a:rPr lang="en-GB" altLang="uk-UA" sz="2000" b="1" dirty="0" smtClean="0"/>
              <a:t/>
            </a:r>
            <a:br>
              <a:rPr lang="en-GB" altLang="uk-UA" sz="2000" b="1" dirty="0" smtClean="0"/>
            </a:br>
            <a:r>
              <a:rPr lang="en-US" altLang="uk-UA" sz="2800" b="1" i="1" dirty="0" smtClean="0"/>
              <a:t>Olga </a:t>
            </a:r>
            <a:r>
              <a:rPr lang="en-US" altLang="uk-UA" sz="2800" b="1" i="1" dirty="0" err="1" smtClean="0"/>
              <a:t>Kutsenko</a:t>
            </a:r>
            <a:r>
              <a:rPr lang="en-US" altLang="uk-UA" sz="2800" b="1" i="1" dirty="0" smtClean="0"/>
              <a:t/>
            </a:r>
            <a:br>
              <a:rPr lang="en-US" altLang="uk-UA" sz="2800" b="1" i="1" dirty="0" smtClean="0"/>
            </a:br>
            <a:r>
              <a:rPr lang="en-US" altLang="uk-UA" sz="2800" b="1" dirty="0" smtClean="0"/>
              <a:t/>
            </a:r>
            <a:br>
              <a:rPr lang="en-US" altLang="uk-UA" sz="2800" b="1" dirty="0" smtClean="0"/>
            </a:br>
            <a:r>
              <a:rPr lang="en-US" altLang="uk-UA" sz="2800" b="1" dirty="0" smtClean="0"/>
              <a:t>                                         </a:t>
            </a:r>
            <a:r>
              <a:rPr lang="en-US" altLang="uk-UA" sz="2000" dirty="0" smtClean="0"/>
              <a:t>olga.kutsenko.ua28@knu.ua</a:t>
            </a:r>
            <a:endParaRPr lang="ru-RU" altLang="uk-UA"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uk-UA" sz="3200" b="1" dirty="0" smtClean="0">
                <a:solidFill>
                  <a:schemeClr val="accent1">
                    <a:lumMod val="25000"/>
                  </a:schemeClr>
                </a:solidFill>
              </a:rPr>
              <a:t>Three empirical dimensions </a:t>
            </a:r>
            <a:r>
              <a:rPr lang="en-US" altLang="uk-UA" sz="3200" b="1" dirty="0" smtClean="0">
                <a:solidFill>
                  <a:schemeClr val="accent1">
                    <a:lumMod val="25000"/>
                  </a:schemeClr>
                </a:solidFill>
              </a:rPr>
              <a:t/>
            </a:r>
            <a:br>
              <a:rPr lang="en-US" altLang="uk-UA" sz="3200" b="1" dirty="0" smtClean="0">
                <a:solidFill>
                  <a:schemeClr val="accent1">
                    <a:lumMod val="25000"/>
                  </a:schemeClr>
                </a:solidFill>
              </a:rPr>
            </a:br>
            <a:r>
              <a:rPr lang="en-US" altLang="uk-UA" sz="3200" b="1" dirty="0" smtClean="0">
                <a:solidFill>
                  <a:schemeClr val="accent1">
                    <a:lumMod val="25000"/>
                  </a:schemeClr>
                </a:solidFill>
              </a:rPr>
              <a:t>of the welfare attitudes </a:t>
            </a:r>
            <a:r>
              <a:rPr lang="en-US" altLang="uk-UA" sz="2400" dirty="0" smtClean="0">
                <a:solidFill>
                  <a:schemeClr val="accent1">
                    <a:lumMod val="25000"/>
                  </a:schemeClr>
                </a:solidFill>
              </a:rPr>
              <a:t>(ESS-4, 2008\09)</a:t>
            </a:r>
            <a:endParaRPr lang="uk-UA" altLang="uk-UA" sz="2400" dirty="0" smtClean="0">
              <a:solidFill>
                <a:schemeClr val="accent1">
                  <a:lumMod val="25000"/>
                </a:schemeClr>
              </a:solidFill>
            </a:endParaRPr>
          </a:p>
        </p:txBody>
      </p:sp>
      <p:sp>
        <p:nvSpPr>
          <p:cNvPr id="16387" name="Rectangle 3"/>
          <p:cNvSpPr>
            <a:spLocks noGrp="1" noChangeArrowheads="1"/>
          </p:cNvSpPr>
          <p:nvPr>
            <p:ph type="body" idx="1"/>
          </p:nvPr>
        </p:nvSpPr>
        <p:spPr>
          <a:xfrm>
            <a:off x="487252" y="1916832"/>
            <a:ext cx="8229600" cy="4525963"/>
          </a:xfrm>
        </p:spPr>
        <p:txBody>
          <a:bodyPr/>
          <a:lstStyle/>
          <a:p>
            <a:pPr marL="609600" indent="-609600" eaLnBrk="1" hangingPunct="1">
              <a:buFontTx/>
              <a:buAutoNum type="arabicPeriod"/>
            </a:pPr>
            <a:r>
              <a:rPr lang="en-US" altLang="uk-UA" sz="2800" b="1" dirty="0" smtClean="0">
                <a:solidFill>
                  <a:schemeClr val="accent1">
                    <a:lumMod val="25000"/>
                  </a:schemeClr>
                </a:solidFill>
              </a:rPr>
              <a:t>Expectations </a:t>
            </a:r>
            <a:r>
              <a:rPr lang="en-US" altLang="uk-UA" sz="2800" b="1" dirty="0" smtClean="0">
                <a:solidFill>
                  <a:schemeClr val="accent1">
                    <a:lumMod val="25000"/>
                  </a:schemeClr>
                </a:solidFill>
              </a:rPr>
              <a:t>of </a:t>
            </a:r>
            <a:r>
              <a:rPr lang="en-US" altLang="uk-UA" sz="2800" b="1" dirty="0" smtClean="0">
                <a:solidFill>
                  <a:schemeClr val="accent1">
                    <a:lumMod val="25000"/>
                  </a:schemeClr>
                </a:solidFill>
              </a:rPr>
              <a:t>welfare </a:t>
            </a:r>
            <a:r>
              <a:rPr lang="en-US" altLang="uk-UA" sz="2800" b="1" dirty="0">
                <a:solidFill>
                  <a:schemeClr val="accent1">
                    <a:lumMod val="25000"/>
                  </a:schemeClr>
                </a:solidFill>
              </a:rPr>
              <a:t>state scope </a:t>
            </a:r>
            <a:r>
              <a:rPr lang="en-US" altLang="uk-UA" sz="2800" b="1" dirty="0" smtClean="0">
                <a:solidFill>
                  <a:schemeClr val="accent1">
                    <a:lumMod val="25000"/>
                  </a:schemeClr>
                </a:solidFill>
              </a:rPr>
              <a:t>and responsibilities </a:t>
            </a:r>
            <a:r>
              <a:rPr lang="en-US" altLang="uk-UA" sz="2800" dirty="0" smtClean="0">
                <a:solidFill>
                  <a:schemeClr val="accent1">
                    <a:lumMod val="25000"/>
                  </a:schemeClr>
                </a:solidFill>
              </a:rPr>
              <a:t>(</a:t>
            </a:r>
            <a:r>
              <a:rPr lang="en-US" altLang="uk-UA" sz="2800" i="1" dirty="0" err="1" smtClean="0">
                <a:solidFill>
                  <a:schemeClr val="accent1">
                    <a:lumMod val="25000"/>
                  </a:schemeClr>
                </a:solidFill>
              </a:rPr>
              <a:t>StatResp</a:t>
            </a:r>
            <a:r>
              <a:rPr lang="en-US" altLang="uk-UA" sz="2800" i="1" dirty="0" smtClean="0">
                <a:solidFill>
                  <a:schemeClr val="accent1">
                    <a:lumMod val="25000"/>
                  </a:schemeClr>
                </a:solidFill>
              </a:rPr>
              <a:t>)</a:t>
            </a:r>
            <a:r>
              <a:rPr lang="uk-UA" altLang="uk-UA" sz="2800" dirty="0" smtClean="0">
                <a:solidFill>
                  <a:schemeClr val="accent1">
                    <a:lumMod val="25000"/>
                  </a:schemeClr>
                </a:solidFill>
              </a:rPr>
              <a:t> </a:t>
            </a:r>
            <a:endParaRPr lang="en-US" altLang="uk-UA" sz="2800" dirty="0">
              <a:solidFill>
                <a:schemeClr val="accent1">
                  <a:lumMod val="25000"/>
                </a:schemeClr>
              </a:solidFill>
            </a:endParaRPr>
          </a:p>
          <a:p>
            <a:pPr marL="609600" indent="-609600" eaLnBrk="1" hangingPunct="1">
              <a:buFontTx/>
              <a:buAutoNum type="arabicPeriod"/>
            </a:pPr>
            <a:r>
              <a:rPr lang="en-US" altLang="uk-UA" sz="2800" b="1" dirty="0" smtClean="0">
                <a:solidFill>
                  <a:schemeClr val="accent1">
                    <a:lumMod val="25000"/>
                  </a:schemeClr>
                </a:solidFill>
              </a:rPr>
              <a:t>Risk </a:t>
            </a:r>
            <a:r>
              <a:rPr lang="en-US" altLang="uk-UA" sz="2800" b="1" dirty="0">
                <a:solidFill>
                  <a:schemeClr val="accent1">
                    <a:lumMod val="25000"/>
                  </a:schemeClr>
                </a:solidFill>
              </a:rPr>
              <a:t>assessment of a welfare state (</a:t>
            </a:r>
            <a:r>
              <a:rPr lang="en-US" altLang="uk-UA" sz="2800" i="1" dirty="0" err="1" smtClean="0">
                <a:solidFill>
                  <a:schemeClr val="accent1">
                    <a:lumMod val="25000"/>
                  </a:schemeClr>
                </a:solidFill>
              </a:rPr>
              <a:t>RiskSS</a:t>
            </a:r>
            <a:r>
              <a:rPr lang="en-US" altLang="uk-UA" sz="2800" i="1" dirty="0" smtClean="0">
                <a:solidFill>
                  <a:schemeClr val="accent1">
                    <a:lumMod val="25000"/>
                  </a:schemeClr>
                </a:solidFill>
              </a:rPr>
              <a:t>)</a:t>
            </a:r>
          </a:p>
          <a:p>
            <a:pPr marL="609600" indent="-609600" eaLnBrk="1" hangingPunct="1">
              <a:buFontTx/>
              <a:buAutoNum type="arabicPeriod"/>
            </a:pPr>
            <a:r>
              <a:rPr lang="en-US" altLang="uk-UA" sz="2800" b="1" dirty="0" smtClean="0">
                <a:solidFill>
                  <a:schemeClr val="accent1">
                    <a:lumMod val="25000"/>
                  </a:schemeClr>
                </a:solidFill>
              </a:rPr>
              <a:t>Perceived consequences of </a:t>
            </a:r>
            <a:r>
              <a:rPr lang="en-US" altLang="uk-UA" sz="2800" b="1" dirty="0">
                <a:solidFill>
                  <a:schemeClr val="accent1">
                    <a:lumMod val="25000"/>
                  </a:schemeClr>
                </a:solidFill>
              </a:rPr>
              <a:t>a welfare </a:t>
            </a:r>
            <a:r>
              <a:rPr lang="en-US" altLang="uk-UA" sz="2800" b="1" dirty="0" smtClean="0">
                <a:solidFill>
                  <a:schemeClr val="accent1">
                    <a:lumMod val="25000"/>
                  </a:schemeClr>
                </a:solidFill>
              </a:rPr>
              <a:t>state</a:t>
            </a:r>
            <a:r>
              <a:rPr lang="en-US" altLang="uk-UA" sz="2800" b="1" dirty="0" smtClean="0">
                <a:solidFill>
                  <a:schemeClr val="accent1">
                    <a:lumMod val="25000"/>
                  </a:schemeClr>
                </a:solidFill>
                <a:latin typeface="Calibri" panose="020F0502020204030204" pitchFamily="34" charset="0"/>
              </a:rPr>
              <a:t> </a:t>
            </a:r>
            <a:r>
              <a:rPr lang="en-US" altLang="uk-UA" sz="2800" b="1" dirty="0" smtClean="0">
                <a:solidFill>
                  <a:schemeClr val="accent1">
                    <a:lumMod val="25000"/>
                  </a:schemeClr>
                </a:solidFill>
              </a:rPr>
              <a:t>(</a:t>
            </a:r>
            <a:r>
              <a:rPr lang="en-US" altLang="uk-UA" sz="2800" i="1" dirty="0" err="1" smtClean="0">
                <a:solidFill>
                  <a:schemeClr val="accent1">
                    <a:lumMod val="25000"/>
                  </a:schemeClr>
                </a:solidFill>
              </a:rPr>
              <a:t>BenfSS</a:t>
            </a:r>
            <a:r>
              <a:rPr lang="en-US" altLang="uk-UA" sz="2800" i="1" dirty="0" smtClean="0">
                <a:solidFill>
                  <a:schemeClr val="accent1">
                    <a:lumMod val="25000"/>
                  </a:schemeClr>
                </a:solidFill>
              </a:rPr>
              <a:t>)</a:t>
            </a:r>
            <a:r>
              <a:rPr lang="uk-UA" altLang="uk-UA" sz="2800" dirty="0" smtClean="0">
                <a:solidFill>
                  <a:schemeClr val="accent1">
                    <a:lumMod val="25000"/>
                  </a:schemeClr>
                </a:solidFill>
              </a:rPr>
              <a:t> </a:t>
            </a:r>
          </a:p>
        </p:txBody>
      </p:sp>
      <p:pic>
        <p:nvPicPr>
          <p:cNvPr id="13314" name="Picture 2" descr="Ð ÐµÐ·ÑÐ»ÑÑÐ°Ñ Ð¿Ð¾ÑÑÐºÑ Ð·Ð¾Ð±ÑÐ°Ð¶ÐµÐ½Ñ Ð·Ð° Ð·Ð°Ð¿Ð¸ÑÐ¾Ð¼ &quot;ÑÑÐ¸ÐºÑÑÐ½Ð¸Ðº ÐºÐ°ÑÑÐ¸Ð½ÐºÐ°&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8858" y="3861048"/>
            <a:ext cx="3746376" cy="2924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ChangeArrowheads="1"/>
          </p:cNvSpPr>
          <p:nvPr/>
        </p:nvSpPr>
        <p:spPr bwMode="auto">
          <a:xfrm>
            <a:off x="757238" y="274638"/>
            <a:ext cx="7929562" cy="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4400">
              <a:solidFill>
                <a:schemeClr val="tx2"/>
              </a:solidFill>
            </a:endParaRPr>
          </a:p>
        </p:txBody>
      </p:sp>
      <p:sp>
        <p:nvSpPr>
          <p:cNvPr id="8197" name="Rectangle 5"/>
          <p:cNvSpPr>
            <a:spLocks noChangeArrowheads="1"/>
          </p:cNvSpPr>
          <p:nvPr/>
        </p:nvSpPr>
        <p:spPr bwMode="auto">
          <a:xfrm>
            <a:off x="757238" y="6021388"/>
            <a:ext cx="792956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endParaRPr lang="uk-UA" altLang="uk-UA"/>
          </a:p>
        </p:txBody>
      </p:sp>
      <p:sp>
        <p:nvSpPr>
          <p:cNvPr id="48134" name="Rectangle 6"/>
          <p:cNvSpPr>
            <a:spLocks noChangeArrowheads="1"/>
          </p:cNvSpPr>
          <p:nvPr/>
        </p:nvSpPr>
        <p:spPr bwMode="auto">
          <a:xfrm>
            <a:off x="251521" y="-1"/>
            <a:ext cx="8605142" cy="148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ltLang="uk-UA" sz="3200" b="1" dirty="0" smtClean="0">
                <a:solidFill>
                  <a:srgbClr val="006666"/>
                </a:solidFill>
                <a:effectLst>
                  <a:outerShdw blurRad="38100" dist="38100" dir="2700000" algn="tl">
                    <a:srgbClr val="C0C0C0"/>
                  </a:outerShdw>
                </a:effectLst>
              </a:rPr>
              <a:t>Risk assessment for the individual well-being in </a:t>
            </a:r>
            <a:r>
              <a:rPr lang="en-US" altLang="uk-UA" sz="3200" b="1" dirty="0">
                <a:solidFill>
                  <a:srgbClr val="006666"/>
                </a:solidFill>
                <a:effectLst>
                  <a:outerShdw blurRad="38100" dist="38100" dir="2700000" algn="tl">
                    <a:srgbClr val="C0C0C0"/>
                  </a:outerShdw>
                </a:effectLst>
              </a:rPr>
              <a:t>selected European countries</a:t>
            </a:r>
            <a:r>
              <a:rPr lang="en-US" altLang="uk-UA" sz="2800" b="1" dirty="0">
                <a:solidFill>
                  <a:srgbClr val="006666"/>
                </a:solidFill>
                <a:effectLst>
                  <a:outerShdw blurRad="38100" dist="38100" dir="2700000" algn="tl">
                    <a:srgbClr val="C0C0C0"/>
                  </a:outerShdw>
                </a:effectLst>
              </a:rPr>
              <a:t> </a:t>
            </a:r>
            <a:endParaRPr lang="en-US" altLang="uk-UA" sz="2000" b="1" dirty="0">
              <a:solidFill>
                <a:srgbClr val="006666"/>
              </a:solidFill>
              <a:effectLst>
                <a:outerShdw blurRad="38100" dist="38100" dir="2700000" algn="tl">
                  <a:srgbClr val="C0C0C0"/>
                </a:outerShdw>
              </a:effectLst>
            </a:endParaRPr>
          </a:p>
          <a:p>
            <a:pPr algn="ctr" eaLnBrk="1" hangingPunct="1">
              <a:defRPr/>
            </a:pPr>
            <a:r>
              <a:rPr lang="en-US" altLang="uk-UA" sz="2400" dirty="0" smtClean="0">
                <a:solidFill>
                  <a:srgbClr val="006666"/>
                </a:solidFill>
                <a:effectLst>
                  <a:outerShdw blurRad="38100" dist="38100" dir="2700000" algn="tl">
                    <a:srgbClr val="C0C0C0"/>
                  </a:outerShdw>
                </a:effectLst>
              </a:rPr>
              <a:t>(‘no risks’ </a:t>
            </a:r>
            <a:r>
              <a:rPr lang="en-US" altLang="uk-UA" sz="2400" b="1" dirty="0" smtClean="0">
                <a:solidFill>
                  <a:srgbClr val="006666"/>
                </a:solidFill>
                <a:effectLst>
                  <a:outerShdw blurRad="38100" dist="38100" dir="2700000" algn="tl">
                    <a:srgbClr val="C0C0C0"/>
                  </a:outerShdw>
                </a:effectLst>
              </a:rPr>
              <a:t>0 &lt; </a:t>
            </a:r>
            <a:r>
              <a:rPr lang="en-US" altLang="uk-UA" sz="2400" b="1" dirty="0">
                <a:solidFill>
                  <a:srgbClr val="006666"/>
                </a:solidFill>
                <a:effectLst>
                  <a:outerShdw blurRad="38100" dist="38100" dir="2700000" algn="tl">
                    <a:srgbClr val="C0C0C0"/>
                  </a:outerShdw>
                </a:effectLst>
              </a:rPr>
              <a:t>I </a:t>
            </a:r>
            <a:r>
              <a:rPr lang="en-US" altLang="uk-UA" sz="2400" b="1" dirty="0" smtClean="0">
                <a:solidFill>
                  <a:srgbClr val="006666"/>
                </a:solidFill>
                <a:effectLst>
                  <a:outerShdw blurRad="38100" dist="38100" dir="2700000" algn="tl">
                    <a:srgbClr val="C0C0C0"/>
                  </a:outerShdw>
                </a:effectLst>
              </a:rPr>
              <a:t>&lt; 3 ‘very high risks’</a:t>
            </a:r>
            <a:r>
              <a:rPr lang="en-US" altLang="uk-UA" sz="2000" dirty="0" smtClean="0">
                <a:solidFill>
                  <a:srgbClr val="006666"/>
                </a:solidFill>
                <a:effectLst>
                  <a:outerShdw blurRad="38100" dist="38100" dir="2700000" algn="tl">
                    <a:srgbClr val="C0C0C0"/>
                  </a:outerShdw>
                </a:effectLst>
              </a:rPr>
              <a:t>)</a:t>
            </a:r>
            <a:endParaRPr lang="uk-UA" altLang="uk-UA" sz="2000" dirty="0">
              <a:solidFill>
                <a:srgbClr val="006666"/>
              </a:solidFill>
              <a:effectLst>
                <a:outerShdw blurRad="38100" dist="38100" dir="2700000" algn="tl">
                  <a:srgbClr val="C0C0C0"/>
                </a:outerShdw>
              </a:effectLst>
            </a:endParaRPr>
          </a:p>
        </p:txBody>
      </p:sp>
      <p:sp>
        <p:nvSpPr>
          <p:cNvPr id="48135" name="Rectangle 7"/>
          <p:cNvSpPr>
            <a:spLocks noChangeArrowheads="1"/>
          </p:cNvSpPr>
          <p:nvPr/>
        </p:nvSpPr>
        <p:spPr bwMode="auto">
          <a:xfrm>
            <a:off x="776288" y="1341438"/>
            <a:ext cx="8128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uk-UA" sz="2200" b="1" i="1" smtClean="0">
                <a:effectLst>
                  <a:outerShdw blurRad="38100" dist="38100" dir="2700000" algn="tl">
                    <a:srgbClr val="C0C0C0"/>
                  </a:outerShdw>
                </a:effectLst>
              </a:rPr>
              <a:t>Indicators:</a:t>
            </a:r>
          </a:p>
          <a:p>
            <a:pPr eaLnBrk="1" hangingPunct="1">
              <a:buClr>
                <a:schemeClr val="tx1"/>
              </a:buClr>
              <a:buSzPts val="2200"/>
              <a:buFontTx/>
              <a:buAutoNum type="arabicPeriod"/>
              <a:defRPr/>
            </a:pPr>
            <a:r>
              <a:rPr lang="en-US" altLang="uk-UA" sz="2200" smtClean="0">
                <a:effectLst>
                  <a:outerShdw blurRad="38100" dist="38100" dir="2700000" algn="tl">
                    <a:srgbClr val="C0C0C0"/>
                  </a:outerShdw>
                </a:effectLst>
              </a:rPr>
              <a:t>Probability to loss of work</a:t>
            </a:r>
            <a:endParaRPr lang="uk-UA" altLang="uk-UA" sz="2200" smtClean="0">
              <a:effectLst>
                <a:outerShdw blurRad="38100" dist="38100" dir="2700000" algn="tl">
                  <a:srgbClr val="C0C0C0"/>
                </a:outerShdw>
              </a:effectLst>
            </a:endParaRPr>
          </a:p>
          <a:p>
            <a:pPr eaLnBrk="1" hangingPunct="1">
              <a:buClr>
                <a:schemeClr val="tx1"/>
              </a:buClr>
              <a:buSzPts val="2200"/>
              <a:buFontTx/>
              <a:buAutoNum type="arabicPeriod"/>
              <a:defRPr/>
            </a:pPr>
            <a:r>
              <a:rPr lang="en-US" altLang="uk-UA" sz="2200" smtClean="0">
                <a:effectLst>
                  <a:outerShdw blurRad="38100" dist="38100" dir="2700000" algn="tl">
                    <a:srgbClr val="C0C0C0"/>
                  </a:outerShdw>
                </a:effectLst>
              </a:rPr>
              <a:t>reducing of working hours and income</a:t>
            </a:r>
            <a:endParaRPr lang="uk-UA" altLang="uk-UA" sz="2200" smtClean="0">
              <a:effectLst>
                <a:outerShdw blurRad="38100" dist="38100" dir="2700000" algn="tl">
                  <a:srgbClr val="C0C0C0"/>
                </a:outerShdw>
              </a:effectLst>
            </a:endParaRPr>
          </a:p>
          <a:p>
            <a:pPr eaLnBrk="1" hangingPunct="1">
              <a:buClr>
                <a:schemeClr val="tx1"/>
              </a:buClr>
              <a:buSzPts val="2200"/>
              <a:buFontTx/>
              <a:buAutoNum type="arabicPeriod"/>
              <a:defRPr/>
            </a:pPr>
            <a:r>
              <a:rPr lang="en-US" altLang="uk-UA" sz="2200" smtClean="0">
                <a:effectLst>
                  <a:outerShdw blurRad="38100" dist="38100" dir="2700000" algn="tl">
                    <a:srgbClr val="C0C0C0"/>
                  </a:outerShdw>
                </a:effectLst>
              </a:rPr>
              <a:t>poverty</a:t>
            </a:r>
            <a:endParaRPr lang="uk-UA" altLang="uk-UA" sz="2200" smtClean="0">
              <a:effectLst>
                <a:outerShdw blurRad="38100" dist="38100" dir="2700000" algn="tl">
                  <a:srgbClr val="C0C0C0"/>
                </a:outerShdw>
              </a:effectLst>
            </a:endParaRPr>
          </a:p>
          <a:p>
            <a:pPr eaLnBrk="1" hangingPunct="1">
              <a:buClr>
                <a:schemeClr val="tx1"/>
              </a:buClr>
              <a:buSzPts val="2200"/>
              <a:buFontTx/>
              <a:buAutoNum type="arabicPeriod"/>
              <a:defRPr/>
            </a:pPr>
            <a:r>
              <a:rPr lang="uk-UA" altLang="uk-UA" sz="2200" smtClean="0">
                <a:effectLst>
                  <a:outerShdw blurRad="38100" dist="38100" dir="2700000" algn="tl">
                    <a:srgbClr val="C0C0C0"/>
                  </a:outerShdw>
                </a:effectLst>
              </a:rPr>
              <a:t>inaccessibility of medi</a:t>
            </a:r>
            <a:r>
              <a:rPr lang="en-US" altLang="uk-UA" sz="2200" smtClean="0">
                <a:effectLst>
                  <a:outerShdw blurRad="38100" dist="38100" dir="2700000" algn="tl">
                    <a:srgbClr val="C0C0C0"/>
                  </a:outerShdw>
                </a:effectLst>
              </a:rPr>
              <a:t>cal </a:t>
            </a:r>
            <a:r>
              <a:rPr lang="uk-UA" altLang="uk-UA" sz="2200" smtClean="0">
                <a:effectLst>
                  <a:outerShdw blurRad="38100" dist="38100" dir="2700000" algn="tl">
                    <a:srgbClr val="C0C0C0"/>
                  </a:outerShdw>
                </a:effectLst>
              </a:rPr>
              <a:t>car</a:t>
            </a:r>
            <a:r>
              <a:rPr lang="en-US" altLang="uk-UA" sz="2200" smtClean="0">
                <a:effectLst>
                  <a:outerShdw blurRad="38100" dist="38100" dir="2700000" algn="tl">
                    <a:srgbClr val="C0C0C0"/>
                  </a:outerShdw>
                </a:effectLst>
              </a:rPr>
              <a:t>e</a:t>
            </a:r>
            <a:endParaRPr lang="uk-UA" altLang="uk-UA" smtClean="0"/>
          </a:p>
        </p:txBody>
      </p:sp>
      <p:graphicFrame>
        <p:nvGraphicFramePr>
          <p:cNvPr id="8200" name="Object 8"/>
          <p:cNvGraphicFramePr>
            <a:graphicFrameLocks noChangeAspect="1"/>
          </p:cNvGraphicFramePr>
          <p:nvPr/>
        </p:nvGraphicFramePr>
        <p:xfrm>
          <a:off x="447675" y="3357563"/>
          <a:ext cx="8696325" cy="2590800"/>
        </p:xfrm>
        <a:graphic>
          <a:graphicData uri="http://schemas.openxmlformats.org/presentationml/2006/ole">
            <mc:AlternateContent xmlns:mc="http://schemas.openxmlformats.org/markup-compatibility/2006">
              <mc:Choice xmlns:v="urn:schemas-microsoft-com:vml" Requires="v">
                <p:oleObj spid="_x0000_s8236" name="Документ" r:id="rId3" imgW="6345154" imgH="1897493" progId="Word.Document.8">
                  <p:embed/>
                </p:oleObj>
              </mc:Choice>
              <mc:Fallback>
                <p:oleObj name="Документ" r:id="rId3" imgW="6345154" imgH="1897493"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3357563"/>
                        <a:ext cx="86963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41" name="Rectangle 157"/>
          <p:cNvSpPr>
            <a:spLocks noGrp="1" noChangeArrowheads="1"/>
          </p:cNvSpPr>
          <p:nvPr>
            <p:ph type="title"/>
          </p:nvPr>
        </p:nvSpPr>
        <p:spPr>
          <a:xfrm>
            <a:off x="395288" y="188913"/>
            <a:ext cx="8569325" cy="1439862"/>
          </a:xfrm>
        </p:spPr>
        <p:txBody>
          <a:bodyPr/>
          <a:lstStyle/>
          <a:p>
            <a:pPr eaLnBrk="1" hangingPunct="1">
              <a:defRPr/>
            </a:pPr>
            <a:r>
              <a:rPr lang="en-US" altLang="uk-UA" sz="2800" b="1" dirty="0">
                <a:solidFill>
                  <a:srgbClr val="BBE0E3">
                    <a:lumMod val="25000"/>
                  </a:srgbClr>
                </a:solidFill>
                <a:effectLst>
                  <a:outerShdw blurRad="38100" dist="38100" dir="2700000" algn="tl">
                    <a:srgbClr val="C0C0C0"/>
                  </a:outerShdw>
                </a:effectLst>
                <a:ea typeface="+mn-ea"/>
              </a:rPr>
              <a:t>Perceived </a:t>
            </a:r>
            <a:r>
              <a:rPr lang="en-US" altLang="uk-UA" sz="2800" b="1" dirty="0" smtClean="0">
                <a:solidFill>
                  <a:srgbClr val="BBE0E3">
                    <a:lumMod val="25000"/>
                  </a:srgbClr>
                </a:solidFill>
                <a:effectLst>
                  <a:outerShdw blurRad="38100" dist="38100" dir="2700000" algn="tl">
                    <a:srgbClr val="C0C0C0"/>
                  </a:outerShdw>
                </a:effectLst>
                <a:ea typeface="+mn-ea"/>
              </a:rPr>
              <a:t>consequences </a:t>
            </a:r>
            <a:r>
              <a:rPr lang="en-US" altLang="uk-UA" sz="2800" b="1" dirty="0">
                <a:solidFill>
                  <a:srgbClr val="BBE0E3">
                    <a:lumMod val="25000"/>
                  </a:srgbClr>
                </a:solidFill>
                <a:effectLst>
                  <a:outerShdw blurRad="38100" dist="38100" dir="2700000" algn="tl">
                    <a:srgbClr val="C0C0C0"/>
                  </a:outerShdw>
                </a:effectLst>
                <a:ea typeface="+mn-ea"/>
              </a:rPr>
              <a:t>of a welfare </a:t>
            </a:r>
            <a:r>
              <a:rPr lang="en-US" altLang="uk-UA" sz="2800" b="1" dirty="0" smtClean="0">
                <a:solidFill>
                  <a:srgbClr val="BBE0E3">
                    <a:lumMod val="25000"/>
                  </a:srgbClr>
                </a:solidFill>
                <a:effectLst>
                  <a:outerShdw blurRad="38100" dist="38100" dir="2700000" algn="tl">
                    <a:srgbClr val="C0C0C0"/>
                  </a:outerShdw>
                </a:effectLst>
                <a:ea typeface="+mn-ea"/>
              </a:rPr>
              <a:t>state</a:t>
            </a:r>
            <a:r>
              <a:rPr lang="en-US" altLang="uk-UA" sz="2800" b="1" dirty="0" smtClean="0">
                <a:effectLst>
                  <a:outerShdw blurRad="38100" dist="38100" dir="2700000" algn="tl">
                    <a:srgbClr val="C0C0C0"/>
                  </a:outerShdw>
                </a:effectLst>
              </a:rPr>
              <a:t>:      </a:t>
            </a:r>
            <a:r>
              <a:rPr lang="en-US" altLang="uk-UA" sz="2000" b="1" dirty="0" smtClean="0">
                <a:effectLst>
                  <a:outerShdw blurRad="38100" dist="38100" dir="2700000" algn="tl">
                    <a:srgbClr val="C0C0C0"/>
                  </a:outerShdw>
                </a:effectLst>
              </a:rPr>
              <a:t>two-factor solution for </a:t>
            </a:r>
            <a:r>
              <a:rPr lang="en-US" altLang="uk-UA" sz="2000" b="1" dirty="0" smtClean="0">
                <a:effectLst>
                  <a:outerShdw blurRad="38100" dist="38100" dir="2700000" algn="tl">
                    <a:srgbClr val="C0C0C0"/>
                  </a:outerShdw>
                </a:effectLst>
              </a:rPr>
              <a:t>all countries </a:t>
            </a:r>
            <a:r>
              <a:rPr lang="en-US" altLang="uk-UA" sz="2000" b="1" dirty="0" smtClean="0">
                <a:effectLst>
                  <a:outerShdw blurRad="38100" dist="38100" dir="2700000" algn="tl">
                    <a:srgbClr val="C0C0C0"/>
                  </a:outerShdw>
                </a:effectLst>
              </a:rPr>
              <a:t/>
            </a:r>
            <a:br>
              <a:rPr lang="en-US" altLang="uk-UA" sz="2000" b="1" dirty="0" smtClean="0">
                <a:effectLst>
                  <a:outerShdw blurRad="38100" dist="38100" dir="2700000" algn="tl">
                    <a:srgbClr val="C0C0C0"/>
                  </a:outerShdw>
                </a:effectLst>
              </a:rPr>
            </a:br>
            <a:r>
              <a:rPr lang="en-US" altLang="uk-UA" sz="2000" b="1" u="sng" dirty="0" smtClean="0">
                <a:effectLst>
                  <a:outerShdw blurRad="38100" dist="38100" dir="2700000" algn="tl">
                    <a:srgbClr val="C0C0C0"/>
                  </a:outerShdw>
                </a:effectLst>
              </a:rPr>
              <a:t>(pooled data, principal component analysis, </a:t>
            </a:r>
            <a:r>
              <a:rPr lang="en-US" altLang="uk-UA" sz="2000" b="1" u="sng" dirty="0" err="1" smtClean="0">
                <a:effectLst>
                  <a:outerShdw blurRad="38100" dist="38100" dir="2700000" algn="tl">
                    <a:srgbClr val="C0C0C0"/>
                  </a:outerShdw>
                </a:effectLst>
              </a:rPr>
              <a:t>varimax</a:t>
            </a:r>
            <a:r>
              <a:rPr lang="en-US" altLang="uk-UA" sz="2000" b="1" u="sng" dirty="0" smtClean="0">
                <a:effectLst>
                  <a:outerShdw blurRad="38100" dist="38100" dir="2700000" algn="tl">
                    <a:srgbClr val="C0C0C0"/>
                  </a:outerShdw>
                </a:effectLst>
              </a:rPr>
              <a:t> rotation)</a:t>
            </a:r>
            <a:r>
              <a:rPr lang="en-US" altLang="uk-UA" sz="4000" dirty="0" smtClean="0"/>
              <a:t> </a:t>
            </a:r>
            <a:endParaRPr lang="uk-UA" altLang="uk-UA" sz="4000" dirty="0" smtClean="0"/>
          </a:p>
        </p:txBody>
      </p:sp>
      <p:graphicFrame>
        <p:nvGraphicFramePr>
          <p:cNvPr id="67743" name="Group 159"/>
          <p:cNvGraphicFramePr>
            <a:graphicFrameLocks noGrp="1"/>
          </p:cNvGraphicFramePr>
          <p:nvPr>
            <p:ph idx="1"/>
          </p:nvPr>
        </p:nvGraphicFramePr>
        <p:xfrm>
          <a:off x="323850" y="1557338"/>
          <a:ext cx="8229600" cy="5103888"/>
        </p:xfrm>
        <a:graphic>
          <a:graphicData uri="http://schemas.openxmlformats.org/drawingml/2006/table">
            <a:tbl>
              <a:tblPr/>
              <a:tblGrid>
                <a:gridCol w="6550025"/>
                <a:gridCol w="839788"/>
                <a:gridCol w="839787"/>
              </a:tblGrid>
              <a:tr h="411137">
                <a:tc rowSpan="2">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accent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To what extent do you agree or disagree that social benefits and services in your country…</a:t>
                      </a:r>
                      <a:endParaRPr kumimoji="0" lang="en-US" altLang="uk-UA" sz="2000" b="0" i="0" u="none" strike="noStrike" cap="none" normalizeH="0" baseline="0" smtClean="0">
                        <a:ln>
                          <a:noFill/>
                        </a:ln>
                        <a:solidFill>
                          <a:schemeClr val="accent2"/>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anchor="ctr" horzOverflow="overflow">
                    <a:lnL cap="flat">
                      <a:noFill/>
                    </a:lnL>
                    <a:lnR>
                      <a:noFill/>
                    </a:lnR>
                    <a:lnT cap="flat">
                      <a:noFill/>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Factors</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anchor="b" horzOverflow="overflow">
                    <a:lnL>
                      <a:noFill/>
                    </a:lnL>
                    <a:lnR cap="flat">
                      <a:noFill/>
                    </a:lnR>
                    <a:lnT cap="flat">
                      <a:noFill/>
                    </a:lnT>
                    <a:lnB>
                      <a:noFill/>
                    </a:lnB>
                    <a:lnTlToBr>
                      <a:noFill/>
                    </a:lnTlToBr>
                    <a:lnBlToTr>
                      <a:noFill/>
                    </a:lnBlToTr>
                    <a:solidFill>
                      <a:srgbClr val="FFFFFF"/>
                    </a:solidFill>
                  </a:tcPr>
                </a:tc>
                <a:tc hMerge="1">
                  <a:txBody>
                    <a:bodyPr/>
                    <a:lstStyle/>
                    <a:p>
                      <a:endParaRPr lang="uk-UA"/>
                    </a:p>
                  </a:txBody>
                  <a:tcPr/>
                </a:tc>
              </a:tr>
              <a:tr h="411137">
                <a:tc vMerge="1">
                  <a:txBody>
                    <a:bodyPr/>
                    <a:lstStyle/>
                    <a:p>
                      <a:endParaRPr lang="uk-UA"/>
                    </a:p>
                  </a:txBody>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anchor="b" horzOverflow="overflow">
                    <a:lnL>
                      <a:noFill/>
                    </a:lnL>
                    <a:lnR w="0" cap="flat" cmpd="sng" algn="ctr">
                      <a:solidFill>
                        <a:srgbClr val="000000"/>
                      </a:solidFill>
                      <a:prstDash val="solid"/>
                      <a:round/>
                      <a:headEnd type="none" w="med" len="med"/>
                      <a:tailEnd type="none" w="med" len="med"/>
                    </a:lnR>
                    <a:lnT>
                      <a:noFill/>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anchor="b" horzOverflow="overflow">
                    <a:lnL w="0" cap="flat" cmpd="sng" algn="ctr">
                      <a:solidFill>
                        <a:srgbClr val="000000"/>
                      </a:solidFill>
                      <a:prstDash val="solid"/>
                      <a:round/>
                      <a:headEnd type="none" w="med" len="med"/>
                      <a:tailEnd type="none" w="med" len="med"/>
                    </a:lnL>
                    <a:lnR cap="flat">
                      <a:noFill/>
                    </a:lnR>
                    <a:lnT>
                      <a:noFill/>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700996">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D29 …make people less willing to look after themselves and their family?</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0.849</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0.054</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113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D27</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make people lazy? </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0.843</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0.052</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113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D28 </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…make people less willing to care for one another? </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0.843</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0.073</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113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D21 </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…place too great a strain on the economy?</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0.661</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0.103</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113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D25 </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…cost businesses too much in taxes and charges?</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0.630</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0.127</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113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D23 </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…lead to a more equal society?</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0.041</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0.821</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2724">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D22 </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…prevent widespread poverty?</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0.106</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0.797</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700996">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D26 </a:t>
                      </a: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…make it easier for people to combine work and family life?  </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0.117</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0.765</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41113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uk-UA" sz="2000" b="0" i="1" u="none" strike="noStrike" cap="none" normalizeH="0" baseline="0" smtClean="0">
                          <a:ln>
                            <a:noFill/>
                          </a:ln>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Percent of variance </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cap="flat">
                      <a:noFill/>
                    </a:lnL>
                    <a:lnR>
                      <a:noFill/>
                    </a:lnR>
                    <a:lnT w="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38%</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a:noFill/>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24%</a:t>
                      </a:r>
                      <a:endParaRPr kumimoji="0" lang="en-US" altLang="uk-UA" sz="20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T="45717" marB="45717" horzOverflow="overflow">
                    <a:lnL w="0" cap="flat" cmpd="sng" algn="ctr">
                      <a:solidFill>
                        <a:srgbClr val="000000"/>
                      </a:solidFill>
                      <a:prstDash val="solid"/>
                      <a:round/>
                      <a:headEnd type="none" w="med" len="med"/>
                      <a:tailEnd type="none" w="med" len="med"/>
                    </a:lnL>
                    <a:lnR cap="flat">
                      <a:noFill/>
                    </a:lnR>
                    <a:lnT w="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260350"/>
            <a:ext cx="8531225" cy="1296988"/>
          </a:xfrm>
        </p:spPr>
        <p:txBody>
          <a:bodyPr/>
          <a:lstStyle/>
          <a:p>
            <a:pPr eaLnBrk="1" hangingPunct="1">
              <a:defRPr/>
            </a:pPr>
            <a:r>
              <a:rPr lang="en-US" altLang="uk-UA" sz="3600" b="1" dirty="0" smtClean="0">
                <a:solidFill>
                  <a:schemeClr val="accent2"/>
                </a:solidFill>
                <a:effectLst>
                  <a:outerShdw blurRad="38100" dist="38100" dir="2700000" algn="tl">
                    <a:srgbClr val="C0C0C0"/>
                  </a:outerShdw>
                </a:effectLst>
                <a:latin typeface="Calibri" panose="020F0502020204030204" pitchFamily="34" charset="0"/>
              </a:rPr>
              <a:t>Four </a:t>
            </a:r>
            <a:r>
              <a:rPr lang="en-US" altLang="uk-UA" sz="3600" b="1" dirty="0" smtClean="0">
                <a:solidFill>
                  <a:schemeClr val="accent2"/>
                </a:solidFill>
                <a:effectLst>
                  <a:outerShdw blurRad="38100" dist="38100" dir="2700000" algn="tl">
                    <a:srgbClr val="C0C0C0"/>
                  </a:outerShdw>
                </a:effectLst>
                <a:latin typeface="Calibri" panose="020F0502020204030204" pitchFamily="34" charset="0"/>
              </a:rPr>
              <a:t>empirical </a:t>
            </a:r>
            <a:r>
              <a:rPr lang="en-US" altLang="uk-UA" sz="3600" b="1" dirty="0" smtClean="0">
                <a:solidFill>
                  <a:schemeClr val="accent2"/>
                </a:solidFill>
                <a:effectLst>
                  <a:outerShdw blurRad="38100" dist="38100" dir="2700000" algn="tl">
                    <a:srgbClr val="C0C0C0"/>
                  </a:outerShdw>
                </a:effectLst>
                <a:latin typeface="Calibri" panose="020F0502020204030204" pitchFamily="34" charset="0"/>
              </a:rPr>
              <a:t>models of expectations and assessments </a:t>
            </a:r>
            <a:r>
              <a:rPr lang="en-US" altLang="uk-UA" sz="3600" b="1" dirty="0" smtClean="0">
                <a:solidFill>
                  <a:schemeClr val="accent2"/>
                </a:solidFill>
                <a:effectLst>
                  <a:outerShdw blurRad="38100" dist="38100" dir="2700000" algn="tl">
                    <a:srgbClr val="C0C0C0"/>
                  </a:outerShdw>
                </a:effectLst>
                <a:latin typeface="Calibri" panose="020F0502020204030204" pitchFamily="34" charset="0"/>
              </a:rPr>
              <a:t>towards the </a:t>
            </a:r>
            <a:r>
              <a:rPr lang="en-US" altLang="uk-UA" sz="3600" b="1" dirty="0" smtClean="0">
                <a:solidFill>
                  <a:schemeClr val="accent2"/>
                </a:solidFill>
                <a:effectLst>
                  <a:outerShdw blurRad="38100" dist="38100" dir="2700000" algn="tl">
                    <a:srgbClr val="C0C0C0"/>
                  </a:outerShdw>
                </a:effectLst>
                <a:latin typeface="Calibri" panose="020F0502020204030204" pitchFamily="34" charset="0"/>
              </a:rPr>
              <a:t>welfare state</a:t>
            </a:r>
            <a:endParaRPr lang="ru-RU" altLang="uk-UA" sz="3600" b="1" dirty="0" smtClean="0">
              <a:solidFill>
                <a:schemeClr val="accent2"/>
              </a:solidFill>
              <a:effectLst>
                <a:outerShdw blurRad="38100" dist="38100" dir="2700000" algn="tl">
                  <a:srgbClr val="C0C0C0"/>
                </a:outerShdw>
              </a:effectLst>
              <a:latin typeface="Calibri" panose="020F0502020204030204" pitchFamily="34" charset="0"/>
            </a:endParaRPr>
          </a:p>
        </p:txBody>
      </p:sp>
      <p:sp>
        <p:nvSpPr>
          <p:cNvPr id="19459" name="Rectangle 3"/>
          <p:cNvSpPr>
            <a:spLocks noGrp="1" noChangeArrowheads="1"/>
          </p:cNvSpPr>
          <p:nvPr>
            <p:ph type="body" idx="1"/>
          </p:nvPr>
        </p:nvSpPr>
        <p:spPr>
          <a:xfrm>
            <a:off x="0" y="1700213"/>
            <a:ext cx="9144000" cy="4752975"/>
          </a:xfrm>
        </p:spPr>
        <p:txBody>
          <a:bodyPr/>
          <a:lstStyle/>
          <a:p>
            <a:pPr marL="609600" indent="-609600" eaLnBrk="1" hangingPunct="1">
              <a:lnSpc>
                <a:spcPct val="80000"/>
              </a:lnSpc>
              <a:spcAft>
                <a:spcPct val="25000"/>
              </a:spcAft>
              <a:buFontTx/>
              <a:buAutoNum type="arabicPeriod"/>
              <a:defRPr/>
            </a:pPr>
            <a:r>
              <a:rPr lang="en-US" altLang="uk-UA" sz="2400" dirty="0" smtClean="0">
                <a:effectLst>
                  <a:outerShdw blurRad="38100" dist="38100" dir="2700000" algn="tl">
                    <a:srgbClr val="C0C0C0"/>
                  </a:outerShdw>
                </a:effectLst>
                <a:latin typeface="Calibri" panose="020F0502020204030204" pitchFamily="34" charset="0"/>
              </a:rPr>
              <a:t>"</a:t>
            </a:r>
            <a:r>
              <a:rPr lang="en-US" altLang="uk-UA" sz="2800" b="1" dirty="0" smtClean="0">
                <a:effectLst>
                  <a:outerShdw blurRad="38100" dist="38100" dir="2700000" algn="tl">
                    <a:srgbClr val="C0C0C0"/>
                  </a:outerShdw>
                </a:effectLst>
                <a:latin typeface="Calibri" panose="020F0502020204030204" pitchFamily="34" charset="0"/>
              </a:rPr>
              <a:t>Skepticism</a:t>
            </a:r>
            <a:r>
              <a:rPr lang="en-US" altLang="uk-UA" sz="2800" dirty="0" smtClean="0">
                <a:effectLst>
                  <a:outerShdw blurRad="38100" dist="38100" dir="2700000" algn="tl">
                    <a:srgbClr val="C0C0C0"/>
                  </a:outerShdw>
                </a:effectLst>
                <a:latin typeface="Calibri" panose="020F0502020204030204" pitchFamily="34" charset="0"/>
              </a:rPr>
              <a:t>" - risk assessment of the welfare state and the accent on  negative </a:t>
            </a:r>
            <a:r>
              <a:rPr lang="en-US" altLang="uk-UA" sz="2800" dirty="0" smtClean="0">
                <a:effectLst>
                  <a:outerShdw blurRad="38100" dist="38100" dir="2700000" algn="tl">
                    <a:srgbClr val="C0C0C0"/>
                  </a:outerShdw>
                </a:effectLst>
                <a:latin typeface="Calibri" panose="020F0502020204030204" pitchFamily="34" charset="0"/>
              </a:rPr>
              <a:t>consequences for a society and the individuals.</a:t>
            </a:r>
            <a:endParaRPr lang="en-US" altLang="uk-UA" sz="2800" dirty="0" smtClean="0">
              <a:effectLst>
                <a:outerShdw blurRad="38100" dist="38100" dir="2700000" algn="tl">
                  <a:srgbClr val="C0C0C0"/>
                </a:outerShdw>
              </a:effectLst>
              <a:latin typeface="Calibri" panose="020F0502020204030204" pitchFamily="34" charset="0"/>
            </a:endParaRPr>
          </a:p>
          <a:p>
            <a:pPr marL="609600" indent="-609600" eaLnBrk="1" hangingPunct="1">
              <a:lnSpc>
                <a:spcPct val="80000"/>
              </a:lnSpc>
              <a:spcAft>
                <a:spcPct val="25000"/>
              </a:spcAft>
              <a:buFontTx/>
              <a:buAutoNum type="arabicPeriod"/>
              <a:defRPr/>
            </a:pPr>
            <a:r>
              <a:rPr lang="en-US" altLang="uk-UA" sz="2800" dirty="0" smtClean="0">
                <a:effectLst>
                  <a:outerShdw blurRad="38100" dist="38100" dir="2700000" algn="tl">
                    <a:srgbClr val="C0C0C0"/>
                  </a:outerShdw>
                </a:effectLst>
                <a:latin typeface="Calibri" panose="020F0502020204030204" pitchFamily="34" charset="0"/>
              </a:rPr>
              <a:t>"</a:t>
            </a:r>
            <a:r>
              <a:rPr lang="en-US" altLang="uk-UA" sz="2800" b="1" dirty="0" smtClean="0">
                <a:effectLst>
                  <a:outerShdw blurRad="38100" dist="38100" dir="2700000" algn="tl">
                    <a:srgbClr val="C0C0C0"/>
                  </a:outerShdw>
                </a:effectLst>
                <a:latin typeface="Calibri" panose="020F0502020204030204" pitchFamily="34" charset="0"/>
              </a:rPr>
              <a:t>Approval</a:t>
            </a:r>
            <a:r>
              <a:rPr lang="en-US" altLang="uk-UA" sz="2800" dirty="0" smtClean="0">
                <a:effectLst>
                  <a:outerShdw blurRad="38100" dist="38100" dir="2700000" algn="tl">
                    <a:srgbClr val="C0C0C0"/>
                  </a:outerShdw>
                </a:effectLst>
                <a:latin typeface="Calibri" panose="020F0502020204030204" pitchFamily="34" charset="0"/>
              </a:rPr>
              <a:t>" – positive assessment of the welfare </a:t>
            </a:r>
            <a:r>
              <a:rPr lang="en-US" altLang="uk-UA" sz="2800" dirty="0" smtClean="0">
                <a:effectLst>
                  <a:outerShdw blurRad="38100" dist="38100" dir="2700000" algn="tl">
                    <a:srgbClr val="C0C0C0"/>
                  </a:outerShdw>
                </a:effectLst>
                <a:latin typeface="Calibri" panose="020F0502020204030204" pitchFamily="34" charset="0"/>
              </a:rPr>
              <a:t>state, </a:t>
            </a:r>
            <a:r>
              <a:rPr lang="en-US" altLang="uk-UA" sz="2800" dirty="0" smtClean="0">
                <a:effectLst>
                  <a:outerShdw blurRad="38100" dist="38100" dir="2700000" algn="tl">
                    <a:srgbClr val="C0C0C0"/>
                  </a:outerShdw>
                </a:effectLst>
                <a:latin typeface="Calibri" panose="020F0502020204030204" pitchFamily="34" charset="0"/>
              </a:rPr>
              <a:t>and its </a:t>
            </a:r>
            <a:r>
              <a:rPr lang="en-US" altLang="uk-UA" sz="2800" dirty="0" smtClean="0">
                <a:effectLst>
                  <a:outerShdw blurRad="38100" dist="38100" dir="2700000" algn="tl">
                    <a:srgbClr val="C0C0C0"/>
                  </a:outerShdw>
                </a:effectLst>
                <a:latin typeface="Calibri" panose="020F0502020204030204" pitchFamily="34" charset="0"/>
              </a:rPr>
              <a:t>social and </a:t>
            </a:r>
            <a:r>
              <a:rPr lang="en-US" altLang="uk-UA" sz="2800" dirty="0" smtClean="0">
                <a:effectLst>
                  <a:outerShdw blurRad="38100" dist="38100" dir="2700000" algn="tl">
                    <a:srgbClr val="C0C0C0"/>
                  </a:outerShdw>
                </a:effectLst>
                <a:latin typeface="Calibri" panose="020F0502020204030204" pitchFamily="34" charset="0"/>
              </a:rPr>
              <a:t>individual </a:t>
            </a:r>
            <a:r>
              <a:rPr lang="en-US" altLang="uk-UA" sz="2800" dirty="0" smtClean="0">
                <a:effectLst>
                  <a:outerShdw blurRad="38100" dist="38100" dir="2700000" algn="tl">
                    <a:srgbClr val="C0C0C0"/>
                  </a:outerShdw>
                </a:effectLst>
                <a:latin typeface="Calibri" panose="020F0502020204030204" pitchFamily="34" charset="0"/>
              </a:rPr>
              <a:t>consequences.</a:t>
            </a:r>
            <a:endParaRPr lang="en-US" altLang="uk-UA" sz="2800" dirty="0" smtClean="0">
              <a:effectLst>
                <a:outerShdw blurRad="38100" dist="38100" dir="2700000" algn="tl">
                  <a:srgbClr val="C0C0C0"/>
                </a:outerShdw>
              </a:effectLst>
              <a:latin typeface="Calibri" panose="020F0502020204030204" pitchFamily="34" charset="0"/>
            </a:endParaRPr>
          </a:p>
          <a:p>
            <a:pPr marL="609600" indent="-609600" eaLnBrk="1" hangingPunct="1">
              <a:lnSpc>
                <a:spcPct val="80000"/>
              </a:lnSpc>
              <a:spcAft>
                <a:spcPct val="25000"/>
              </a:spcAft>
              <a:buFontTx/>
              <a:buAutoNum type="arabicPeriod"/>
              <a:defRPr/>
            </a:pPr>
            <a:r>
              <a:rPr lang="en-US" altLang="uk-UA" sz="2800" dirty="0" smtClean="0">
                <a:effectLst>
                  <a:outerShdw blurRad="38100" dist="38100" dir="2700000" algn="tl">
                    <a:srgbClr val="C0C0C0"/>
                  </a:outerShdw>
                </a:effectLst>
                <a:latin typeface="Calibri" panose="020F0502020204030204" pitchFamily="34" charset="0"/>
              </a:rPr>
              <a:t>"</a:t>
            </a:r>
            <a:r>
              <a:rPr lang="en-US" altLang="uk-UA" sz="2800" b="1" dirty="0" smtClean="0">
                <a:effectLst>
                  <a:outerShdw blurRad="38100" dist="38100" dir="2700000" algn="tl">
                    <a:srgbClr val="C0C0C0"/>
                  </a:outerShdw>
                </a:effectLst>
                <a:latin typeface="Calibri" panose="020F0502020204030204" pitchFamily="34" charset="0"/>
              </a:rPr>
              <a:t>Egalitarianism</a:t>
            </a:r>
            <a:r>
              <a:rPr lang="en-US" altLang="uk-UA" sz="2800" dirty="0" smtClean="0">
                <a:effectLst>
                  <a:outerShdw blurRad="38100" dist="38100" dir="2700000" algn="tl">
                    <a:srgbClr val="C0C0C0"/>
                  </a:outerShdw>
                </a:effectLst>
                <a:latin typeface="Calibri" panose="020F0502020204030204" pitchFamily="34" charset="0"/>
              </a:rPr>
              <a:t>" – the accent </a:t>
            </a:r>
            <a:r>
              <a:rPr lang="en-US" altLang="uk-UA" sz="2800" dirty="0" smtClean="0">
                <a:effectLst>
                  <a:outerShdw blurRad="38100" dist="38100" dir="2700000" algn="tl">
                    <a:srgbClr val="C0C0C0"/>
                  </a:outerShdw>
                </a:effectLst>
                <a:latin typeface="Calibri" panose="020F0502020204030204" pitchFamily="34" charset="0"/>
              </a:rPr>
              <a:t>on </a:t>
            </a:r>
            <a:r>
              <a:rPr lang="en-US" altLang="uk-UA" sz="2800" dirty="0" smtClean="0">
                <a:effectLst>
                  <a:outerShdw blurRad="38100" dist="38100" dir="2700000" algn="tl">
                    <a:srgbClr val="C0C0C0"/>
                  </a:outerShdw>
                </a:effectLst>
                <a:latin typeface="Calibri" panose="020F0502020204030204" pitchFamily="34" charset="0"/>
              </a:rPr>
              <a:t>social equity in wealth distribution in </a:t>
            </a:r>
            <a:r>
              <a:rPr lang="en-US" altLang="uk-UA" sz="2800" dirty="0" smtClean="0">
                <a:effectLst>
                  <a:outerShdw blurRad="38100" dist="38100" dir="2700000" algn="tl">
                    <a:srgbClr val="C0C0C0"/>
                  </a:outerShdw>
                </a:effectLst>
                <a:latin typeface="Calibri" panose="020F0502020204030204" pitchFamily="34" charset="0"/>
              </a:rPr>
              <a:t>a society</a:t>
            </a:r>
            <a:r>
              <a:rPr lang="en-US" altLang="uk-UA" sz="2800" dirty="0" smtClean="0">
                <a:effectLst>
                  <a:outerShdw blurRad="38100" dist="38100" dir="2700000" algn="tl">
                    <a:srgbClr val="C0C0C0"/>
                  </a:outerShdw>
                </a:effectLst>
                <a:latin typeface="Calibri" panose="020F0502020204030204" pitchFamily="34" charset="0"/>
              </a:rPr>
              <a:t>.</a:t>
            </a:r>
          </a:p>
          <a:p>
            <a:pPr marL="609600" indent="-609600" eaLnBrk="1" hangingPunct="1">
              <a:lnSpc>
                <a:spcPct val="80000"/>
              </a:lnSpc>
              <a:spcAft>
                <a:spcPct val="25000"/>
              </a:spcAft>
              <a:buFontTx/>
              <a:buAutoNum type="arabicPeriod"/>
              <a:defRPr/>
            </a:pPr>
            <a:r>
              <a:rPr lang="en-US" altLang="uk-UA" sz="2800" dirty="0" smtClean="0">
                <a:effectLst>
                  <a:outerShdw blurRad="38100" dist="38100" dir="2700000" algn="tl">
                    <a:srgbClr val="C0C0C0"/>
                  </a:outerShdw>
                </a:effectLst>
                <a:latin typeface="Calibri" panose="020F0502020204030204" pitchFamily="34" charset="0"/>
              </a:rPr>
              <a:t>“</a:t>
            </a:r>
            <a:r>
              <a:rPr lang="en-US" altLang="uk-UA" sz="2800" b="1" dirty="0" err="1" smtClean="0">
                <a:effectLst>
                  <a:outerShdw blurRad="38100" dist="38100" dir="2700000" algn="tl">
                    <a:srgbClr val="C0C0C0"/>
                  </a:outerShdw>
                </a:effectLst>
                <a:latin typeface="Calibri" panose="020F0502020204030204" pitchFamily="34" charset="0"/>
              </a:rPr>
              <a:t>Etatism</a:t>
            </a:r>
            <a:r>
              <a:rPr lang="en-US" altLang="uk-UA" sz="2800" dirty="0" smtClean="0">
                <a:effectLst>
                  <a:outerShdw blurRad="38100" dist="38100" dir="2700000" algn="tl">
                    <a:srgbClr val="C0C0C0"/>
                  </a:outerShdw>
                </a:effectLst>
                <a:latin typeface="Calibri" panose="020F0502020204030204" pitchFamily="34" charset="0"/>
              </a:rPr>
              <a:t>" – significant  assessment of </a:t>
            </a:r>
            <a:r>
              <a:rPr lang="en-US" altLang="uk-UA" sz="2800" dirty="0" smtClean="0">
                <a:effectLst>
                  <a:outerShdw blurRad="38100" dist="38100" dir="2700000" algn="tl">
                    <a:srgbClr val="C0C0C0"/>
                  </a:outerShdw>
                </a:effectLst>
                <a:latin typeface="Calibri" panose="020F0502020204030204" pitchFamily="34" charset="0"/>
              </a:rPr>
              <a:t>a </a:t>
            </a:r>
            <a:r>
              <a:rPr lang="en-US" altLang="uk-UA" sz="2800" dirty="0" smtClean="0">
                <a:effectLst>
                  <a:outerShdw blurRad="38100" dist="38100" dir="2700000" algn="tl">
                    <a:srgbClr val="C0C0C0"/>
                  </a:outerShdw>
                </a:effectLst>
                <a:latin typeface="Calibri" panose="020F0502020204030204" pitchFamily="34" charset="0"/>
              </a:rPr>
              <a:t>state itself and its role in the well-being protection in </a:t>
            </a:r>
            <a:r>
              <a:rPr lang="en-US" altLang="uk-UA" sz="2800" dirty="0" smtClean="0">
                <a:effectLst>
                  <a:outerShdw blurRad="38100" dist="38100" dir="2700000" algn="tl">
                    <a:srgbClr val="C0C0C0"/>
                  </a:outerShdw>
                </a:effectLst>
                <a:latin typeface="Calibri" panose="020F0502020204030204" pitchFamily="34" charset="0"/>
              </a:rPr>
              <a:t>a society</a:t>
            </a:r>
            <a:endParaRPr lang="ru-RU" altLang="uk-UA" sz="2800" dirty="0" smtClean="0">
              <a:effectLst>
                <a:outerShdw blurRad="38100" dist="38100" dir="2700000" algn="tl">
                  <a:srgbClr val="C0C0C0"/>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188913"/>
            <a:ext cx="8569325" cy="1228725"/>
          </a:xfrm>
          <a:solidFill>
            <a:schemeClr val="bg1"/>
          </a:solidFill>
        </p:spPr>
        <p:txBody>
          <a:bodyPr/>
          <a:lstStyle/>
          <a:p>
            <a:pPr eaLnBrk="1" hangingPunct="1">
              <a:defRPr/>
            </a:pPr>
            <a:r>
              <a:rPr lang="en-US" altLang="uk-UA" sz="3200" b="1" smtClean="0">
                <a:solidFill>
                  <a:schemeClr val="accent2"/>
                </a:solidFill>
                <a:effectLst>
                  <a:outerShdw blurRad="38100" dist="38100" dir="2700000" algn="tl">
                    <a:srgbClr val="C0C0C0"/>
                  </a:outerShdw>
                </a:effectLst>
                <a:latin typeface="Calibri" panose="020F0502020204030204" pitchFamily="34" charset="0"/>
              </a:rPr>
              <a:t>Hierarchical clusterisation</a:t>
            </a:r>
            <a:r>
              <a:rPr lang="en-US" altLang="uk-UA" sz="3200" smtClean="0">
                <a:solidFill>
                  <a:schemeClr val="accent2"/>
                </a:solidFill>
                <a:effectLst>
                  <a:outerShdw blurRad="38100" dist="38100" dir="2700000" algn="tl">
                    <a:srgbClr val="C0C0C0"/>
                  </a:outerShdw>
                </a:effectLst>
                <a:latin typeface="Calibri" panose="020F0502020204030204" pitchFamily="34" charset="0"/>
              </a:rPr>
              <a:t> </a:t>
            </a:r>
            <a:br>
              <a:rPr lang="en-US" altLang="uk-UA" sz="3200" smtClean="0">
                <a:solidFill>
                  <a:schemeClr val="accent2"/>
                </a:solidFill>
                <a:effectLst>
                  <a:outerShdw blurRad="38100" dist="38100" dir="2700000" algn="tl">
                    <a:srgbClr val="C0C0C0"/>
                  </a:outerShdw>
                </a:effectLst>
                <a:latin typeface="Calibri" panose="020F0502020204030204" pitchFamily="34" charset="0"/>
              </a:rPr>
            </a:br>
            <a:r>
              <a:rPr lang="en-US" altLang="uk-UA" sz="3200" smtClean="0">
                <a:solidFill>
                  <a:schemeClr val="accent2"/>
                </a:solidFill>
                <a:effectLst>
                  <a:outerShdw blurRad="38100" dist="38100" dir="2700000" algn="tl">
                    <a:srgbClr val="C0C0C0"/>
                  </a:outerShdw>
                </a:effectLst>
                <a:latin typeface="Calibri" panose="020F0502020204030204" pitchFamily="34" charset="0"/>
              </a:rPr>
              <a:t>of 28 countries in 3-dimensional empirical space (</a:t>
            </a:r>
            <a:r>
              <a:rPr lang="en-US" altLang="uk-UA" sz="2400" smtClean="0">
                <a:solidFill>
                  <a:schemeClr val="accent2"/>
                </a:solidFill>
                <a:effectLst>
                  <a:outerShdw blurRad="38100" dist="38100" dir="2700000" algn="tl">
                    <a:srgbClr val="C0C0C0"/>
                  </a:outerShdw>
                </a:effectLst>
                <a:latin typeface="Calibri" panose="020F0502020204030204" pitchFamily="34" charset="0"/>
              </a:rPr>
              <a:t>Ward's method)</a:t>
            </a:r>
            <a:endParaRPr lang="ru-RU" altLang="uk-UA" sz="2400" smtClean="0">
              <a:solidFill>
                <a:schemeClr val="accent2"/>
              </a:solidFill>
              <a:effectLst>
                <a:outerShdw blurRad="38100" dist="38100" dir="2700000" algn="tl">
                  <a:srgbClr val="C0C0C0"/>
                </a:outerShdw>
              </a:effectLst>
              <a:latin typeface="Calibri" panose="020F0502020204030204" pitchFamily="34" charset="0"/>
            </a:endParaRPr>
          </a:p>
        </p:txBody>
      </p:sp>
      <p:pic>
        <p:nvPicPr>
          <p:cNvPr id="23555" name="Picture 4"/>
          <p:cNvPicPr>
            <a:picLocks noGrp="1" noChangeAspect="1" noChangeArrowheads="1"/>
          </p:cNvPicPr>
          <p:nvPr>
            <p:ph type="body" idx="1"/>
          </p:nvPr>
        </p:nvPicPr>
        <p:blipFill>
          <a:blip r:embed="rId2">
            <a:lum contrast="18000"/>
            <a:extLst>
              <a:ext uri="{28A0092B-C50C-407E-A947-70E740481C1C}">
                <a14:useLocalDpi xmlns:a14="http://schemas.microsoft.com/office/drawing/2010/main" val="0"/>
              </a:ext>
            </a:extLst>
          </a:blip>
          <a:srcRect l="15967"/>
          <a:stretch>
            <a:fillRect/>
          </a:stretch>
        </p:blipFill>
        <p:spPr>
          <a:xfrm>
            <a:off x="1891602" y="1541462"/>
            <a:ext cx="6911975" cy="522922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9"/>
          <p:cNvSpPr txBox="1">
            <a:spLocks noChangeArrowheads="1"/>
          </p:cNvSpPr>
          <p:nvPr/>
        </p:nvSpPr>
        <p:spPr bwMode="auto">
          <a:xfrm>
            <a:off x="0" y="1773238"/>
            <a:ext cx="165576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sz="1400" dirty="0"/>
              <a:t>1 – l</a:t>
            </a:r>
            <a:r>
              <a:rPr lang="en-US" altLang="uk-UA" sz="1400" b="1" dirty="0"/>
              <a:t>iberal</a:t>
            </a:r>
            <a:r>
              <a:rPr lang="en-US" altLang="uk-UA" sz="1400" dirty="0"/>
              <a:t> (CZ, DE, GB)</a:t>
            </a:r>
          </a:p>
          <a:p>
            <a:pPr eaLnBrk="1" hangingPunct="1"/>
            <a:endParaRPr lang="en-US" altLang="uk-UA" sz="1400" dirty="0"/>
          </a:p>
          <a:p>
            <a:pPr eaLnBrk="1" hangingPunct="1"/>
            <a:r>
              <a:rPr lang="en-US" altLang="uk-UA" sz="1400" dirty="0"/>
              <a:t>2 – </a:t>
            </a:r>
            <a:r>
              <a:rPr lang="en-US" altLang="uk-UA" sz="1400" b="1" dirty="0"/>
              <a:t>continental </a:t>
            </a:r>
            <a:r>
              <a:rPr lang="en-US" altLang="uk-UA" sz="1400" dirty="0"/>
              <a:t>(FR, BE, CH, NL)</a:t>
            </a:r>
          </a:p>
          <a:p>
            <a:pPr eaLnBrk="1" hangingPunct="1"/>
            <a:endParaRPr lang="en-US" altLang="uk-UA" sz="1400" dirty="0"/>
          </a:p>
          <a:p>
            <a:pPr eaLnBrk="1" hangingPunct="1"/>
            <a:r>
              <a:rPr lang="en-US" altLang="uk-UA" sz="1400" dirty="0"/>
              <a:t>3 – </a:t>
            </a:r>
            <a:r>
              <a:rPr lang="en-US" altLang="uk-UA" sz="1400" b="1" dirty="0" err="1"/>
              <a:t>soc.</a:t>
            </a:r>
            <a:r>
              <a:rPr lang="en-US" altLang="uk-UA" sz="1400" b="1" dirty="0"/>
              <a:t>-democrat, </a:t>
            </a:r>
            <a:r>
              <a:rPr lang="en-US" altLang="uk-UA" sz="1400" b="1" dirty="0" smtClean="0"/>
              <a:t>Nordic</a:t>
            </a:r>
            <a:r>
              <a:rPr lang="en-US" altLang="uk-UA" sz="1400" dirty="0" smtClean="0"/>
              <a:t> </a:t>
            </a:r>
            <a:r>
              <a:rPr lang="en-US" altLang="uk-UA" sz="1400" dirty="0"/>
              <a:t>(SE, NO, EE</a:t>
            </a:r>
            <a:r>
              <a:rPr lang="en-US" altLang="uk-UA" sz="1400" dirty="0" smtClean="0"/>
              <a:t>)</a:t>
            </a:r>
          </a:p>
          <a:p>
            <a:pPr eaLnBrk="1" hangingPunct="1"/>
            <a:endParaRPr lang="en-US" altLang="uk-UA" sz="1400" dirty="0"/>
          </a:p>
          <a:p>
            <a:pPr eaLnBrk="1" hangingPunct="1"/>
            <a:endParaRPr lang="en-US" altLang="uk-UA" sz="1400" dirty="0"/>
          </a:p>
          <a:p>
            <a:pPr eaLnBrk="1" hangingPunct="1"/>
            <a:r>
              <a:rPr lang="en-US" altLang="uk-UA" sz="1400" dirty="0"/>
              <a:t>4 – </a:t>
            </a:r>
            <a:r>
              <a:rPr lang="en-US" altLang="uk-UA" sz="1400" b="1" dirty="0"/>
              <a:t>South Europe</a:t>
            </a:r>
            <a:r>
              <a:rPr lang="en-US" altLang="uk-UA" sz="1400" dirty="0"/>
              <a:t> (ES, PT, TR, SL)</a:t>
            </a:r>
          </a:p>
          <a:p>
            <a:pPr eaLnBrk="1" hangingPunct="1"/>
            <a:endParaRPr lang="en-US" altLang="uk-UA" sz="1400" dirty="0"/>
          </a:p>
          <a:p>
            <a:pPr eaLnBrk="1" hangingPunct="1"/>
            <a:r>
              <a:rPr lang="en-US" altLang="uk-UA" sz="1400" dirty="0"/>
              <a:t>5 – </a:t>
            </a:r>
            <a:r>
              <a:rPr lang="en-US" altLang="uk-UA" sz="1400" b="1" dirty="0"/>
              <a:t>Greek-Cypriot</a:t>
            </a:r>
            <a:r>
              <a:rPr lang="en-US" altLang="uk-UA" sz="1400" dirty="0"/>
              <a:t> (GR, CY)</a:t>
            </a:r>
          </a:p>
          <a:p>
            <a:pPr eaLnBrk="1" hangingPunct="1"/>
            <a:endParaRPr lang="en-US" altLang="uk-UA" sz="1400" dirty="0"/>
          </a:p>
          <a:p>
            <a:pPr eaLnBrk="1" hangingPunct="1"/>
            <a:r>
              <a:rPr lang="en-US" altLang="uk-UA" sz="1400" dirty="0"/>
              <a:t>6 – </a:t>
            </a:r>
            <a:r>
              <a:rPr lang="en-US" altLang="uk-UA" sz="1400" b="1" dirty="0"/>
              <a:t>post-Socialist, critical</a:t>
            </a:r>
            <a:r>
              <a:rPr lang="en-US" altLang="uk-UA" sz="1400" dirty="0"/>
              <a:t> (PL, RO, HR)</a:t>
            </a:r>
          </a:p>
          <a:p>
            <a:pPr eaLnBrk="1" hangingPunct="1"/>
            <a:endParaRPr lang="en-US" altLang="uk-UA" sz="1400" dirty="0"/>
          </a:p>
          <a:p>
            <a:pPr eaLnBrk="1" hangingPunct="1"/>
            <a:r>
              <a:rPr lang="en-US" altLang="uk-UA" sz="1400" dirty="0"/>
              <a:t>7 – </a:t>
            </a:r>
            <a:r>
              <a:rPr lang="en-US" altLang="uk-UA" sz="1400" b="1" dirty="0"/>
              <a:t>post-Socialist </a:t>
            </a:r>
            <a:r>
              <a:rPr lang="en-US" altLang="uk-UA" sz="1400" dirty="0"/>
              <a:t>(UA, RU, LV, BG)</a:t>
            </a:r>
            <a:endParaRPr lang="ru-RU" altLang="uk-UA" sz="1400" dirty="0"/>
          </a:p>
        </p:txBody>
      </p:sp>
      <p:sp>
        <p:nvSpPr>
          <p:cNvPr id="23557" name="Text Box 11"/>
          <p:cNvSpPr txBox="1">
            <a:spLocks noChangeArrowheads="1"/>
          </p:cNvSpPr>
          <p:nvPr/>
        </p:nvSpPr>
        <p:spPr bwMode="auto">
          <a:xfrm>
            <a:off x="1492202" y="1857377"/>
            <a:ext cx="36073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b="1">
                <a:ln w="22225">
                  <a:solidFill>
                    <a:srgbClr val="333399"/>
                  </a:solidFill>
                  <a:prstDash val="solid"/>
                </a:ln>
                <a:solidFill>
                  <a:srgbClr val="333399">
                    <a:lumMod val="40000"/>
                    <a:lumOff val="60000"/>
                  </a:srgbClr>
                </a:solidFill>
              </a:rPr>
              <a:t>1</a:t>
            </a:r>
            <a:endParaRPr lang="uk-UA" b="1" dirty="0">
              <a:ln w="22225">
                <a:solidFill>
                  <a:srgbClr val="333399"/>
                </a:solidFill>
                <a:prstDash val="solid"/>
              </a:ln>
              <a:solidFill>
                <a:srgbClr val="333399">
                  <a:lumMod val="40000"/>
                  <a:lumOff val="60000"/>
                </a:srgbClr>
              </a:solidFill>
            </a:endParaRPr>
          </a:p>
        </p:txBody>
      </p:sp>
      <p:sp>
        <p:nvSpPr>
          <p:cNvPr id="23558" name="Freeform 17"/>
          <p:cNvSpPr>
            <a:spLocks/>
          </p:cNvSpPr>
          <p:nvPr/>
        </p:nvSpPr>
        <p:spPr bwMode="auto">
          <a:xfrm>
            <a:off x="2014538" y="5292725"/>
            <a:ext cx="1243012" cy="557213"/>
          </a:xfrm>
          <a:custGeom>
            <a:avLst/>
            <a:gdLst>
              <a:gd name="T0" fmla="*/ 23812 w 783"/>
              <a:gd name="T1" fmla="*/ 231775 h 351"/>
              <a:gd name="T2" fmla="*/ 61912 w 783"/>
              <a:gd name="T3" fmla="*/ 174625 h 351"/>
              <a:gd name="T4" fmla="*/ 71437 w 783"/>
              <a:gd name="T5" fmla="*/ 146050 h 351"/>
              <a:gd name="T6" fmla="*/ 661987 w 783"/>
              <a:gd name="T7" fmla="*/ 60325 h 351"/>
              <a:gd name="T8" fmla="*/ 1195387 w 783"/>
              <a:gd name="T9" fmla="*/ 98425 h 351"/>
              <a:gd name="T10" fmla="*/ 1233487 w 783"/>
              <a:gd name="T11" fmla="*/ 260350 h 351"/>
              <a:gd name="T12" fmla="*/ 1223962 w 783"/>
              <a:gd name="T13" fmla="*/ 488950 h 351"/>
              <a:gd name="T14" fmla="*/ 1109662 w 783"/>
              <a:gd name="T15" fmla="*/ 546100 h 351"/>
              <a:gd name="T16" fmla="*/ 700087 w 783"/>
              <a:gd name="T17" fmla="*/ 555625 h 351"/>
              <a:gd name="T18" fmla="*/ 71437 w 783"/>
              <a:gd name="T19" fmla="*/ 527050 h 351"/>
              <a:gd name="T20" fmla="*/ 4762 w 783"/>
              <a:gd name="T21" fmla="*/ 336550 h 3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3" h="351">
                <a:moveTo>
                  <a:pt x="15" y="146"/>
                </a:moveTo>
                <a:cubicBezTo>
                  <a:pt x="30" y="73"/>
                  <a:pt x="7" y="142"/>
                  <a:pt x="39" y="110"/>
                </a:cubicBezTo>
                <a:cubicBezTo>
                  <a:pt x="43" y="106"/>
                  <a:pt x="41" y="96"/>
                  <a:pt x="45" y="92"/>
                </a:cubicBezTo>
                <a:cubicBezTo>
                  <a:pt x="129" y="8"/>
                  <a:pt x="366" y="39"/>
                  <a:pt x="417" y="38"/>
                </a:cubicBezTo>
                <a:cubicBezTo>
                  <a:pt x="518" y="13"/>
                  <a:pt x="660" y="0"/>
                  <a:pt x="753" y="62"/>
                </a:cubicBezTo>
                <a:cubicBezTo>
                  <a:pt x="764" y="96"/>
                  <a:pt x="771" y="129"/>
                  <a:pt x="777" y="164"/>
                </a:cubicBezTo>
                <a:cubicBezTo>
                  <a:pt x="775" y="212"/>
                  <a:pt x="783" y="261"/>
                  <a:pt x="771" y="308"/>
                </a:cubicBezTo>
                <a:cubicBezTo>
                  <a:pt x="768" y="320"/>
                  <a:pt x="711" y="344"/>
                  <a:pt x="699" y="344"/>
                </a:cubicBezTo>
                <a:cubicBezTo>
                  <a:pt x="613" y="346"/>
                  <a:pt x="527" y="348"/>
                  <a:pt x="441" y="350"/>
                </a:cubicBezTo>
                <a:cubicBezTo>
                  <a:pt x="310" y="345"/>
                  <a:pt x="175" y="351"/>
                  <a:pt x="45" y="332"/>
                </a:cubicBezTo>
                <a:cubicBezTo>
                  <a:pt x="0" y="302"/>
                  <a:pt x="3" y="261"/>
                  <a:pt x="3"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59" name="Rectangle 18"/>
          <p:cNvSpPr>
            <a:spLocks noChangeArrowheads="1"/>
          </p:cNvSpPr>
          <p:nvPr/>
        </p:nvSpPr>
        <p:spPr bwMode="auto">
          <a:xfrm>
            <a:off x="1835150" y="54451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1</a:t>
            </a:r>
            <a:endParaRPr lang="uk-UA" altLang="uk-UA" b="1"/>
          </a:p>
        </p:txBody>
      </p:sp>
      <p:sp>
        <p:nvSpPr>
          <p:cNvPr id="23560" name="Freeform 19"/>
          <p:cNvSpPr>
            <a:spLocks/>
          </p:cNvSpPr>
          <p:nvPr/>
        </p:nvSpPr>
        <p:spPr bwMode="auto">
          <a:xfrm>
            <a:off x="2009775" y="5859463"/>
            <a:ext cx="1470025" cy="652462"/>
          </a:xfrm>
          <a:custGeom>
            <a:avLst/>
            <a:gdLst>
              <a:gd name="T0" fmla="*/ 76200 w 926"/>
              <a:gd name="T1" fmla="*/ 217487 h 411"/>
              <a:gd name="T2" fmla="*/ 66675 w 926"/>
              <a:gd name="T3" fmla="*/ 103187 h 411"/>
              <a:gd name="T4" fmla="*/ 114300 w 926"/>
              <a:gd name="T5" fmla="*/ 93662 h 411"/>
              <a:gd name="T6" fmla="*/ 400050 w 926"/>
              <a:gd name="T7" fmla="*/ 17462 h 411"/>
              <a:gd name="T8" fmla="*/ 676275 w 926"/>
              <a:gd name="T9" fmla="*/ 26987 h 411"/>
              <a:gd name="T10" fmla="*/ 1209675 w 926"/>
              <a:gd name="T11" fmla="*/ 65087 h 411"/>
              <a:gd name="T12" fmla="*/ 1295400 w 926"/>
              <a:gd name="T13" fmla="*/ 131762 h 411"/>
              <a:gd name="T14" fmla="*/ 1381125 w 926"/>
              <a:gd name="T15" fmla="*/ 246062 h 411"/>
              <a:gd name="T16" fmla="*/ 1400175 w 926"/>
              <a:gd name="T17" fmla="*/ 274637 h 411"/>
              <a:gd name="T18" fmla="*/ 1447800 w 926"/>
              <a:gd name="T19" fmla="*/ 427037 h 411"/>
              <a:gd name="T20" fmla="*/ 1466850 w 926"/>
              <a:gd name="T21" fmla="*/ 484187 h 411"/>
              <a:gd name="T22" fmla="*/ 1457325 w 926"/>
              <a:gd name="T23" fmla="*/ 560387 h 411"/>
              <a:gd name="T24" fmla="*/ 1314450 w 926"/>
              <a:gd name="T25" fmla="*/ 636587 h 411"/>
              <a:gd name="T26" fmla="*/ 733425 w 926"/>
              <a:gd name="T27" fmla="*/ 598487 h 411"/>
              <a:gd name="T28" fmla="*/ 238125 w 926"/>
              <a:gd name="T29" fmla="*/ 627062 h 411"/>
              <a:gd name="T30" fmla="*/ 104775 w 926"/>
              <a:gd name="T31" fmla="*/ 579437 h 411"/>
              <a:gd name="T32" fmla="*/ 47625 w 926"/>
              <a:gd name="T33" fmla="*/ 541337 h 411"/>
              <a:gd name="T34" fmla="*/ 0 w 926"/>
              <a:gd name="T35" fmla="*/ 341312 h 4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6" h="411">
                <a:moveTo>
                  <a:pt x="48" y="137"/>
                </a:moveTo>
                <a:cubicBezTo>
                  <a:pt x="43" y="121"/>
                  <a:pt x="24" y="80"/>
                  <a:pt x="42" y="65"/>
                </a:cubicBezTo>
                <a:cubicBezTo>
                  <a:pt x="50" y="58"/>
                  <a:pt x="62" y="61"/>
                  <a:pt x="72" y="59"/>
                </a:cubicBezTo>
                <a:cubicBezTo>
                  <a:pt x="116" y="15"/>
                  <a:pt x="195" y="30"/>
                  <a:pt x="252" y="11"/>
                </a:cubicBezTo>
                <a:cubicBezTo>
                  <a:pt x="310" y="13"/>
                  <a:pt x="368" y="15"/>
                  <a:pt x="426" y="17"/>
                </a:cubicBezTo>
                <a:cubicBezTo>
                  <a:pt x="428" y="17"/>
                  <a:pt x="679" y="0"/>
                  <a:pt x="762" y="41"/>
                </a:cubicBezTo>
                <a:cubicBezTo>
                  <a:pt x="783" y="51"/>
                  <a:pt x="797" y="70"/>
                  <a:pt x="816" y="83"/>
                </a:cubicBezTo>
                <a:cubicBezTo>
                  <a:pt x="833" y="108"/>
                  <a:pt x="853" y="129"/>
                  <a:pt x="870" y="155"/>
                </a:cubicBezTo>
                <a:cubicBezTo>
                  <a:pt x="874" y="161"/>
                  <a:pt x="882" y="173"/>
                  <a:pt x="882" y="173"/>
                </a:cubicBezTo>
                <a:cubicBezTo>
                  <a:pt x="890" y="206"/>
                  <a:pt x="901" y="237"/>
                  <a:pt x="912" y="269"/>
                </a:cubicBezTo>
                <a:cubicBezTo>
                  <a:pt x="916" y="281"/>
                  <a:pt x="924" y="305"/>
                  <a:pt x="924" y="305"/>
                </a:cubicBezTo>
                <a:cubicBezTo>
                  <a:pt x="922" y="321"/>
                  <a:pt x="926" y="339"/>
                  <a:pt x="918" y="353"/>
                </a:cubicBezTo>
                <a:cubicBezTo>
                  <a:pt x="907" y="372"/>
                  <a:pt x="848" y="394"/>
                  <a:pt x="828" y="401"/>
                </a:cubicBezTo>
                <a:cubicBezTo>
                  <a:pt x="605" y="397"/>
                  <a:pt x="597" y="411"/>
                  <a:pt x="462" y="377"/>
                </a:cubicBezTo>
                <a:cubicBezTo>
                  <a:pt x="356" y="381"/>
                  <a:pt x="255" y="389"/>
                  <a:pt x="150" y="395"/>
                </a:cubicBezTo>
                <a:cubicBezTo>
                  <a:pt x="110" y="408"/>
                  <a:pt x="95" y="388"/>
                  <a:pt x="66" y="365"/>
                </a:cubicBezTo>
                <a:cubicBezTo>
                  <a:pt x="55" y="356"/>
                  <a:pt x="30" y="341"/>
                  <a:pt x="30" y="341"/>
                </a:cubicBezTo>
                <a:cubicBezTo>
                  <a:pt x="0" y="296"/>
                  <a:pt x="0" y="275"/>
                  <a:pt x="0" y="2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61" name="Rectangle 20"/>
          <p:cNvSpPr>
            <a:spLocks noChangeArrowheads="1"/>
          </p:cNvSpPr>
          <p:nvPr/>
        </p:nvSpPr>
        <p:spPr bwMode="auto">
          <a:xfrm>
            <a:off x="1835150" y="59499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2</a:t>
            </a:r>
            <a:endParaRPr lang="uk-UA" altLang="uk-UA" b="1"/>
          </a:p>
        </p:txBody>
      </p:sp>
      <p:sp>
        <p:nvSpPr>
          <p:cNvPr id="23562" name="Freeform 21"/>
          <p:cNvSpPr>
            <a:spLocks/>
          </p:cNvSpPr>
          <p:nvPr/>
        </p:nvSpPr>
        <p:spPr bwMode="auto">
          <a:xfrm>
            <a:off x="2009775" y="4248150"/>
            <a:ext cx="1487488" cy="514350"/>
          </a:xfrm>
          <a:custGeom>
            <a:avLst/>
            <a:gdLst>
              <a:gd name="T0" fmla="*/ 38100 w 937"/>
              <a:gd name="T1" fmla="*/ 85725 h 324"/>
              <a:gd name="T2" fmla="*/ 133350 w 937"/>
              <a:gd name="T3" fmla="*/ 0 h 324"/>
              <a:gd name="T4" fmla="*/ 914400 w 937"/>
              <a:gd name="T5" fmla="*/ 28575 h 324"/>
              <a:gd name="T6" fmla="*/ 1047750 w 937"/>
              <a:gd name="T7" fmla="*/ 47625 h 324"/>
              <a:gd name="T8" fmla="*/ 1409700 w 937"/>
              <a:gd name="T9" fmla="*/ 57150 h 324"/>
              <a:gd name="T10" fmla="*/ 1447800 w 937"/>
              <a:gd name="T11" fmla="*/ 142875 h 324"/>
              <a:gd name="T12" fmla="*/ 1390650 w 937"/>
              <a:gd name="T13" fmla="*/ 419100 h 324"/>
              <a:gd name="T14" fmla="*/ 1133475 w 937"/>
              <a:gd name="T15" fmla="*/ 514350 h 324"/>
              <a:gd name="T16" fmla="*/ 876300 w 937"/>
              <a:gd name="T17" fmla="*/ 495300 h 324"/>
              <a:gd name="T18" fmla="*/ 790575 w 937"/>
              <a:gd name="T19" fmla="*/ 466725 h 324"/>
              <a:gd name="T20" fmla="*/ 762000 w 937"/>
              <a:gd name="T21" fmla="*/ 457200 h 324"/>
              <a:gd name="T22" fmla="*/ 190500 w 937"/>
              <a:gd name="T23" fmla="*/ 457200 h 324"/>
              <a:gd name="T24" fmla="*/ 95250 w 937"/>
              <a:gd name="T25" fmla="*/ 428625 h 324"/>
              <a:gd name="T26" fmla="*/ 19050 w 937"/>
              <a:gd name="T27" fmla="*/ 314325 h 324"/>
              <a:gd name="T28" fmla="*/ 0 w 937"/>
              <a:gd name="T29" fmla="*/ 257175 h 324"/>
              <a:gd name="T30" fmla="*/ 9525 w 937"/>
              <a:gd name="T31" fmla="*/ 228600 h 3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24">
                <a:moveTo>
                  <a:pt x="24" y="54"/>
                </a:moveTo>
                <a:cubicBezTo>
                  <a:pt x="33" y="7"/>
                  <a:pt x="34" y="7"/>
                  <a:pt x="84" y="0"/>
                </a:cubicBezTo>
                <a:cubicBezTo>
                  <a:pt x="304" y="3"/>
                  <a:pt x="398" y="5"/>
                  <a:pt x="576" y="18"/>
                </a:cubicBezTo>
                <a:cubicBezTo>
                  <a:pt x="623" y="30"/>
                  <a:pt x="603" y="38"/>
                  <a:pt x="660" y="30"/>
                </a:cubicBezTo>
                <a:cubicBezTo>
                  <a:pt x="736" y="32"/>
                  <a:pt x="812" y="28"/>
                  <a:pt x="888" y="36"/>
                </a:cubicBezTo>
                <a:cubicBezTo>
                  <a:pt x="908" y="38"/>
                  <a:pt x="912" y="90"/>
                  <a:pt x="912" y="90"/>
                </a:cubicBezTo>
                <a:cubicBezTo>
                  <a:pt x="908" y="179"/>
                  <a:pt x="937" y="223"/>
                  <a:pt x="876" y="264"/>
                </a:cubicBezTo>
                <a:cubicBezTo>
                  <a:pt x="859" y="316"/>
                  <a:pt x="758" y="318"/>
                  <a:pt x="714" y="324"/>
                </a:cubicBezTo>
                <a:cubicBezTo>
                  <a:pt x="698" y="323"/>
                  <a:pt x="587" y="319"/>
                  <a:pt x="552" y="312"/>
                </a:cubicBezTo>
                <a:cubicBezTo>
                  <a:pt x="552" y="312"/>
                  <a:pt x="507" y="297"/>
                  <a:pt x="498" y="294"/>
                </a:cubicBezTo>
                <a:cubicBezTo>
                  <a:pt x="492" y="292"/>
                  <a:pt x="480" y="288"/>
                  <a:pt x="480" y="288"/>
                </a:cubicBezTo>
                <a:cubicBezTo>
                  <a:pt x="311" y="297"/>
                  <a:pt x="345" y="298"/>
                  <a:pt x="120" y="288"/>
                </a:cubicBezTo>
                <a:cubicBezTo>
                  <a:pt x="99" y="287"/>
                  <a:pt x="60" y="270"/>
                  <a:pt x="60" y="270"/>
                </a:cubicBezTo>
                <a:cubicBezTo>
                  <a:pt x="44" y="254"/>
                  <a:pt x="19" y="218"/>
                  <a:pt x="12" y="198"/>
                </a:cubicBezTo>
                <a:cubicBezTo>
                  <a:pt x="8" y="186"/>
                  <a:pt x="0" y="162"/>
                  <a:pt x="0" y="162"/>
                </a:cubicBezTo>
                <a:cubicBezTo>
                  <a:pt x="2" y="156"/>
                  <a:pt x="6" y="144"/>
                  <a:pt x="6" y="144"/>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63" name="Rectangle 22"/>
          <p:cNvSpPr>
            <a:spLocks noChangeArrowheads="1"/>
          </p:cNvSpPr>
          <p:nvPr/>
        </p:nvSpPr>
        <p:spPr bwMode="auto">
          <a:xfrm>
            <a:off x="1835150" y="4292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3</a:t>
            </a:r>
            <a:endParaRPr lang="uk-UA" altLang="uk-UA" b="1"/>
          </a:p>
        </p:txBody>
      </p:sp>
      <p:sp>
        <p:nvSpPr>
          <p:cNvPr id="23564" name="Freeform 23"/>
          <p:cNvSpPr>
            <a:spLocks/>
          </p:cNvSpPr>
          <p:nvPr/>
        </p:nvSpPr>
        <p:spPr bwMode="auto">
          <a:xfrm>
            <a:off x="2028825" y="2962275"/>
            <a:ext cx="1238250" cy="657225"/>
          </a:xfrm>
          <a:custGeom>
            <a:avLst/>
            <a:gdLst>
              <a:gd name="T0" fmla="*/ 9525 w 780"/>
              <a:gd name="T1" fmla="*/ 133350 h 414"/>
              <a:gd name="T2" fmla="*/ 19050 w 780"/>
              <a:gd name="T3" fmla="*/ 76200 h 414"/>
              <a:gd name="T4" fmla="*/ 114300 w 780"/>
              <a:gd name="T5" fmla="*/ 66675 h 414"/>
              <a:gd name="T6" fmla="*/ 381000 w 780"/>
              <a:gd name="T7" fmla="*/ 38100 h 414"/>
              <a:gd name="T8" fmla="*/ 695325 w 780"/>
              <a:gd name="T9" fmla="*/ 0 h 414"/>
              <a:gd name="T10" fmla="*/ 876300 w 780"/>
              <a:gd name="T11" fmla="*/ 9525 h 414"/>
              <a:gd name="T12" fmla="*/ 933450 w 780"/>
              <a:gd name="T13" fmla="*/ 38100 h 414"/>
              <a:gd name="T14" fmla="*/ 1066800 w 780"/>
              <a:gd name="T15" fmla="*/ 47625 h 414"/>
              <a:gd name="T16" fmla="*/ 1200150 w 780"/>
              <a:gd name="T17" fmla="*/ 228600 h 414"/>
              <a:gd name="T18" fmla="*/ 1228725 w 780"/>
              <a:gd name="T19" fmla="*/ 314325 h 414"/>
              <a:gd name="T20" fmla="*/ 1238250 w 780"/>
              <a:gd name="T21" fmla="*/ 342900 h 414"/>
              <a:gd name="T22" fmla="*/ 1228725 w 780"/>
              <a:gd name="T23" fmla="*/ 485775 h 414"/>
              <a:gd name="T24" fmla="*/ 1019175 w 780"/>
              <a:gd name="T25" fmla="*/ 657225 h 414"/>
              <a:gd name="T26" fmla="*/ 390525 w 780"/>
              <a:gd name="T27" fmla="*/ 647700 h 414"/>
              <a:gd name="T28" fmla="*/ 161925 w 780"/>
              <a:gd name="T29" fmla="*/ 609600 h 414"/>
              <a:gd name="T30" fmla="*/ 95250 w 780"/>
              <a:gd name="T31" fmla="*/ 581025 h 414"/>
              <a:gd name="T32" fmla="*/ 66675 w 780"/>
              <a:gd name="T33" fmla="*/ 523875 h 414"/>
              <a:gd name="T34" fmla="*/ 0 w 780"/>
              <a:gd name="T35" fmla="*/ 285750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0" h="414">
                <a:moveTo>
                  <a:pt x="6" y="84"/>
                </a:moveTo>
                <a:cubicBezTo>
                  <a:pt x="8" y="72"/>
                  <a:pt x="2" y="55"/>
                  <a:pt x="12" y="48"/>
                </a:cubicBezTo>
                <a:cubicBezTo>
                  <a:pt x="29" y="37"/>
                  <a:pt x="52" y="45"/>
                  <a:pt x="72" y="42"/>
                </a:cubicBezTo>
                <a:cubicBezTo>
                  <a:pt x="129" y="34"/>
                  <a:pt x="182" y="28"/>
                  <a:pt x="240" y="24"/>
                </a:cubicBezTo>
                <a:cubicBezTo>
                  <a:pt x="306" y="11"/>
                  <a:pt x="371" y="7"/>
                  <a:pt x="438" y="0"/>
                </a:cubicBezTo>
                <a:cubicBezTo>
                  <a:pt x="476" y="2"/>
                  <a:pt x="514" y="3"/>
                  <a:pt x="552" y="6"/>
                </a:cubicBezTo>
                <a:cubicBezTo>
                  <a:pt x="623" y="12"/>
                  <a:pt x="512" y="11"/>
                  <a:pt x="588" y="24"/>
                </a:cubicBezTo>
                <a:cubicBezTo>
                  <a:pt x="616" y="29"/>
                  <a:pt x="644" y="28"/>
                  <a:pt x="672" y="30"/>
                </a:cubicBezTo>
                <a:cubicBezTo>
                  <a:pt x="726" y="48"/>
                  <a:pt x="740" y="96"/>
                  <a:pt x="756" y="144"/>
                </a:cubicBezTo>
                <a:cubicBezTo>
                  <a:pt x="762" y="162"/>
                  <a:pt x="768" y="180"/>
                  <a:pt x="774" y="198"/>
                </a:cubicBezTo>
                <a:cubicBezTo>
                  <a:pt x="776" y="204"/>
                  <a:pt x="780" y="216"/>
                  <a:pt x="780" y="216"/>
                </a:cubicBezTo>
                <a:cubicBezTo>
                  <a:pt x="778" y="246"/>
                  <a:pt x="777" y="276"/>
                  <a:pt x="774" y="306"/>
                </a:cubicBezTo>
                <a:cubicBezTo>
                  <a:pt x="766" y="376"/>
                  <a:pt x="703" y="402"/>
                  <a:pt x="642" y="414"/>
                </a:cubicBezTo>
                <a:cubicBezTo>
                  <a:pt x="510" y="412"/>
                  <a:pt x="378" y="412"/>
                  <a:pt x="246" y="408"/>
                </a:cubicBezTo>
                <a:cubicBezTo>
                  <a:pt x="202" y="407"/>
                  <a:pt x="146" y="388"/>
                  <a:pt x="102" y="384"/>
                </a:cubicBezTo>
                <a:cubicBezTo>
                  <a:pt x="89" y="376"/>
                  <a:pt x="73" y="374"/>
                  <a:pt x="60" y="366"/>
                </a:cubicBezTo>
                <a:cubicBezTo>
                  <a:pt x="47" y="357"/>
                  <a:pt x="48" y="342"/>
                  <a:pt x="42" y="330"/>
                </a:cubicBezTo>
                <a:cubicBezTo>
                  <a:pt x="3" y="251"/>
                  <a:pt x="0" y="272"/>
                  <a:pt x="0" y="180"/>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65" name="Rectangle 24"/>
          <p:cNvSpPr>
            <a:spLocks noChangeArrowheads="1"/>
          </p:cNvSpPr>
          <p:nvPr/>
        </p:nvSpPr>
        <p:spPr bwMode="auto">
          <a:xfrm>
            <a:off x="1835150" y="2997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4</a:t>
            </a:r>
            <a:endParaRPr lang="uk-UA" altLang="uk-UA" b="1"/>
          </a:p>
        </p:txBody>
      </p:sp>
      <p:sp>
        <p:nvSpPr>
          <p:cNvPr id="23566" name="Freeform 25"/>
          <p:cNvSpPr>
            <a:spLocks/>
          </p:cNvSpPr>
          <p:nvPr/>
        </p:nvSpPr>
        <p:spPr bwMode="auto">
          <a:xfrm>
            <a:off x="2047875" y="3735388"/>
            <a:ext cx="1503363" cy="500062"/>
          </a:xfrm>
          <a:custGeom>
            <a:avLst/>
            <a:gdLst>
              <a:gd name="T0" fmla="*/ 28575 w 947"/>
              <a:gd name="T1" fmla="*/ 112712 h 315"/>
              <a:gd name="T2" fmla="*/ 76200 w 947"/>
              <a:gd name="T3" fmla="*/ 46037 h 315"/>
              <a:gd name="T4" fmla="*/ 1343025 w 947"/>
              <a:gd name="T5" fmla="*/ 103187 h 315"/>
              <a:gd name="T6" fmla="*/ 1304925 w 947"/>
              <a:gd name="T7" fmla="*/ 407987 h 315"/>
              <a:gd name="T8" fmla="*/ 1228725 w 947"/>
              <a:gd name="T9" fmla="*/ 465137 h 315"/>
              <a:gd name="T10" fmla="*/ 228600 w 947"/>
              <a:gd name="T11" fmla="*/ 474662 h 315"/>
              <a:gd name="T12" fmla="*/ 104775 w 947"/>
              <a:gd name="T13" fmla="*/ 484187 h 315"/>
              <a:gd name="T14" fmla="*/ 0 w 947"/>
              <a:gd name="T15" fmla="*/ 227012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7" h="315">
                <a:moveTo>
                  <a:pt x="18" y="71"/>
                </a:moveTo>
                <a:cubicBezTo>
                  <a:pt x="32" y="29"/>
                  <a:pt x="18" y="39"/>
                  <a:pt x="48" y="29"/>
                </a:cubicBezTo>
                <a:cubicBezTo>
                  <a:pt x="947" y="37"/>
                  <a:pt x="520" y="0"/>
                  <a:pt x="846" y="65"/>
                </a:cubicBezTo>
                <a:cubicBezTo>
                  <a:pt x="866" y="125"/>
                  <a:pt x="894" y="233"/>
                  <a:pt x="822" y="257"/>
                </a:cubicBezTo>
                <a:cubicBezTo>
                  <a:pt x="808" y="278"/>
                  <a:pt x="798" y="285"/>
                  <a:pt x="774" y="293"/>
                </a:cubicBezTo>
                <a:cubicBezTo>
                  <a:pt x="563" y="287"/>
                  <a:pt x="355" y="289"/>
                  <a:pt x="144" y="299"/>
                </a:cubicBezTo>
                <a:cubicBezTo>
                  <a:pt x="95" y="315"/>
                  <a:pt x="121" y="313"/>
                  <a:pt x="66" y="305"/>
                </a:cubicBezTo>
                <a:cubicBezTo>
                  <a:pt x="1" y="283"/>
                  <a:pt x="0" y="199"/>
                  <a:pt x="0" y="143"/>
                </a:cubicBezTo>
              </a:path>
            </a:pathLst>
          </a:custGeom>
          <a:noFill/>
          <a:ln w="127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67" name="Rectangle 26"/>
          <p:cNvSpPr>
            <a:spLocks noChangeArrowheads="1"/>
          </p:cNvSpPr>
          <p:nvPr/>
        </p:nvSpPr>
        <p:spPr bwMode="auto">
          <a:xfrm>
            <a:off x="1835150" y="37893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5</a:t>
            </a:r>
            <a:endParaRPr lang="uk-UA" altLang="uk-UA" b="1"/>
          </a:p>
        </p:txBody>
      </p:sp>
      <p:sp>
        <p:nvSpPr>
          <p:cNvPr id="23568" name="Freeform 27"/>
          <p:cNvSpPr>
            <a:spLocks/>
          </p:cNvSpPr>
          <p:nvPr/>
        </p:nvSpPr>
        <p:spPr bwMode="auto">
          <a:xfrm>
            <a:off x="2047875" y="2466975"/>
            <a:ext cx="962025" cy="538163"/>
          </a:xfrm>
          <a:custGeom>
            <a:avLst/>
            <a:gdLst>
              <a:gd name="T0" fmla="*/ 0 w 606"/>
              <a:gd name="T1" fmla="*/ 114300 h 339"/>
              <a:gd name="T2" fmla="*/ 228600 w 606"/>
              <a:gd name="T3" fmla="*/ 0 h 339"/>
              <a:gd name="T4" fmla="*/ 790575 w 606"/>
              <a:gd name="T5" fmla="*/ 28575 h 339"/>
              <a:gd name="T6" fmla="*/ 876300 w 606"/>
              <a:gd name="T7" fmla="*/ 76200 h 339"/>
              <a:gd name="T8" fmla="*/ 923925 w 606"/>
              <a:gd name="T9" fmla="*/ 190500 h 339"/>
              <a:gd name="T10" fmla="*/ 933450 w 606"/>
              <a:gd name="T11" fmla="*/ 219075 h 339"/>
              <a:gd name="T12" fmla="*/ 914400 w 606"/>
              <a:gd name="T13" fmla="*/ 419100 h 339"/>
              <a:gd name="T14" fmla="*/ 390525 w 606"/>
              <a:gd name="T15" fmla="*/ 514350 h 339"/>
              <a:gd name="T16" fmla="*/ 95250 w 606"/>
              <a:gd name="T17" fmla="*/ 504825 h 339"/>
              <a:gd name="T18" fmla="*/ 28575 w 606"/>
              <a:gd name="T19" fmla="*/ 276225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6" h="339">
                <a:moveTo>
                  <a:pt x="0" y="72"/>
                </a:moveTo>
                <a:cubicBezTo>
                  <a:pt x="14" y="29"/>
                  <a:pt x="100" y="9"/>
                  <a:pt x="144" y="0"/>
                </a:cubicBezTo>
                <a:cubicBezTo>
                  <a:pt x="286" y="4"/>
                  <a:pt x="366" y="11"/>
                  <a:pt x="498" y="18"/>
                </a:cubicBezTo>
                <a:cubicBezTo>
                  <a:pt x="516" y="30"/>
                  <a:pt x="534" y="36"/>
                  <a:pt x="552" y="48"/>
                </a:cubicBezTo>
                <a:cubicBezTo>
                  <a:pt x="561" y="74"/>
                  <a:pt x="573" y="94"/>
                  <a:pt x="582" y="120"/>
                </a:cubicBezTo>
                <a:cubicBezTo>
                  <a:pt x="584" y="126"/>
                  <a:pt x="588" y="138"/>
                  <a:pt x="588" y="138"/>
                </a:cubicBezTo>
                <a:cubicBezTo>
                  <a:pt x="586" y="180"/>
                  <a:pt x="606" y="234"/>
                  <a:pt x="576" y="264"/>
                </a:cubicBezTo>
                <a:cubicBezTo>
                  <a:pt x="506" y="334"/>
                  <a:pt x="323" y="320"/>
                  <a:pt x="246" y="324"/>
                </a:cubicBezTo>
                <a:cubicBezTo>
                  <a:pt x="185" y="339"/>
                  <a:pt x="121" y="330"/>
                  <a:pt x="60" y="318"/>
                </a:cubicBezTo>
                <a:cubicBezTo>
                  <a:pt x="36" y="282"/>
                  <a:pt x="18" y="218"/>
                  <a:pt x="18" y="174"/>
                </a:cubicBezTo>
              </a:path>
            </a:pathLst>
          </a:custGeom>
          <a:noFill/>
          <a:ln w="127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69" name="Rectangle 28"/>
          <p:cNvSpPr>
            <a:spLocks noChangeArrowheads="1"/>
          </p:cNvSpPr>
          <p:nvPr/>
        </p:nvSpPr>
        <p:spPr bwMode="auto">
          <a:xfrm>
            <a:off x="1835150" y="24209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6</a:t>
            </a:r>
            <a:endParaRPr lang="uk-UA" altLang="uk-UA" b="1"/>
          </a:p>
        </p:txBody>
      </p:sp>
      <p:sp>
        <p:nvSpPr>
          <p:cNvPr id="23570" name="Freeform 29"/>
          <p:cNvSpPr>
            <a:spLocks/>
          </p:cNvSpPr>
          <p:nvPr/>
        </p:nvSpPr>
        <p:spPr bwMode="auto">
          <a:xfrm>
            <a:off x="2014538" y="4697413"/>
            <a:ext cx="1490662" cy="665162"/>
          </a:xfrm>
          <a:custGeom>
            <a:avLst/>
            <a:gdLst>
              <a:gd name="T0" fmla="*/ 14287 w 939"/>
              <a:gd name="T1" fmla="*/ 122237 h 419"/>
              <a:gd name="T2" fmla="*/ 347662 w 939"/>
              <a:gd name="T3" fmla="*/ 65087 h 419"/>
              <a:gd name="T4" fmla="*/ 938212 w 939"/>
              <a:gd name="T5" fmla="*/ 55562 h 419"/>
              <a:gd name="T6" fmla="*/ 1157287 w 939"/>
              <a:gd name="T7" fmla="*/ 74612 h 419"/>
              <a:gd name="T8" fmla="*/ 1395412 w 939"/>
              <a:gd name="T9" fmla="*/ 160337 h 419"/>
              <a:gd name="T10" fmla="*/ 1404937 w 939"/>
              <a:gd name="T11" fmla="*/ 188912 h 419"/>
              <a:gd name="T12" fmla="*/ 1423987 w 939"/>
              <a:gd name="T13" fmla="*/ 217487 h 419"/>
              <a:gd name="T14" fmla="*/ 1452562 w 939"/>
              <a:gd name="T15" fmla="*/ 322262 h 419"/>
              <a:gd name="T16" fmla="*/ 1300162 w 939"/>
              <a:gd name="T17" fmla="*/ 655637 h 419"/>
              <a:gd name="T18" fmla="*/ 671512 w 939"/>
              <a:gd name="T19" fmla="*/ 665162 h 419"/>
              <a:gd name="T20" fmla="*/ 223837 w 939"/>
              <a:gd name="T21" fmla="*/ 655637 h 419"/>
              <a:gd name="T22" fmla="*/ 138112 w 939"/>
              <a:gd name="T23" fmla="*/ 617537 h 419"/>
              <a:gd name="T24" fmla="*/ 71437 w 939"/>
              <a:gd name="T25" fmla="*/ 541337 h 419"/>
              <a:gd name="T26" fmla="*/ 23812 w 939"/>
              <a:gd name="T27" fmla="*/ 427037 h 419"/>
              <a:gd name="T28" fmla="*/ 4762 w 939"/>
              <a:gd name="T29" fmla="*/ 398462 h 419"/>
              <a:gd name="T30" fmla="*/ 4762 w 939"/>
              <a:gd name="T31" fmla="*/ 265112 h 4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9" h="419">
                <a:moveTo>
                  <a:pt x="9" y="77"/>
                </a:moveTo>
                <a:cubicBezTo>
                  <a:pt x="59" y="27"/>
                  <a:pt x="152" y="47"/>
                  <a:pt x="219" y="41"/>
                </a:cubicBezTo>
                <a:cubicBezTo>
                  <a:pt x="343" y="0"/>
                  <a:pt x="422" y="32"/>
                  <a:pt x="591" y="35"/>
                </a:cubicBezTo>
                <a:cubicBezTo>
                  <a:pt x="653" y="56"/>
                  <a:pt x="565" y="28"/>
                  <a:pt x="729" y="47"/>
                </a:cubicBezTo>
                <a:cubicBezTo>
                  <a:pt x="768" y="51"/>
                  <a:pt x="847" y="80"/>
                  <a:pt x="879" y="101"/>
                </a:cubicBezTo>
                <a:cubicBezTo>
                  <a:pt x="881" y="107"/>
                  <a:pt x="882" y="113"/>
                  <a:pt x="885" y="119"/>
                </a:cubicBezTo>
                <a:cubicBezTo>
                  <a:pt x="888" y="125"/>
                  <a:pt x="895" y="130"/>
                  <a:pt x="897" y="137"/>
                </a:cubicBezTo>
                <a:cubicBezTo>
                  <a:pt x="905" y="158"/>
                  <a:pt x="908" y="181"/>
                  <a:pt x="915" y="203"/>
                </a:cubicBezTo>
                <a:cubicBezTo>
                  <a:pt x="926" y="312"/>
                  <a:pt x="939" y="389"/>
                  <a:pt x="819" y="413"/>
                </a:cubicBezTo>
                <a:cubicBezTo>
                  <a:pt x="688" y="406"/>
                  <a:pt x="552" y="393"/>
                  <a:pt x="423" y="419"/>
                </a:cubicBezTo>
                <a:cubicBezTo>
                  <a:pt x="328" y="412"/>
                  <a:pt x="236" y="418"/>
                  <a:pt x="141" y="413"/>
                </a:cubicBezTo>
                <a:cubicBezTo>
                  <a:pt x="98" y="399"/>
                  <a:pt x="116" y="408"/>
                  <a:pt x="87" y="389"/>
                </a:cubicBezTo>
                <a:cubicBezTo>
                  <a:pt x="74" y="370"/>
                  <a:pt x="54" y="362"/>
                  <a:pt x="45" y="341"/>
                </a:cubicBezTo>
                <a:cubicBezTo>
                  <a:pt x="34" y="316"/>
                  <a:pt x="27" y="293"/>
                  <a:pt x="15" y="269"/>
                </a:cubicBezTo>
                <a:cubicBezTo>
                  <a:pt x="12" y="263"/>
                  <a:pt x="4" y="258"/>
                  <a:pt x="3" y="251"/>
                </a:cubicBezTo>
                <a:cubicBezTo>
                  <a:pt x="0" y="223"/>
                  <a:pt x="3" y="195"/>
                  <a:pt x="3" y="167"/>
                </a:cubicBezTo>
              </a:path>
            </a:pathLst>
          </a:custGeom>
          <a:noFill/>
          <a:ln w="127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3571" name="Rectangle 30"/>
          <p:cNvSpPr>
            <a:spLocks noChangeArrowheads="1"/>
          </p:cNvSpPr>
          <p:nvPr/>
        </p:nvSpPr>
        <p:spPr bwMode="auto">
          <a:xfrm>
            <a:off x="1835150" y="4724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uk-UA" b="1"/>
              <a:t>7</a:t>
            </a:r>
            <a:endParaRPr lang="uk-UA" altLang="uk-UA" b="1"/>
          </a:p>
        </p:txBody>
      </p:sp>
      <p:sp>
        <p:nvSpPr>
          <p:cNvPr id="2" name="Полилиния 1"/>
          <p:cNvSpPr/>
          <p:nvPr/>
        </p:nvSpPr>
        <p:spPr>
          <a:xfrm>
            <a:off x="82062" y="1641078"/>
            <a:ext cx="1607314" cy="1442091"/>
          </a:xfrm>
          <a:custGeom>
            <a:avLst/>
            <a:gdLst>
              <a:gd name="connsiteX0" fmla="*/ 0 w 1607314"/>
              <a:gd name="connsiteY0" fmla="*/ 82214 h 1442091"/>
              <a:gd name="connsiteX1" fmla="*/ 164123 w 1607314"/>
              <a:gd name="connsiteY1" fmla="*/ 70491 h 1442091"/>
              <a:gd name="connsiteX2" fmla="*/ 222738 w 1607314"/>
              <a:gd name="connsiteY2" fmla="*/ 58768 h 1442091"/>
              <a:gd name="connsiteX3" fmla="*/ 304800 w 1607314"/>
              <a:gd name="connsiteY3" fmla="*/ 47045 h 1442091"/>
              <a:gd name="connsiteX4" fmla="*/ 539261 w 1607314"/>
              <a:gd name="connsiteY4" fmla="*/ 11876 h 1442091"/>
              <a:gd name="connsiteX5" fmla="*/ 574430 w 1607314"/>
              <a:gd name="connsiteY5" fmla="*/ 153 h 1442091"/>
              <a:gd name="connsiteX6" fmla="*/ 973015 w 1607314"/>
              <a:gd name="connsiteY6" fmla="*/ 23599 h 1442091"/>
              <a:gd name="connsiteX7" fmla="*/ 1101969 w 1607314"/>
              <a:gd name="connsiteY7" fmla="*/ 70491 h 1442091"/>
              <a:gd name="connsiteX8" fmla="*/ 1172307 w 1607314"/>
              <a:gd name="connsiteY8" fmla="*/ 93937 h 1442091"/>
              <a:gd name="connsiteX9" fmla="*/ 1207476 w 1607314"/>
              <a:gd name="connsiteY9" fmla="*/ 105660 h 1442091"/>
              <a:gd name="connsiteX10" fmla="*/ 1289538 w 1607314"/>
              <a:gd name="connsiteY10" fmla="*/ 129107 h 1442091"/>
              <a:gd name="connsiteX11" fmla="*/ 1383323 w 1607314"/>
              <a:gd name="connsiteY11" fmla="*/ 211168 h 1442091"/>
              <a:gd name="connsiteX12" fmla="*/ 1406769 w 1607314"/>
              <a:gd name="connsiteY12" fmla="*/ 246337 h 1442091"/>
              <a:gd name="connsiteX13" fmla="*/ 1418492 w 1607314"/>
              <a:gd name="connsiteY13" fmla="*/ 293230 h 1442091"/>
              <a:gd name="connsiteX14" fmla="*/ 1441938 w 1607314"/>
              <a:gd name="connsiteY14" fmla="*/ 328399 h 1442091"/>
              <a:gd name="connsiteX15" fmla="*/ 1453661 w 1607314"/>
              <a:gd name="connsiteY15" fmla="*/ 387014 h 1442091"/>
              <a:gd name="connsiteX16" fmla="*/ 1477107 w 1607314"/>
              <a:gd name="connsiteY16" fmla="*/ 457353 h 1442091"/>
              <a:gd name="connsiteX17" fmla="*/ 1488830 w 1607314"/>
              <a:gd name="connsiteY17" fmla="*/ 492522 h 1442091"/>
              <a:gd name="connsiteX18" fmla="*/ 1500553 w 1607314"/>
              <a:gd name="connsiteY18" fmla="*/ 551137 h 1442091"/>
              <a:gd name="connsiteX19" fmla="*/ 1535723 w 1607314"/>
              <a:gd name="connsiteY19" fmla="*/ 668368 h 1442091"/>
              <a:gd name="connsiteX20" fmla="*/ 1547446 w 1607314"/>
              <a:gd name="connsiteY20" fmla="*/ 703537 h 1442091"/>
              <a:gd name="connsiteX21" fmla="*/ 1559169 w 1607314"/>
              <a:gd name="connsiteY21" fmla="*/ 773876 h 1442091"/>
              <a:gd name="connsiteX22" fmla="*/ 1582615 w 1607314"/>
              <a:gd name="connsiteY22" fmla="*/ 844214 h 1442091"/>
              <a:gd name="connsiteX23" fmla="*/ 1594338 w 1607314"/>
              <a:gd name="connsiteY23" fmla="*/ 891107 h 1442091"/>
              <a:gd name="connsiteX24" fmla="*/ 1594338 w 1607314"/>
              <a:gd name="connsiteY24" fmla="*/ 1324860 h 1442091"/>
              <a:gd name="connsiteX25" fmla="*/ 1570892 w 1607314"/>
              <a:gd name="connsiteY25" fmla="*/ 1348307 h 1442091"/>
              <a:gd name="connsiteX26" fmla="*/ 1524000 w 1607314"/>
              <a:gd name="connsiteY26" fmla="*/ 1360030 h 1442091"/>
              <a:gd name="connsiteX27" fmla="*/ 1477107 w 1607314"/>
              <a:gd name="connsiteY27" fmla="*/ 1383476 h 1442091"/>
              <a:gd name="connsiteX28" fmla="*/ 1406769 w 1607314"/>
              <a:gd name="connsiteY28" fmla="*/ 1406922 h 1442091"/>
              <a:gd name="connsiteX29" fmla="*/ 1336430 w 1607314"/>
              <a:gd name="connsiteY29" fmla="*/ 1430368 h 1442091"/>
              <a:gd name="connsiteX30" fmla="*/ 1301261 w 1607314"/>
              <a:gd name="connsiteY30" fmla="*/ 1442091 h 1442091"/>
              <a:gd name="connsiteX31" fmla="*/ 984738 w 1607314"/>
              <a:gd name="connsiteY31" fmla="*/ 1430368 h 1442091"/>
              <a:gd name="connsiteX32" fmla="*/ 949569 w 1607314"/>
              <a:gd name="connsiteY32" fmla="*/ 1406922 h 1442091"/>
              <a:gd name="connsiteX33" fmla="*/ 867507 w 1607314"/>
              <a:gd name="connsiteY33" fmla="*/ 1383476 h 1442091"/>
              <a:gd name="connsiteX34" fmla="*/ 832338 w 1607314"/>
              <a:gd name="connsiteY34" fmla="*/ 1371753 h 1442091"/>
              <a:gd name="connsiteX35" fmla="*/ 738553 w 1607314"/>
              <a:gd name="connsiteY35" fmla="*/ 1383476 h 1442091"/>
              <a:gd name="connsiteX36" fmla="*/ 679938 w 1607314"/>
              <a:gd name="connsiteY36" fmla="*/ 1395199 h 1442091"/>
              <a:gd name="connsiteX37" fmla="*/ 375138 w 1607314"/>
              <a:gd name="connsiteY37" fmla="*/ 1406922 h 1442091"/>
              <a:gd name="connsiteX38" fmla="*/ 11723 w 1607314"/>
              <a:gd name="connsiteY38" fmla="*/ 1418645 h 144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07314" h="1442091">
                <a:moveTo>
                  <a:pt x="0" y="82214"/>
                </a:moveTo>
                <a:cubicBezTo>
                  <a:pt x="54708" y="78306"/>
                  <a:pt x="109577" y="76233"/>
                  <a:pt x="164123" y="70491"/>
                </a:cubicBezTo>
                <a:cubicBezTo>
                  <a:pt x="183939" y="68405"/>
                  <a:pt x="203084" y="62044"/>
                  <a:pt x="222738" y="58768"/>
                </a:cubicBezTo>
                <a:cubicBezTo>
                  <a:pt x="249994" y="54225"/>
                  <a:pt x="277506" y="51354"/>
                  <a:pt x="304800" y="47045"/>
                </a:cubicBezTo>
                <a:cubicBezTo>
                  <a:pt x="522356" y="12694"/>
                  <a:pt x="367949" y="33290"/>
                  <a:pt x="539261" y="11876"/>
                </a:cubicBezTo>
                <a:cubicBezTo>
                  <a:pt x="550984" y="7968"/>
                  <a:pt x="562073" y="153"/>
                  <a:pt x="574430" y="153"/>
                </a:cubicBezTo>
                <a:cubicBezTo>
                  <a:pt x="851001" y="153"/>
                  <a:pt x="811057" y="-3394"/>
                  <a:pt x="973015" y="23599"/>
                </a:cubicBezTo>
                <a:cubicBezTo>
                  <a:pt x="1178262" y="92015"/>
                  <a:pt x="922533" y="5242"/>
                  <a:pt x="1101969" y="70491"/>
                </a:cubicBezTo>
                <a:cubicBezTo>
                  <a:pt x="1125195" y="78937"/>
                  <a:pt x="1148861" y="86122"/>
                  <a:pt x="1172307" y="93937"/>
                </a:cubicBezTo>
                <a:cubicBezTo>
                  <a:pt x="1184030" y="97845"/>
                  <a:pt x="1195488" y="102663"/>
                  <a:pt x="1207476" y="105660"/>
                </a:cubicBezTo>
                <a:cubicBezTo>
                  <a:pt x="1222497" y="109415"/>
                  <a:pt x="1272722" y="120699"/>
                  <a:pt x="1289538" y="129107"/>
                </a:cubicBezTo>
                <a:cubicBezTo>
                  <a:pt x="1320520" y="144598"/>
                  <a:pt x="1368045" y="188251"/>
                  <a:pt x="1383323" y="211168"/>
                </a:cubicBezTo>
                <a:lnTo>
                  <a:pt x="1406769" y="246337"/>
                </a:lnTo>
                <a:cubicBezTo>
                  <a:pt x="1410677" y="261968"/>
                  <a:pt x="1412145" y="278421"/>
                  <a:pt x="1418492" y="293230"/>
                </a:cubicBezTo>
                <a:cubicBezTo>
                  <a:pt x="1424042" y="306180"/>
                  <a:pt x="1436991" y="315207"/>
                  <a:pt x="1441938" y="328399"/>
                </a:cubicBezTo>
                <a:cubicBezTo>
                  <a:pt x="1448934" y="347056"/>
                  <a:pt x="1448418" y="367791"/>
                  <a:pt x="1453661" y="387014"/>
                </a:cubicBezTo>
                <a:cubicBezTo>
                  <a:pt x="1460164" y="410858"/>
                  <a:pt x="1469292" y="433907"/>
                  <a:pt x="1477107" y="457353"/>
                </a:cubicBezTo>
                <a:cubicBezTo>
                  <a:pt x="1481015" y="469076"/>
                  <a:pt x="1486407" y="480405"/>
                  <a:pt x="1488830" y="492522"/>
                </a:cubicBezTo>
                <a:cubicBezTo>
                  <a:pt x="1492738" y="512060"/>
                  <a:pt x="1496231" y="531686"/>
                  <a:pt x="1500553" y="551137"/>
                </a:cubicBezTo>
                <a:cubicBezTo>
                  <a:pt x="1512366" y="604295"/>
                  <a:pt x="1516237" y="609912"/>
                  <a:pt x="1535723" y="668368"/>
                </a:cubicBezTo>
                <a:lnTo>
                  <a:pt x="1547446" y="703537"/>
                </a:lnTo>
                <a:cubicBezTo>
                  <a:pt x="1551354" y="726983"/>
                  <a:pt x="1553404" y="750816"/>
                  <a:pt x="1559169" y="773876"/>
                </a:cubicBezTo>
                <a:cubicBezTo>
                  <a:pt x="1565163" y="797852"/>
                  <a:pt x="1576621" y="820238"/>
                  <a:pt x="1582615" y="844214"/>
                </a:cubicBezTo>
                <a:lnTo>
                  <a:pt x="1594338" y="891107"/>
                </a:lnTo>
                <a:cubicBezTo>
                  <a:pt x="1604869" y="1059611"/>
                  <a:pt x="1617324" y="1148634"/>
                  <a:pt x="1594338" y="1324860"/>
                </a:cubicBezTo>
                <a:cubicBezTo>
                  <a:pt x="1592908" y="1335820"/>
                  <a:pt x="1580778" y="1343364"/>
                  <a:pt x="1570892" y="1348307"/>
                </a:cubicBezTo>
                <a:cubicBezTo>
                  <a:pt x="1556481" y="1355513"/>
                  <a:pt x="1539086" y="1354373"/>
                  <a:pt x="1524000" y="1360030"/>
                </a:cubicBezTo>
                <a:cubicBezTo>
                  <a:pt x="1507637" y="1366166"/>
                  <a:pt x="1493333" y="1376986"/>
                  <a:pt x="1477107" y="1383476"/>
                </a:cubicBezTo>
                <a:cubicBezTo>
                  <a:pt x="1454160" y="1392655"/>
                  <a:pt x="1430215" y="1399107"/>
                  <a:pt x="1406769" y="1406922"/>
                </a:cubicBezTo>
                <a:lnTo>
                  <a:pt x="1336430" y="1430368"/>
                </a:lnTo>
                <a:lnTo>
                  <a:pt x="1301261" y="1442091"/>
                </a:lnTo>
                <a:cubicBezTo>
                  <a:pt x="1195753" y="1438183"/>
                  <a:pt x="1089794" y="1440874"/>
                  <a:pt x="984738" y="1430368"/>
                </a:cubicBezTo>
                <a:cubicBezTo>
                  <a:pt x="970719" y="1428966"/>
                  <a:pt x="962171" y="1413223"/>
                  <a:pt x="949569" y="1406922"/>
                </a:cubicBezTo>
                <a:cubicBezTo>
                  <a:pt x="930830" y="1397552"/>
                  <a:pt x="885036" y="1388484"/>
                  <a:pt x="867507" y="1383476"/>
                </a:cubicBezTo>
                <a:cubicBezTo>
                  <a:pt x="855625" y="1380081"/>
                  <a:pt x="844061" y="1375661"/>
                  <a:pt x="832338" y="1371753"/>
                </a:cubicBezTo>
                <a:cubicBezTo>
                  <a:pt x="801076" y="1375661"/>
                  <a:pt x="769692" y="1378685"/>
                  <a:pt x="738553" y="1383476"/>
                </a:cubicBezTo>
                <a:cubicBezTo>
                  <a:pt x="718859" y="1386506"/>
                  <a:pt x="699822" y="1393916"/>
                  <a:pt x="679938" y="1395199"/>
                </a:cubicBezTo>
                <a:cubicBezTo>
                  <a:pt x="578474" y="1401745"/>
                  <a:pt x="476686" y="1401845"/>
                  <a:pt x="375138" y="1406922"/>
                </a:cubicBezTo>
                <a:cubicBezTo>
                  <a:pt x="46017" y="1423378"/>
                  <a:pt x="385452" y="1418645"/>
                  <a:pt x="11723" y="14186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4283968" y="5859463"/>
            <a:ext cx="288032" cy="369332"/>
          </a:xfrm>
          <a:prstGeom prst="rect">
            <a:avLst/>
          </a:prstGeom>
          <a:noFill/>
        </p:spPr>
        <p:txBody>
          <a:bodyPr wrap="square" rtlCol="0">
            <a:spAutoFit/>
          </a:bodyPr>
          <a:lstStyle/>
          <a:p>
            <a:r>
              <a:rPr lang="en-US" b="1" dirty="0" smtClean="0">
                <a:ln w="22225">
                  <a:solidFill>
                    <a:schemeClr val="accent2"/>
                  </a:solidFill>
                  <a:prstDash val="solid"/>
                </a:ln>
                <a:solidFill>
                  <a:schemeClr val="accent2">
                    <a:lumMod val="40000"/>
                    <a:lumOff val="60000"/>
                  </a:schemeClr>
                </a:solidFill>
              </a:rPr>
              <a:t>1</a:t>
            </a:r>
            <a:endParaRPr lang="uk-UA" b="1" dirty="0">
              <a:ln w="22225">
                <a:solidFill>
                  <a:schemeClr val="accent2"/>
                </a:solidFill>
                <a:prstDash val="solid"/>
              </a:ln>
              <a:solidFill>
                <a:schemeClr val="accent2">
                  <a:lumMod val="40000"/>
                  <a:lumOff val="60000"/>
                </a:schemeClr>
              </a:solidFill>
            </a:endParaRPr>
          </a:p>
        </p:txBody>
      </p:sp>
      <p:sp>
        <p:nvSpPr>
          <p:cNvPr id="6" name="TextBox 5"/>
          <p:cNvSpPr txBox="1"/>
          <p:nvPr/>
        </p:nvSpPr>
        <p:spPr>
          <a:xfrm>
            <a:off x="4283968" y="4505325"/>
            <a:ext cx="288032" cy="369332"/>
          </a:xfrm>
          <a:prstGeom prst="rect">
            <a:avLst/>
          </a:prstGeom>
          <a:noFill/>
        </p:spPr>
        <p:txBody>
          <a:bodyPr wrap="square" rtlCol="0">
            <a:spAutoFit/>
          </a:bodyPr>
          <a:lstStyle/>
          <a:p>
            <a:r>
              <a:rPr lang="en-US" b="1" dirty="0" smtClean="0">
                <a:solidFill>
                  <a:schemeClr val="accent2">
                    <a:lumMod val="60000"/>
                    <a:lumOff val="40000"/>
                  </a:schemeClr>
                </a:solidFill>
              </a:rPr>
              <a:t>2</a:t>
            </a:r>
            <a:endParaRPr lang="uk-UA" b="1" dirty="0">
              <a:solidFill>
                <a:schemeClr val="accent2">
                  <a:lumMod val="60000"/>
                  <a:lumOff val="40000"/>
                </a:schemeClr>
              </a:solidFill>
            </a:endParaRPr>
          </a:p>
        </p:txBody>
      </p:sp>
      <p:pic>
        <p:nvPicPr>
          <p:cNvPr id="7" name="Рисунок 6"/>
          <p:cNvPicPr>
            <a:picLocks noChangeAspect="1"/>
          </p:cNvPicPr>
          <p:nvPr/>
        </p:nvPicPr>
        <p:blipFill>
          <a:blip r:embed="rId3"/>
          <a:stretch>
            <a:fillRect/>
          </a:stretch>
        </p:blipFill>
        <p:spPr>
          <a:xfrm>
            <a:off x="901312" y="3801590"/>
            <a:ext cx="414564" cy="49381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97" name="Rectangle 133"/>
          <p:cNvSpPr>
            <a:spLocks noGrp="1" noChangeArrowheads="1"/>
          </p:cNvSpPr>
          <p:nvPr>
            <p:ph type="title"/>
          </p:nvPr>
        </p:nvSpPr>
        <p:spPr>
          <a:xfrm>
            <a:off x="179388" y="188913"/>
            <a:ext cx="9001125" cy="706437"/>
          </a:xfrm>
          <a:solidFill>
            <a:srgbClr val="FEF9BE"/>
          </a:solidFill>
          <a:ln>
            <a:solidFill>
              <a:schemeClr val="folHlink"/>
            </a:solidFill>
            <a:miter lim="800000"/>
            <a:headEnd/>
            <a:tailEnd/>
          </a:ln>
        </p:spPr>
        <p:txBody>
          <a:bodyPr/>
          <a:lstStyle/>
          <a:p>
            <a:pPr eaLnBrk="1" hangingPunct="1">
              <a:defRPr/>
            </a:pPr>
            <a:r>
              <a:rPr lang="en-US" altLang="uk-UA" sz="2800" b="1" smtClean="0">
                <a:effectLst>
                  <a:outerShdw blurRad="38100" dist="38100" dir="2700000" algn="tl">
                    <a:srgbClr val="FFFFFF"/>
                  </a:outerShdw>
                </a:effectLst>
                <a:latin typeface="Calibri" panose="020F0502020204030204" pitchFamily="34" charset="0"/>
              </a:rPr>
              <a:t>Clusters of European countries in 3-dimensions concerning welfare state expectations and assessments</a:t>
            </a:r>
            <a:r>
              <a:rPr lang="en-US" altLang="uk-UA" sz="2000" b="1" smtClean="0">
                <a:effectLst>
                  <a:outerShdw blurRad="38100" dist="38100" dir="2700000" algn="tl">
                    <a:srgbClr val="FFFFFF"/>
                  </a:outerShdw>
                </a:effectLst>
                <a:latin typeface="Calibri" panose="020F0502020204030204" pitchFamily="34" charset="0"/>
              </a:rPr>
              <a:t>, 7 national clusters</a:t>
            </a:r>
            <a:endParaRPr lang="uk-UA" altLang="uk-UA" sz="2000" b="1" smtClean="0">
              <a:effectLst>
                <a:outerShdw blurRad="38100" dist="38100" dir="2700000" algn="tl">
                  <a:srgbClr val="FFFFFF"/>
                </a:outerShdw>
              </a:effectLst>
              <a:latin typeface="Calibri" panose="020F0502020204030204" pitchFamily="34" charset="0"/>
            </a:endParaRPr>
          </a:p>
        </p:txBody>
      </p:sp>
      <p:graphicFrame>
        <p:nvGraphicFramePr>
          <p:cNvPr id="37057" name="Group 193"/>
          <p:cNvGraphicFramePr>
            <a:graphicFrameLocks noGrp="1"/>
          </p:cNvGraphicFramePr>
          <p:nvPr>
            <p:ph idx="1"/>
            <p:extLst>
              <p:ext uri="{D42A27DB-BD31-4B8C-83A1-F6EECF244321}">
                <p14:modId xmlns:p14="http://schemas.microsoft.com/office/powerpoint/2010/main" val="1619687497"/>
              </p:ext>
            </p:extLst>
          </p:nvPr>
        </p:nvGraphicFramePr>
        <p:xfrm>
          <a:off x="179388" y="981075"/>
          <a:ext cx="8785226" cy="5616579"/>
        </p:xfrm>
        <a:graphic>
          <a:graphicData uri="http://schemas.openxmlformats.org/drawingml/2006/table">
            <a:tbl>
              <a:tblPr/>
              <a:tblGrid>
                <a:gridCol w="208274"/>
                <a:gridCol w="1714438"/>
                <a:gridCol w="690538"/>
                <a:gridCol w="971515"/>
                <a:gridCol w="1104860"/>
                <a:gridCol w="1152483"/>
                <a:gridCol w="908017"/>
                <a:gridCol w="2035101"/>
              </a:tblGrid>
              <a:tr h="838199">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uk-UA" sz="12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uk-UA" sz="16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Nationally-based clusters of </a:t>
                      </a:r>
                      <a:r>
                        <a:rPr kumimoji="0" lang="en-US" altLang="uk-UA" sz="16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the welfare state attitudes</a:t>
                      </a:r>
                      <a:endParaRPr kumimoji="0" lang="uk-UA" altLang="uk-UA" sz="1600" b="0"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uk-UA"/>
                    </a:p>
                  </a:txBody>
                  <a:tcPr/>
                </a:tc>
                <a:tc h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1 - Etatism</a:t>
                      </a:r>
                      <a:r>
                        <a:rPr kumimoji="0" lang="ru-RU"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endPar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2 – Egalitaria-nism</a:t>
                      </a:r>
                      <a:endParaRPr kumimoji="0" lang="ru-RU" altLang="uk-UA" sz="14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3 – Skepticism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uk-UA" sz="14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4 – Approval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uk-UA" sz="14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Models of expectations and assessments of welfare regims</a:t>
                      </a:r>
                      <a:endParaRPr kumimoji="0" lang="uk-UA" altLang="uk-UA" sz="14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0038">
                <a:tc rowSpan="15">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uk-UA" altLang="uk-UA" sz="1200" b="0"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1</a:t>
                      </a:r>
                      <a:endParaRPr kumimoji="0" lang="uk-UA" altLang="uk-UA" sz="1200" b="0"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4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ES, PT, TR, SL</a:t>
                      </a:r>
                      <a:endParaRPr kumimoji="0" lang="ru-RU"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8,02</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5,49</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5,08</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5,18</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Southern Europe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(post-authoritarian, </a:t>
                      </a:r>
                      <a:r>
                        <a:rPr kumimoji="0" lang="en-US" altLang="uk-UA" sz="1400" b="1" i="0" u="none" strike="noStrike" cap="none" normalizeH="0" baseline="0" dirty="0" err="1"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etatistic</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a:t>
                      </a:r>
                      <a:endParaRPr kumimoji="0" lang="uk-UA" altLang="uk-UA" sz="1400" b="0"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2738">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85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higher</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85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85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higher</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85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higher</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0038">
                <a:tc vMerge="1">
                  <a:txBody>
                    <a:bodyPr/>
                    <a:lstStyle/>
                    <a:p>
                      <a:endParaRPr lang="uk-UA"/>
                    </a:p>
                  </a:txBody>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5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GR, 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8,62</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5,64</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5,49</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4,27</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Greek-Cypriot</a:t>
                      </a:r>
                      <a:r>
                        <a:rPr kumimoji="0" lang="uk-UA"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a:t>
                      </a:r>
                      <a:r>
                        <a:rPr kumimoji="0" lang="en-US"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etatistic egalitarian</a:t>
                      </a:r>
                      <a:r>
                        <a:rPr kumimoji="0" lang="uk-UA"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a:t>
                      </a: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1650">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Highest (max)</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Highest (max)</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0038">
                <a:tc vMerge="1">
                  <a:txBody>
                    <a:bodyPr/>
                    <a:lstStyle/>
                    <a:p>
                      <a:endParaRPr lang="uk-UA"/>
                    </a:p>
                  </a:txBody>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7 </a:t>
                      </a:r>
                      <a:r>
                        <a:rPr kumimoji="0" lang="en-US" altLang="uk-UA" sz="1400" b="1" i="0" u="none" strike="noStrike" cap="none" normalizeH="0" baseline="0" dirty="0" smtClean="0">
                          <a:ln>
                            <a:noFill/>
                          </a:ln>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  UA</a:t>
                      </a:r>
                      <a:r>
                        <a:rPr kumimoji="0" lang="en-US" altLang="uk-UA" sz="1400" b="1" i="0" u="none" strike="noStrike" cap="none" normalizeH="0" baseline="0" dirty="0" smtClean="0">
                          <a:ln>
                            <a:noFill/>
                          </a:ln>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rPr>
                        <a:t>, RU, LV, BG</a:t>
                      </a:r>
                      <a:endParaRPr kumimoji="0" lang="ru-RU" altLang="uk-UA" sz="1400" b="1" i="0" u="none" strike="noStrike" cap="none" normalizeH="0" baseline="0" dirty="0" smtClean="0">
                        <a:ln>
                          <a:noFill/>
                        </a:ln>
                        <a:solidFill>
                          <a:srgbClr val="FF00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8,41</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5,26</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4,05</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3,90</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post-Socialist</a:t>
                      </a:r>
                      <a:r>
                        <a:rPr kumimoji="0" lang="uk-UA"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r>
                        <a:rPr kumimoji="0" lang="en-US"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(etatistic and egalitarian)</a:t>
                      </a:r>
                      <a:endParaRPr kumimoji="0" lang="uk-UA"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1625">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higher</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0038">
                <a:tc vMerge="1">
                  <a:txBody>
                    <a:bodyPr/>
                    <a:lstStyle/>
                    <a:p>
                      <a:endParaRPr lang="uk-UA"/>
                    </a:p>
                  </a:txBody>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3</a:t>
                      </a:r>
                      <a:r>
                        <a:rPr kumimoji="0" lang="uk-UA"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SE</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NO, EE</a:t>
                      </a:r>
                    </a:p>
                  </a:txBody>
                  <a:tcPr marL="91437" marR="9143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7,76</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4,34</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5,60</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4,78</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Social-democratic,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Nordic </a:t>
                      </a:r>
                      <a:r>
                        <a:rPr kumimoji="0" lang="en-US" altLang="uk-UA" sz="1400" b="1" i="0" u="none" strike="noStrike" cap="none" normalizeH="0" baseline="0" dirty="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(communitarian</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a:t>
                      </a:r>
                      <a:endParaRPr kumimoji="0" lang="uk-UA"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8775">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moderate</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1625">
                <a:tc vMerge="1">
                  <a:txBody>
                    <a:bodyPr/>
                    <a:lstStyle/>
                    <a:p>
                      <a:endParaRPr lang="uk-UA"/>
                    </a:p>
                  </a:txBody>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2 </a:t>
                      </a:r>
                      <a:r>
                        <a:rPr kumimoji="0" lang="uk-UA"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FR, BE, CH, NL</a:t>
                      </a:r>
                      <a:endParaRPr kumimoji="0" lang="ru-RU"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6,98</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4,86</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5,50</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5,52</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Continental (</a:t>
                      </a:r>
                      <a:r>
                        <a:rPr kumimoji="0" lang="en-US"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solidaristic and  critical))</a:t>
                      </a:r>
                      <a:endParaRPr kumimoji="0" lang="uk-UA" altLang="uk-UA" sz="1400" b="0"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0038">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Very low</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0038">
                <a:tc vMerge="1">
                  <a:txBody>
                    <a:bodyPr/>
                    <a:lstStyle/>
                    <a:p>
                      <a:endParaRPr lang="uk-UA"/>
                    </a:p>
                  </a:txBody>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1 </a:t>
                      </a:r>
                      <a:r>
                        <a:rPr kumimoji="0" lang="uk-UA"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 </a:t>
                      </a:r>
                      <a:r>
                        <a:rPr kumimoji="0" lang="en-US"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CZ, DE, GB</a:t>
                      </a:r>
                      <a:endParaRPr kumimoji="0" lang="ru-RU" altLang="uk-UA" sz="1400" b="1" i="0" u="none" strike="noStrike" cap="none" normalizeH="0" baseline="0" dirty="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7</a:t>
                      </a:r>
                      <a:r>
                        <a:rPr kumimoji="0" lang="en-US"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a:t>
                      </a: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22</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a:t>
                      </a:r>
                      <a:r>
                        <a:rPr kumimoji="0" lang="en-US"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a:t>
                      </a: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36</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a:t>
                      </a:r>
                      <a:r>
                        <a:rPr kumimoji="0" lang="en-US"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a:t>
                      </a: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08</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5,49</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Liberal </a:t>
                      </a:r>
                      <a:r>
                        <a:rPr kumimoji="0" lang="en-US"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(critical</a:t>
                      </a: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a:t>
                      </a:r>
                      <a:endParaRPr kumimoji="0" lang="uk-UA" altLang="uk-UA" sz="14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0038">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Higher </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Very high</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1625">
                <a:tc vMerge="1">
                  <a:txBody>
                    <a:bodyPr/>
                    <a:lstStyle/>
                    <a:p>
                      <a:endParaRPr lang="uk-UA"/>
                    </a:p>
                  </a:txBody>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6 PL, RO, HR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Mean</a:t>
                      </a: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7,65</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4,88</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4,61</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5,26</a:t>
                      </a:r>
                      <a:endPar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400" b="1"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rPr>
                        <a:t>post-Socialist, </a:t>
                      </a:r>
                      <a:r>
                        <a:rPr kumimoji="0" lang="en-US"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critical but policy-oriented</a:t>
                      </a:r>
                      <a:endParaRPr kumimoji="0" lang="uk-UA" altLang="uk-UA" sz="14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0038">
                <a:tc vMerge="1">
                  <a:txBody>
                    <a:bodyPr/>
                    <a:lstStyle/>
                    <a:p>
                      <a:endParaRPr lang="uk-UA"/>
                    </a:p>
                  </a:txBody>
                  <a:tcPr/>
                </a:tc>
                <a:tc v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rPr>
                        <a:t>lower</a:t>
                      </a:r>
                      <a:endParaRPr kumimoji="0" lang="ru-RU" altLang="uk-UA" sz="1200" b="1" i="0" u="none" strike="noStrike" cap="none" normalizeH="0" baseline="0" smtClean="0">
                        <a:ln>
                          <a:noFill/>
                        </a:ln>
                        <a:solidFill>
                          <a:schemeClr val="accent2"/>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rPr>
                        <a:t>Higher </a:t>
                      </a:r>
                      <a:endParaRPr kumimoji="0" lang="ru-RU" altLang="uk-UA" sz="1200" b="1" i="0" u="none" strike="noStrike" cap="none" normalizeH="0" baseline="0" smtClean="0">
                        <a:ln>
                          <a:noFill/>
                        </a:ln>
                        <a:solidFill>
                          <a:srgbClr val="CC3300"/>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uk-UA"/>
                    </a:p>
                  </a:txBody>
                  <a:tcPr/>
                </a:tc>
              </a:tr>
              <a:tr h="300038">
                <a:tc vMerge="1">
                  <a:txBody>
                    <a:bodyPr/>
                    <a:lstStyle/>
                    <a:p>
                      <a:endParaRPr lang="uk-UA"/>
                    </a:p>
                  </a:txBody>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General  </a:t>
                      </a:r>
                      <a:r>
                        <a:rPr kumimoji="0" lang="ru-RU"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Mea</a:t>
                      </a:r>
                      <a:r>
                        <a:rPr kumimoji="0" lang="en-US" altLang="uk-UA" sz="1200" b="1"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n</a:t>
                      </a:r>
                      <a:endParaRPr kumimoji="0" lang="ru-RU" altLang="uk-UA" sz="1200" b="0" i="0"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a:txBody>
                  <a:tcPr marL="91437" marR="91437"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uk-UA"/>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7,77</a:t>
                      </a:r>
                      <a:endParaRPr kumimoji="0" lang="ru-RU" altLang="uk-UA" sz="1200" b="0" i="0" u="none" strike="noStrike" cap="none" normalizeH="0" baseline="0" smtClean="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endParaRPr>
                    </a:p>
                  </a:txBody>
                  <a:tcPr marL="91437" marR="9143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4,98</a:t>
                      </a:r>
                      <a:endParaRPr kumimoji="0" lang="ru-RU" altLang="uk-UA" sz="1200" b="0" i="0" u="none" strike="noStrike" cap="none" normalizeH="0" baseline="0" smtClean="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4,87</a:t>
                      </a:r>
                      <a:endParaRPr kumimoji="0" lang="ru-RU" altLang="uk-UA" sz="1200" b="0" i="0" u="none" strike="noStrike" cap="none" normalizeH="0" baseline="0" smtClean="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uk-UA" sz="1200" b="1" i="0" u="none" strike="noStrike" cap="none" normalizeH="0" baseline="0" smtClean="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4,97</a:t>
                      </a:r>
                      <a:endParaRPr kumimoji="0" lang="ru-RU" altLang="uk-UA" sz="1200" b="0" i="0" u="none" strike="noStrike" cap="none" normalizeH="0" baseline="0" smtClean="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200" b="0" i="0" u="none" strike="noStrike" cap="none" normalizeH="0" baseline="0" smtClean="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endParaRPr>
                    </a:p>
                  </a:txBody>
                  <a:tcPr marL="91437" marR="9143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95" name="Rectangle 127"/>
          <p:cNvSpPr>
            <a:spLocks noGrp="1" noChangeArrowheads="1"/>
          </p:cNvSpPr>
          <p:nvPr>
            <p:ph type="title"/>
          </p:nvPr>
        </p:nvSpPr>
        <p:spPr>
          <a:xfrm>
            <a:off x="323850" y="0"/>
            <a:ext cx="8424863" cy="792163"/>
          </a:xfrm>
          <a:solidFill>
            <a:srgbClr val="FEFDCB"/>
          </a:solidFill>
        </p:spPr>
        <p:txBody>
          <a:bodyPr/>
          <a:lstStyle/>
          <a:p>
            <a:pPr eaLnBrk="1" hangingPunct="1">
              <a:defRPr/>
            </a:pPr>
            <a:r>
              <a:rPr lang="en-US" altLang="uk-UA" sz="2800" b="1" dirty="0" smtClean="0">
                <a:effectLst>
                  <a:outerShdw blurRad="38100" dist="38100" dir="2700000" algn="tl">
                    <a:srgbClr val="FFFFFF"/>
                  </a:outerShdw>
                </a:effectLst>
                <a:latin typeface="Calibri" panose="020F0502020204030204" pitchFamily="34" charset="0"/>
              </a:rPr>
              <a:t>The structural-based model of </a:t>
            </a:r>
            <a:r>
              <a:rPr lang="en-US" altLang="uk-UA" sz="2800" b="1" dirty="0" smtClean="0">
                <a:effectLst>
                  <a:outerShdw blurRad="38100" dist="38100" dir="2700000" algn="tl">
                    <a:srgbClr val="FFFFFF"/>
                  </a:outerShdw>
                </a:effectLst>
                <a:latin typeface="Calibri" panose="020F0502020204030204" pitchFamily="34" charset="0"/>
              </a:rPr>
              <a:t>the welfare state attitudes</a:t>
            </a:r>
            <a:r>
              <a:rPr lang="en-US" altLang="uk-UA" sz="2400" b="1" dirty="0" smtClean="0">
                <a:effectLst>
                  <a:outerShdw blurRad="38100" dist="38100" dir="2700000" algn="tl">
                    <a:srgbClr val="FFFFFF"/>
                  </a:outerShdw>
                </a:effectLst>
                <a:latin typeface="Calibri" panose="020F0502020204030204" pitchFamily="34" charset="0"/>
              </a:rPr>
              <a:t>, </a:t>
            </a:r>
            <a:r>
              <a:rPr lang="en-US" altLang="uk-UA" sz="1800" b="1" dirty="0" smtClean="0">
                <a:effectLst>
                  <a:outerShdw blurRad="38100" dist="38100" dir="2700000" algn="tl">
                    <a:srgbClr val="FFFFFF"/>
                  </a:outerShdw>
                </a:effectLst>
                <a:latin typeface="Calibri" panose="020F0502020204030204" pitchFamily="34" charset="0"/>
              </a:rPr>
              <a:t>cases of 6 countries</a:t>
            </a:r>
            <a:endParaRPr lang="ru-RU" altLang="uk-UA" sz="1800" b="1" dirty="0" smtClean="0">
              <a:effectLst>
                <a:outerShdw blurRad="38100" dist="38100" dir="2700000" algn="tl">
                  <a:srgbClr val="FFFFFF"/>
                </a:outerShdw>
              </a:effectLst>
              <a:latin typeface="Calibri" panose="020F0502020204030204" pitchFamily="34" charset="0"/>
            </a:endParaRPr>
          </a:p>
        </p:txBody>
      </p:sp>
      <p:graphicFrame>
        <p:nvGraphicFramePr>
          <p:cNvPr id="32913" name="Group 145"/>
          <p:cNvGraphicFramePr>
            <a:graphicFrameLocks noGrp="1"/>
          </p:cNvGraphicFramePr>
          <p:nvPr>
            <p:ph idx="1"/>
          </p:nvPr>
        </p:nvGraphicFramePr>
        <p:xfrm>
          <a:off x="323850" y="908050"/>
          <a:ext cx="8712200" cy="6021420"/>
        </p:xfrm>
        <a:graphic>
          <a:graphicData uri="http://schemas.openxmlformats.org/drawingml/2006/table">
            <a:tbl>
              <a:tblPr/>
              <a:tblGrid>
                <a:gridCol w="1611313"/>
                <a:gridCol w="1295400"/>
                <a:gridCol w="1220787"/>
                <a:gridCol w="1220788"/>
                <a:gridCol w="1217612"/>
                <a:gridCol w="1144588"/>
                <a:gridCol w="1001712"/>
              </a:tblGrid>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GB</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DE</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SE</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PL</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RU</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UA</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0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20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Skepticism</a:t>
                      </a:r>
                      <a:endParaRPr kumimoji="0" lang="ru-RU" altLang="uk-UA" sz="20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-0.108*</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-0.142*</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-0.103*</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-0.107*</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-0.167*</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-0.164*</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0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20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Approval </a:t>
                      </a:r>
                      <a:endParaRPr kumimoji="0" lang="ru-RU" altLang="uk-UA" sz="20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0.079</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0.052*</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0.140*</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0.099*</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0.062*</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0.000</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49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20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Etatism</a:t>
                      </a:r>
                      <a:endParaRPr kumimoji="0" lang="ru-RU" altLang="uk-UA" sz="20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-0.114*</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-0.094*</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-0.028</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-0.172*</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-0.213*</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-0.197*</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Equality</a:t>
                      </a:r>
                      <a:endParaRPr kumimoji="0" lang="ru-RU" altLang="uk-UA" sz="18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0.269*</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0.271*</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0.287*</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0.274*</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0.256*</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0.140*</a:t>
                      </a:r>
                      <a:endParaRPr kumimoji="0" lang="ru-RU" altLang="uk-UA" sz="18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Trust</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0.056*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0.015</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-0.037</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0.111*</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-0.121*</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Reciprocity</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-0.059*</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-0.106*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-0.037</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0.034</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06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Type of employment</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0.060*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0.023</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0.023</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Gender</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-0.018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-0.108*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-0.080*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0.039</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-0.052</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Ag_25 and less</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0.050*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-0.059*</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0.112*</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-0.001</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0.004</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4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Education</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-0.078*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-0.076*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-0.035</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-0.176*</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-0.067*</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0.072</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Urban</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0.010</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-0.018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-0.041</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0.007</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-0.095*</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-0.082*</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Low income</a:t>
                      </a:r>
                      <a:endParaRPr kumimoji="0" lang="ru-RU" altLang="uk-UA"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0.041</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0.035</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-0.003</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-0.065*</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0.069*</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0.108*</a:t>
                      </a:r>
                      <a:endParaRPr kumimoji="0" lang="ru-RU" alt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R</a:t>
                      </a:r>
                      <a:r>
                        <a:rPr kumimoji="0" lang="en-US" altLang="uk-UA" sz="1800" b="1" i="1" u="none" strike="noStrike" cap="none" normalizeH="0" baseline="30000" smtClean="0">
                          <a:ln>
                            <a:noFill/>
                          </a:ln>
                          <a:solidFill>
                            <a:schemeClr val="tx1"/>
                          </a:solidFill>
                          <a:effectLst/>
                          <a:latin typeface="Arial" panose="020B0604020202020204" pitchFamily="34" charset="0"/>
                          <a:cs typeface="Arial" panose="020B0604020202020204" pitchFamily="34" charset="0"/>
                        </a:rPr>
                        <a:t>2</a:t>
                      </a:r>
                      <a:endParaRPr kumimoji="0" lang="ru-RU" altLang="uk-UA" sz="1800" b="1" i="1" u="none" strike="noStrike" cap="none" normalizeH="0" baseline="3000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0.16</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0.19</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0.18</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0.25</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0.22</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rPr>
                        <a:t>0.16</a:t>
                      </a:r>
                      <a:endParaRPr kumimoji="0" lang="ru-RU" altLang="uk-UA" sz="1800" b="1"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43608" y="8732"/>
            <a:ext cx="7488832" cy="647700"/>
          </a:xfrm>
        </p:spPr>
        <p:txBody>
          <a:bodyPr/>
          <a:lstStyle/>
          <a:p>
            <a:pPr eaLnBrk="1" hangingPunct="1">
              <a:defRPr/>
            </a:pPr>
            <a:r>
              <a:rPr lang="en-US" altLang="uk-UA" sz="3600" b="1" dirty="0" smtClean="0">
                <a:solidFill>
                  <a:schemeClr val="tx1"/>
                </a:solidFill>
                <a:effectLst>
                  <a:outerShdw blurRad="38100" dist="38100" dir="2700000" algn="tl">
                    <a:srgbClr val="C0C0C0"/>
                  </a:outerShdw>
                </a:effectLst>
                <a:latin typeface="Calibri" panose="020F0502020204030204" pitchFamily="34" charset="0"/>
              </a:rPr>
              <a:t>The main empirical findings </a:t>
            </a:r>
            <a:r>
              <a:rPr lang="en-US" altLang="uk-UA" sz="2800" dirty="0" smtClean="0">
                <a:solidFill>
                  <a:schemeClr val="tx1"/>
                </a:solidFill>
                <a:effectLst>
                  <a:outerShdw blurRad="38100" dist="38100" dir="2700000" algn="tl">
                    <a:srgbClr val="C0C0C0"/>
                  </a:outerShdw>
                </a:effectLst>
                <a:latin typeface="Calibri" panose="020F0502020204030204" pitchFamily="34" charset="0"/>
              </a:rPr>
              <a:t>(2008\09)</a:t>
            </a:r>
            <a:r>
              <a:rPr lang="en-US" altLang="uk-UA" sz="2800" b="1" dirty="0" smtClean="0">
                <a:solidFill>
                  <a:schemeClr val="tx1"/>
                </a:solidFill>
                <a:effectLst>
                  <a:outerShdw blurRad="38100" dist="38100" dir="2700000" algn="tl">
                    <a:srgbClr val="C0C0C0"/>
                  </a:outerShdw>
                </a:effectLst>
                <a:latin typeface="Calibri" panose="020F0502020204030204" pitchFamily="34" charset="0"/>
              </a:rPr>
              <a:t> </a:t>
            </a:r>
            <a:endParaRPr lang="ru-RU" altLang="uk-UA" sz="2800" b="1" dirty="0" smtClean="0">
              <a:solidFill>
                <a:schemeClr val="tx1"/>
              </a:solidFill>
              <a:effectLst>
                <a:outerShdw blurRad="38100" dist="38100" dir="2700000" algn="tl">
                  <a:srgbClr val="C0C0C0"/>
                </a:outerShdw>
              </a:effectLst>
              <a:latin typeface="Calibri" panose="020F0502020204030204" pitchFamily="34" charset="0"/>
            </a:endParaRPr>
          </a:p>
        </p:txBody>
      </p:sp>
      <p:sp>
        <p:nvSpPr>
          <p:cNvPr id="34819" name="Rectangle 3"/>
          <p:cNvSpPr>
            <a:spLocks noGrp="1" noChangeArrowheads="1"/>
          </p:cNvSpPr>
          <p:nvPr>
            <p:ph type="body" idx="1"/>
          </p:nvPr>
        </p:nvSpPr>
        <p:spPr>
          <a:xfrm>
            <a:off x="468313" y="1052513"/>
            <a:ext cx="8507412" cy="5400675"/>
          </a:xfrm>
        </p:spPr>
        <p:txBody>
          <a:bodyPr/>
          <a:lstStyle/>
          <a:p>
            <a:pPr eaLnBrk="1" hangingPunct="1">
              <a:buFontTx/>
              <a:buNone/>
              <a:defRPr/>
            </a:pPr>
            <a:endParaRPr lang="en-US" altLang="uk-UA" smtClean="0">
              <a:effectLst>
                <a:outerShdw blurRad="38100" dist="38100" dir="2700000" algn="tl">
                  <a:srgbClr val="C0C0C0"/>
                </a:outerShdw>
              </a:effectLst>
              <a:latin typeface="Calibri" panose="020F0502020204030204" pitchFamily="34" charset="0"/>
            </a:endParaRPr>
          </a:p>
          <a:p>
            <a:pPr eaLnBrk="1" hangingPunct="1">
              <a:buFontTx/>
              <a:buNone/>
              <a:defRPr/>
            </a:pPr>
            <a:endParaRPr lang="en-US" altLang="uk-UA" smtClean="0">
              <a:effectLst>
                <a:outerShdw blurRad="38100" dist="38100" dir="2700000" algn="tl">
                  <a:srgbClr val="C0C0C0"/>
                </a:outerShdw>
              </a:effectLst>
              <a:latin typeface="Calibri" panose="020F0502020204030204" pitchFamily="34" charset="0"/>
            </a:endParaRPr>
          </a:p>
          <a:p>
            <a:pPr eaLnBrk="1" hangingPunct="1">
              <a:buFontTx/>
              <a:buNone/>
              <a:defRPr/>
            </a:pPr>
            <a:endParaRPr lang="en-US" altLang="uk-UA" smtClean="0">
              <a:effectLst>
                <a:outerShdw blurRad="38100" dist="38100" dir="2700000" algn="tl">
                  <a:srgbClr val="C0C0C0"/>
                </a:outerShdw>
              </a:effectLst>
              <a:latin typeface="Calibri" panose="020F0502020204030204" pitchFamily="34" charset="0"/>
            </a:endParaRPr>
          </a:p>
        </p:txBody>
      </p:sp>
      <p:sp>
        <p:nvSpPr>
          <p:cNvPr id="34820" name="Rectangle 4"/>
          <p:cNvSpPr>
            <a:spLocks noChangeArrowheads="1"/>
          </p:cNvSpPr>
          <p:nvPr/>
        </p:nvSpPr>
        <p:spPr bwMode="auto">
          <a:xfrm>
            <a:off x="62802" y="656432"/>
            <a:ext cx="8964612" cy="607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spcAft>
                <a:spcPct val="30000"/>
              </a:spcAft>
              <a:buFontTx/>
              <a:buAutoNum type="arabicPeriod"/>
              <a:defRPr/>
            </a:pPr>
            <a:r>
              <a:rPr lang="en-US" altLang="uk-UA" sz="2400" b="1" dirty="0" smtClean="0">
                <a:latin typeface="Calibri" panose="020F0502020204030204" pitchFamily="34" charset="0"/>
              </a:rPr>
              <a:t>Two macro-clusters of the welfare state attitudes in Europe: </a:t>
            </a:r>
            <a:r>
              <a:rPr lang="en-US" altLang="uk-UA" sz="2400" b="1" dirty="0" smtClean="0">
                <a:solidFill>
                  <a:srgbClr val="FF0000"/>
                </a:solidFill>
                <a:latin typeface="Calibri" panose="020F0502020204030204" pitchFamily="34" charset="0"/>
              </a:rPr>
              <a:t>I</a:t>
            </a:r>
            <a:r>
              <a:rPr lang="en-US" altLang="uk-UA" sz="2400" b="1" dirty="0" smtClean="0">
                <a:latin typeface="Calibri" panose="020F0502020204030204" pitchFamily="34" charset="0"/>
              </a:rPr>
              <a:t> – the continental and </a:t>
            </a:r>
            <a:r>
              <a:rPr lang="en-US" altLang="uk-UA" sz="2400" b="1" dirty="0" err="1" smtClean="0">
                <a:latin typeface="Calibri" panose="020F0502020204030204" pitchFamily="34" charset="0"/>
              </a:rPr>
              <a:t>nordic</a:t>
            </a:r>
            <a:r>
              <a:rPr lang="en-US" altLang="uk-UA" sz="2400" b="1" dirty="0" smtClean="0">
                <a:latin typeface="Calibri" panose="020F0502020204030204" pitchFamily="34" charset="0"/>
              </a:rPr>
              <a:t> ; </a:t>
            </a:r>
            <a:r>
              <a:rPr lang="en-US" altLang="uk-UA" sz="2400" b="1" dirty="0" smtClean="0">
                <a:solidFill>
                  <a:srgbClr val="FF0000"/>
                </a:solidFill>
                <a:latin typeface="Calibri" panose="020F0502020204030204" pitchFamily="34" charset="0"/>
              </a:rPr>
              <a:t>II</a:t>
            </a:r>
            <a:r>
              <a:rPr lang="en-US" altLang="uk-UA" sz="2400" b="1" dirty="0" smtClean="0">
                <a:latin typeface="Calibri" panose="020F0502020204030204" pitchFamily="34" charset="0"/>
              </a:rPr>
              <a:t> – the southern and eastern;</a:t>
            </a:r>
          </a:p>
          <a:p>
            <a:pPr eaLnBrk="1" hangingPunct="1">
              <a:spcAft>
                <a:spcPct val="30000"/>
              </a:spcAft>
              <a:buFontTx/>
              <a:buAutoNum type="arabicPeriod"/>
              <a:defRPr/>
            </a:pPr>
            <a:r>
              <a:rPr lang="en-US" altLang="uk-UA" sz="2400" b="1" dirty="0" smtClean="0">
                <a:latin typeface="Calibri" panose="020F0502020204030204" pitchFamily="34" charset="0"/>
              </a:rPr>
              <a:t>Strong specificity of the post-Soviet welfare attitudes: </a:t>
            </a:r>
            <a:r>
              <a:rPr lang="en-US" altLang="uk-UA" sz="2400" dirty="0" smtClean="0">
                <a:latin typeface="Calibri" panose="020F0502020204030204" pitchFamily="34" charset="0"/>
                <a:cs typeface="Times New Roman" panose="02020603050405020304" pitchFamily="18" charset="0"/>
              </a:rPr>
              <a:t>the people </a:t>
            </a:r>
            <a:r>
              <a:rPr lang="en-US" sz="2400" dirty="0" smtClean="0">
                <a:latin typeface="Calibri" panose="020F0502020204030204" pitchFamily="34" charset="0"/>
                <a:cs typeface="Times New Roman" panose="02020603050405020304" pitchFamily="18" charset="0"/>
              </a:rPr>
              <a:t>are </a:t>
            </a:r>
            <a:r>
              <a:rPr lang="en-US" sz="2400" dirty="0">
                <a:latin typeface="Calibri" panose="020F0502020204030204" pitchFamily="34" charset="0"/>
                <a:cs typeface="Times New Roman" panose="02020603050405020304" pitchFamily="18" charset="0"/>
              </a:rPr>
              <a:t>strongly in </a:t>
            </a:r>
            <a:r>
              <a:rPr lang="en-US" sz="2400" dirty="0" smtClean="0">
                <a:latin typeface="Calibri" panose="020F0502020204030204" pitchFamily="34" charset="0"/>
                <a:cs typeface="Times New Roman" panose="02020603050405020304" pitchFamily="18" charset="0"/>
              </a:rPr>
              <a:t>favor </a:t>
            </a:r>
            <a:r>
              <a:rPr lang="en-US" sz="2400" dirty="0">
                <a:latin typeface="Calibri" panose="020F0502020204030204" pitchFamily="34" charset="0"/>
                <a:cs typeface="Times New Roman" panose="02020603050405020304" pitchFamily="18" charset="0"/>
              </a:rPr>
              <a:t>of welfare provision by the state, but they are disappointed about what their states actually </a:t>
            </a:r>
            <a:r>
              <a:rPr lang="en-US" sz="2400" dirty="0" smtClean="0">
                <a:latin typeface="Calibri" panose="020F0502020204030204" pitchFamily="34" charset="0"/>
                <a:cs typeface="Times New Roman" panose="02020603050405020304" pitchFamily="18" charset="0"/>
              </a:rPr>
              <a:t>deliver; </a:t>
            </a:r>
            <a:endParaRPr lang="en-US" sz="2400" dirty="0">
              <a:latin typeface="Calibri" panose="020F0502020204030204" pitchFamily="34" charset="0"/>
              <a:cs typeface="Times New Roman" panose="02020603050405020304" pitchFamily="18" charset="0"/>
            </a:endParaRPr>
          </a:p>
          <a:p>
            <a:pPr eaLnBrk="1" hangingPunct="1">
              <a:spcAft>
                <a:spcPct val="30000"/>
              </a:spcAft>
              <a:buFontTx/>
              <a:buAutoNum type="arabicPeriod"/>
              <a:defRPr/>
            </a:pPr>
            <a:r>
              <a:rPr lang="en-US" altLang="uk-UA" sz="2400" b="1" dirty="0" smtClean="0">
                <a:latin typeface="Calibri" panose="020F0502020204030204" pitchFamily="34" charset="0"/>
              </a:rPr>
              <a:t>Skepticism</a:t>
            </a:r>
            <a:r>
              <a:rPr lang="en-US" altLang="uk-UA" sz="2400" dirty="0" smtClean="0">
                <a:latin typeface="Calibri" panose="020F0502020204030204" pitchFamily="34" charset="0"/>
              </a:rPr>
              <a:t> is </a:t>
            </a:r>
            <a:r>
              <a:rPr lang="en-US" altLang="uk-UA" sz="2400" dirty="0" smtClean="0">
                <a:latin typeface="Calibri" panose="020F0502020204030204" pitchFamily="34" charset="0"/>
              </a:rPr>
              <a:t>highly </a:t>
            </a:r>
            <a:r>
              <a:rPr lang="en-US" altLang="uk-UA" sz="2400" dirty="0" smtClean="0">
                <a:latin typeface="Calibri" panose="020F0502020204030204" pitchFamily="34" charset="0"/>
              </a:rPr>
              <a:t>manifested </a:t>
            </a:r>
            <a:r>
              <a:rPr lang="en-US" altLang="uk-UA" sz="2400" dirty="0" smtClean="0">
                <a:latin typeface="Calibri" panose="020F0502020204030204" pitchFamily="34" charset="0"/>
              </a:rPr>
              <a:t>in </a:t>
            </a:r>
            <a:r>
              <a:rPr lang="en-US" altLang="uk-UA" sz="2400" dirty="0" smtClean="0">
                <a:latin typeface="Calibri" panose="020F0502020204030204" pitchFamily="34" charset="0"/>
              </a:rPr>
              <a:t>the welfare state attitudes </a:t>
            </a:r>
            <a:r>
              <a:rPr lang="en-US" altLang="uk-UA" sz="2400" b="1" dirty="0" smtClean="0">
                <a:latin typeface="Calibri" panose="020F0502020204030204" pitchFamily="34" charset="0"/>
              </a:rPr>
              <a:t>in all </a:t>
            </a:r>
            <a:r>
              <a:rPr lang="en-US" altLang="uk-UA" sz="2400" b="1" dirty="0" smtClean="0">
                <a:latin typeface="Calibri" panose="020F0502020204030204" pitchFamily="34" charset="0"/>
              </a:rPr>
              <a:t>European </a:t>
            </a:r>
            <a:r>
              <a:rPr lang="en-US" altLang="uk-UA" sz="2400" b="1" dirty="0" smtClean="0">
                <a:latin typeface="Calibri" panose="020F0502020204030204" pitchFamily="34" charset="0"/>
              </a:rPr>
              <a:t>countries,</a:t>
            </a:r>
            <a:r>
              <a:rPr lang="en-US" altLang="uk-UA" sz="2400" dirty="0" smtClean="0">
                <a:latin typeface="Calibri" panose="020F0502020204030204" pitchFamily="34" charset="0"/>
              </a:rPr>
              <a:t> besides the post-Socialist (especially – post-Soviet) Europe. </a:t>
            </a:r>
          </a:p>
          <a:p>
            <a:pPr eaLnBrk="1" hangingPunct="1">
              <a:spcAft>
                <a:spcPct val="30000"/>
              </a:spcAft>
              <a:defRPr/>
            </a:pPr>
            <a:r>
              <a:rPr lang="en-US" altLang="uk-UA" sz="2400" dirty="0" smtClean="0">
                <a:latin typeface="Calibri" panose="020F0502020204030204" pitchFamily="34" charset="0"/>
              </a:rPr>
              <a:t>4. </a:t>
            </a:r>
            <a:r>
              <a:rPr lang="en-US" altLang="uk-UA" sz="2400" dirty="0" smtClean="0">
                <a:latin typeface="Calibri" panose="020F0502020204030204" pitchFamily="34" charset="0"/>
              </a:rPr>
              <a:t>The w</a:t>
            </a:r>
            <a:r>
              <a:rPr lang="en-US" sz="2400" dirty="0" smtClean="0">
                <a:latin typeface="Calibri" panose="020F0502020204030204" pitchFamily="34" charset="0"/>
              </a:rPr>
              <a:t>elfare state attitudes do not closely follow </a:t>
            </a:r>
            <a:r>
              <a:rPr lang="en-US" sz="2400" dirty="0" err="1" smtClean="0">
                <a:latin typeface="Calibri" panose="020F0502020204030204" pitchFamily="34" charset="0"/>
              </a:rPr>
              <a:t>Esping</a:t>
            </a:r>
            <a:r>
              <a:rPr lang="en-US" sz="2400" dirty="0" smtClean="0">
                <a:latin typeface="Calibri" panose="020F0502020204030204" pitchFamily="34" charset="0"/>
              </a:rPr>
              <a:t>-Andersen’s three worlds of welfare capitalism. </a:t>
            </a:r>
            <a:r>
              <a:rPr lang="en-US" altLang="uk-UA" sz="2400" b="1" dirty="0" smtClean="0">
                <a:latin typeface="Calibri" panose="020F0502020204030204" pitchFamily="34" charset="0"/>
              </a:rPr>
              <a:t>There are 7 different national clusters of the welfare state attitudes in Europe. </a:t>
            </a:r>
          </a:p>
          <a:p>
            <a:pPr eaLnBrk="1" hangingPunct="1">
              <a:spcAft>
                <a:spcPct val="30000"/>
              </a:spcAft>
              <a:defRPr/>
            </a:pPr>
            <a:r>
              <a:rPr lang="en-US" altLang="uk-UA" sz="2400" dirty="0" smtClean="0">
                <a:effectLst>
                  <a:outerShdw blurRad="38100" dist="38100" dir="2700000" algn="tl">
                    <a:srgbClr val="C0C0C0"/>
                  </a:outerShdw>
                </a:effectLst>
                <a:latin typeface="Calibri" panose="020F0502020204030204" pitchFamily="34" charset="0"/>
              </a:rPr>
              <a:t>5</a:t>
            </a:r>
            <a:r>
              <a:rPr lang="en-US" altLang="uk-UA" sz="2400" dirty="0" smtClean="0">
                <a:effectLst>
                  <a:outerShdw blurRad="38100" dist="38100" dir="2700000" algn="tl">
                    <a:srgbClr val="C0C0C0"/>
                  </a:outerShdw>
                </a:effectLst>
                <a:latin typeface="Calibri" panose="020F0502020204030204" pitchFamily="34" charset="0"/>
              </a:rPr>
              <a:t>. The </a:t>
            </a:r>
            <a:r>
              <a:rPr lang="en-US" altLang="uk-UA" sz="2400" b="1" dirty="0" smtClean="0">
                <a:effectLst>
                  <a:outerShdw blurRad="38100" dist="38100" dir="2700000" algn="tl">
                    <a:srgbClr val="C0C0C0"/>
                  </a:outerShdw>
                </a:effectLst>
                <a:latin typeface="Calibri" panose="020F0502020204030204" pitchFamily="34" charset="0"/>
              </a:rPr>
              <a:t>values of </a:t>
            </a:r>
            <a:r>
              <a:rPr lang="en-US" altLang="uk-UA" sz="2400" dirty="0" smtClean="0">
                <a:effectLst>
                  <a:outerShdw blurRad="38100" dist="38100" dir="2700000" algn="tl">
                    <a:srgbClr val="C0C0C0"/>
                  </a:outerShdw>
                </a:effectLst>
                <a:latin typeface="Calibri" panose="020F0502020204030204" pitchFamily="34" charset="0"/>
              </a:rPr>
              <a:t>e</a:t>
            </a:r>
            <a:r>
              <a:rPr lang="en-US" altLang="uk-UA" sz="2400" b="1" dirty="0" smtClean="0">
                <a:effectLst>
                  <a:outerShdw blurRad="38100" dist="38100" dir="2700000" algn="tl">
                    <a:srgbClr val="C0C0C0"/>
                  </a:outerShdw>
                </a:effectLst>
                <a:latin typeface="Calibri" panose="020F0502020204030204" pitchFamily="34" charset="0"/>
              </a:rPr>
              <a:t>quity</a:t>
            </a:r>
            <a:r>
              <a:rPr lang="en-US" altLang="uk-UA" sz="2400" dirty="0" smtClean="0">
                <a:effectLst>
                  <a:outerShdw blurRad="38100" dist="38100" dir="2700000" algn="tl">
                    <a:srgbClr val="C0C0C0"/>
                  </a:outerShdw>
                </a:effectLst>
                <a:latin typeface="Calibri" panose="020F0502020204030204" pitchFamily="34" charset="0"/>
              </a:rPr>
              <a:t> </a:t>
            </a:r>
            <a:r>
              <a:rPr lang="en-US" altLang="uk-UA" sz="2400" dirty="0" smtClean="0">
                <a:effectLst>
                  <a:outerShdw blurRad="38100" dist="38100" dir="2700000" algn="tl">
                    <a:srgbClr val="C0C0C0"/>
                  </a:outerShdw>
                </a:effectLst>
                <a:latin typeface="Calibri" panose="020F0502020204030204" pitchFamily="34" charset="0"/>
              </a:rPr>
              <a:t>and </a:t>
            </a:r>
            <a:r>
              <a:rPr lang="en-US" altLang="uk-UA" sz="2400" dirty="0" smtClean="0">
                <a:effectLst>
                  <a:outerShdw blurRad="38100" dist="38100" dir="2700000" algn="tl">
                    <a:srgbClr val="C0C0C0"/>
                  </a:outerShdw>
                </a:effectLst>
                <a:latin typeface="Calibri" panose="020F0502020204030204" pitchFamily="34" charset="0"/>
              </a:rPr>
              <a:t>a </a:t>
            </a:r>
            <a:r>
              <a:rPr lang="en-US" altLang="uk-UA" sz="2400" b="1" dirty="0" smtClean="0">
                <a:effectLst>
                  <a:outerShdw blurRad="38100" dist="38100" dir="2700000" algn="tl">
                    <a:srgbClr val="C0C0C0"/>
                  </a:outerShdw>
                </a:effectLst>
                <a:latin typeface="Calibri" panose="020F0502020204030204" pitchFamily="34" charset="0"/>
              </a:rPr>
              <a:t>state </a:t>
            </a:r>
            <a:r>
              <a:rPr lang="en-US" altLang="uk-UA" sz="2400" dirty="0" smtClean="0">
                <a:effectLst>
                  <a:outerShdw blurRad="38100" dist="38100" dir="2700000" algn="tl">
                    <a:srgbClr val="C0C0C0"/>
                  </a:outerShdw>
                </a:effectLst>
                <a:latin typeface="Calibri" panose="020F0502020204030204" pitchFamily="34" charset="0"/>
              </a:rPr>
              <a:t>per se are </a:t>
            </a:r>
            <a:r>
              <a:rPr lang="en-US" altLang="uk-UA" sz="2400" dirty="0" smtClean="0">
                <a:effectLst>
                  <a:outerShdw blurRad="38100" dist="38100" dir="2700000" algn="tl">
                    <a:srgbClr val="C0C0C0"/>
                  </a:outerShdw>
                </a:effectLst>
                <a:latin typeface="Calibri" panose="020F0502020204030204" pitchFamily="34" charset="0"/>
              </a:rPr>
              <a:t>the most predictors of the </a:t>
            </a:r>
            <a:r>
              <a:rPr lang="en-US" altLang="uk-UA" sz="2400" dirty="0" smtClean="0">
                <a:effectLst>
                  <a:outerShdw blurRad="38100" dist="38100" dir="2700000" algn="tl">
                    <a:srgbClr val="C0C0C0"/>
                  </a:outerShdw>
                </a:effectLst>
                <a:latin typeface="Calibri" panose="020F0502020204030204" pitchFamily="34" charset="0"/>
              </a:rPr>
              <a:t>welfare state attitudes. </a:t>
            </a:r>
            <a:r>
              <a:rPr lang="en-US" altLang="uk-UA" sz="2400" dirty="0" smtClean="0">
                <a:latin typeface="Calibri" panose="020F0502020204030204" pitchFamily="34" charset="0"/>
              </a:rPr>
              <a:t>T</a:t>
            </a:r>
            <a:r>
              <a:rPr lang="en-US" sz="2400" dirty="0" smtClean="0">
                <a:latin typeface="Calibri" panose="020F0502020204030204" pitchFamily="34" charset="0"/>
              </a:rPr>
              <a:t>here </a:t>
            </a:r>
            <a:r>
              <a:rPr lang="en-US" sz="2400" dirty="0">
                <a:latin typeface="Calibri" panose="020F0502020204030204" pitchFamily="34" charset="0"/>
              </a:rPr>
              <a:t>are sizeable differences in </a:t>
            </a:r>
            <a:r>
              <a:rPr lang="en-US" sz="2400" b="1" dirty="0">
                <a:latin typeface="Calibri" panose="020F0502020204030204" pitchFamily="34" charset="0"/>
              </a:rPr>
              <a:t>class effects </a:t>
            </a:r>
            <a:r>
              <a:rPr lang="en-US" sz="2400" dirty="0">
                <a:latin typeface="Calibri" panose="020F0502020204030204" pitchFamily="34" charset="0"/>
              </a:rPr>
              <a:t>on welfare attitudes between European </a:t>
            </a:r>
            <a:r>
              <a:rPr lang="en-US" sz="2400" dirty="0" smtClean="0">
                <a:latin typeface="Calibri" panose="020F0502020204030204" pitchFamily="34" charset="0"/>
              </a:rPr>
              <a:t>countries, </a:t>
            </a:r>
            <a:r>
              <a:rPr lang="en-US" sz="2400" dirty="0">
                <a:latin typeface="Calibri" panose="020F0502020204030204" pitchFamily="34" charset="0"/>
              </a:rPr>
              <a:t>for which no successful explanations are found as </a:t>
            </a:r>
            <a:r>
              <a:rPr lang="en-US" sz="2400" dirty="0" smtClean="0">
                <a:latin typeface="Calibri" panose="020F0502020204030204" pitchFamily="34" charset="0"/>
              </a:rPr>
              <a:t>yet.</a:t>
            </a:r>
            <a:endParaRPr lang="en-US" altLang="uk-UA" sz="2400" dirty="0" smtClean="0">
              <a:effectLst>
                <a:outerShdw blurRad="38100" dist="38100" dir="2700000" algn="tl">
                  <a:srgbClr val="C0C0C0"/>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67544" y="1484785"/>
            <a:ext cx="8229600" cy="1224136"/>
          </a:xfrm>
        </p:spPr>
        <p:txBody>
          <a:bodyPr/>
          <a:lstStyle/>
          <a:p>
            <a:pPr algn="ctr" eaLnBrk="1" hangingPunct="1">
              <a:buFontTx/>
              <a:buNone/>
            </a:pPr>
            <a:r>
              <a:rPr lang="en-US" altLang="uk-UA" sz="4800" dirty="0" smtClean="0">
                <a:solidFill>
                  <a:schemeClr val="accent5">
                    <a:lumMod val="25000"/>
                  </a:schemeClr>
                </a:solidFill>
              </a:rPr>
              <a:t>Thank </a:t>
            </a:r>
            <a:r>
              <a:rPr lang="en-US" altLang="uk-UA" sz="4800" dirty="0" smtClean="0">
                <a:solidFill>
                  <a:schemeClr val="accent5">
                    <a:lumMod val="25000"/>
                  </a:schemeClr>
                </a:solidFill>
              </a:rPr>
              <a:t>you for attention !</a:t>
            </a:r>
            <a:endParaRPr lang="ru-RU" altLang="uk-UA" sz="4800" dirty="0" smtClean="0">
              <a:solidFill>
                <a:schemeClr val="accent5">
                  <a:lumMod val="25000"/>
                </a:schemeClr>
              </a:solidFill>
            </a:endParaRPr>
          </a:p>
        </p:txBody>
      </p:sp>
      <p:pic>
        <p:nvPicPr>
          <p:cNvPr id="12290" name="Picture 2" descr="Ð ÐµÐ·ÑÐ»ÑÑÐ°Ñ Ð¿Ð¾ÑÑÐºÑ Ð·Ð¾Ð±ÑÐ°Ð¶ÐµÐ½Ñ Ð·Ð° Ð·Ð°Ð¿Ð¸ÑÐ¾Ð¼ &quot;ÑÐ¾ÑÑÐ°Ð»ÑÐ½Ð° Ð¿Ð¾Ð»ÑÑÐ¸ÐºÐ° ÐºÐ°ÑÑÐ¸Ð½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94" y="2852936"/>
            <a:ext cx="4762500" cy="2686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993775"/>
          </a:xfrm>
        </p:spPr>
        <p:txBody>
          <a:bodyPr/>
          <a:lstStyle/>
          <a:p>
            <a:pPr eaLnBrk="1" hangingPunct="1">
              <a:defRPr/>
            </a:pPr>
            <a:r>
              <a:rPr lang="en-US" altLang="uk-UA" sz="2800" smtClean="0">
                <a:solidFill>
                  <a:schemeClr val="accent2"/>
                </a:solidFill>
                <a:effectLst>
                  <a:outerShdw blurRad="38100" dist="38100" dir="2700000" algn="tl">
                    <a:srgbClr val="C0C0C0"/>
                  </a:outerShdw>
                </a:effectLst>
              </a:rPr>
              <a:t>Empirical indicators of three dimensions of mass expectations</a:t>
            </a:r>
            <a:endParaRPr lang="uk-UA" altLang="uk-UA" sz="2800" smtClean="0">
              <a:solidFill>
                <a:schemeClr val="accent2"/>
              </a:solidFill>
              <a:effectLst>
                <a:outerShdw blurRad="38100" dist="38100" dir="2700000" algn="tl">
                  <a:srgbClr val="C0C0C0"/>
                </a:outerShdw>
              </a:effectLst>
            </a:endParaRPr>
          </a:p>
        </p:txBody>
      </p:sp>
      <p:sp>
        <p:nvSpPr>
          <p:cNvPr id="62467" name="Rectangle 3"/>
          <p:cNvSpPr>
            <a:spLocks noGrp="1" noChangeArrowheads="1"/>
          </p:cNvSpPr>
          <p:nvPr>
            <p:ph type="body" idx="1"/>
          </p:nvPr>
        </p:nvSpPr>
        <p:spPr>
          <a:xfrm>
            <a:off x="179388" y="1341438"/>
            <a:ext cx="8785225" cy="4784725"/>
          </a:xfrm>
        </p:spPr>
        <p:txBody>
          <a:bodyPr/>
          <a:lstStyle/>
          <a:p>
            <a:pPr eaLnBrk="1" hangingPunct="1">
              <a:lnSpc>
                <a:spcPct val="80000"/>
              </a:lnSpc>
              <a:buFontTx/>
              <a:buNone/>
              <a:defRPr/>
            </a:pPr>
            <a:r>
              <a:rPr lang="en-US" altLang="uk-UA" sz="2000" b="1" smtClean="0"/>
              <a:t>1. </a:t>
            </a:r>
            <a:r>
              <a:rPr lang="en-US" altLang="uk-UA" sz="2000" b="1" smtClean="0">
                <a:effectLst>
                  <a:outerShdw blurRad="38100" dist="38100" dir="2700000" algn="tl">
                    <a:srgbClr val="C0C0C0"/>
                  </a:outerShdw>
                </a:effectLst>
              </a:rPr>
              <a:t>Expectation of social responsibility of a state</a:t>
            </a:r>
          </a:p>
          <a:p>
            <a:pPr eaLnBrk="1" hangingPunct="1">
              <a:lnSpc>
                <a:spcPct val="80000"/>
              </a:lnSpc>
              <a:buFontTx/>
              <a:buNone/>
              <a:defRPr/>
            </a:pPr>
            <a:endParaRPr lang="en-US" altLang="uk-UA" sz="2000" b="1" smtClean="0"/>
          </a:p>
          <a:p>
            <a:pPr eaLnBrk="1" hangingPunct="1">
              <a:lnSpc>
                <a:spcPct val="80000"/>
              </a:lnSpc>
              <a:buFontTx/>
              <a:buNone/>
              <a:defRPr/>
            </a:pPr>
            <a:r>
              <a:rPr lang="en-GB" altLang="uk-UA" sz="2000" b="1" smtClean="0"/>
              <a:t>Additive index</a:t>
            </a:r>
            <a:r>
              <a:rPr lang="en-GB" altLang="uk-UA" sz="2000" smtClean="0"/>
              <a:t> is calculated </a:t>
            </a:r>
            <a:r>
              <a:rPr lang="en-US" altLang="uk-UA" sz="2000" smtClean="0"/>
              <a:t>as the mean of variables D</a:t>
            </a:r>
            <a:r>
              <a:rPr lang="uk-UA" altLang="uk-UA" sz="2000" smtClean="0"/>
              <a:t>15-</a:t>
            </a:r>
            <a:r>
              <a:rPr lang="en-US" altLang="uk-UA" sz="2000" smtClean="0"/>
              <a:t>D</a:t>
            </a:r>
            <a:r>
              <a:rPr lang="uk-UA" altLang="uk-UA" sz="2000" smtClean="0"/>
              <a:t>20</a:t>
            </a:r>
            <a:r>
              <a:rPr lang="en-US" altLang="uk-UA" sz="2000" smtClean="0"/>
              <a:t>, highly correlates with the one-factor solution </a:t>
            </a:r>
            <a:r>
              <a:rPr lang="uk-UA" altLang="uk-UA" sz="2000" smtClean="0"/>
              <a:t>(</a:t>
            </a:r>
            <a:r>
              <a:rPr lang="en-US" altLang="uk-UA" sz="2000" smtClean="0"/>
              <a:t> for every country). The one-factor solution explains from 47 % (for the Great Britain) to 57 %. </a:t>
            </a:r>
          </a:p>
          <a:p>
            <a:pPr eaLnBrk="1" hangingPunct="1">
              <a:lnSpc>
                <a:spcPct val="80000"/>
              </a:lnSpc>
              <a:buFontTx/>
              <a:buNone/>
              <a:defRPr/>
            </a:pPr>
            <a:r>
              <a:rPr lang="en-US" altLang="uk-UA" sz="2000" smtClean="0"/>
              <a:t>The reliability coefficient </a:t>
            </a:r>
            <a:r>
              <a:rPr lang="uk-UA" altLang="uk-UA" sz="2000" smtClean="0"/>
              <a:t>Cronbach’s </a:t>
            </a:r>
            <a:r>
              <a:rPr lang="en-US" altLang="uk-UA" sz="2000" smtClean="0"/>
              <a:t>, which characterizes the internal consistency of the additive index, is a rather high  in each country and varies from </a:t>
            </a:r>
            <a:r>
              <a:rPr lang="uk-UA" altLang="uk-UA" sz="2000" smtClean="0"/>
              <a:t>0.76</a:t>
            </a:r>
            <a:r>
              <a:rPr lang="en-US" altLang="uk-UA" sz="2000" smtClean="0"/>
              <a:t> (for Great Britain) up to </a:t>
            </a:r>
            <a:r>
              <a:rPr lang="uk-UA" altLang="uk-UA" sz="2000" smtClean="0"/>
              <a:t>0.84</a:t>
            </a:r>
            <a:r>
              <a:rPr lang="en-US" altLang="uk-UA" sz="2000" smtClean="0"/>
              <a:t> (for Ukraine)</a:t>
            </a:r>
            <a:r>
              <a:rPr lang="uk-UA" altLang="uk-UA" sz="2000" smtClean="0"/>
              <a:t> </a:t>
            </a:r>
            <a:endParaRPr lang="en-GB" altLang="uk-UA" sz="2000" smtClean="0"/>
          </a:p>
          <a:p>
            <a:pPr eaLnBrk="1" hangingPunct="1">
              <a:lnSpc>
                <a:spcPct val="80000"/>
              </a:lnSpc>
              <a:buFontTx/>
              <a:buNone/>
              <a:defRPr/>
            </a:pPr>
            <a:endParaRPr lang="en-GB" altLang="uk-UA" sz="2000" smtClean="0"/>
          </a:p>
          <a:p>
            <a:pPr eaLnBrk="1" hangingPunct="1">
              <a:lnSpc>
                <a:spcPct val="80000"/>
              </a:lnSpc>
              <a:buFontTx/>
              <a:buNone/>
              <a:defRPr/>
            </a:pPr>
            <a:r>
              <a:rPr lang="en-GB" altLang="uk-UA" sz="1400" smtClean="0"/>
              <a:t>The question and its alternatives: </a:t>
            </a:r>
          </a:p>
          <a:p>
            <a:pPr eaLnBrk="1" hangingPunct="1">
              <a:lnSpc>
                <a:spcPct val="80000"/>
              </a:lnSpc>
              <a:buFontTx/>
              <a:buNone/>
              <a:defRPr/>
            </a:pPr>
            <a:r>
              <a:rPr lang="en-GB" altLang="uk-UA" sz="1400" smtClean="0"/>
              <a:t>“People have different views on what the responsibilities of governments </a:t>
            </a:r>
            <a:r>
              <a:rPr lang="en-US" altLang="uk-UA" sz="1400" smtClean="0"/>
              <a:t>should or should not be</a:t>
            </a:r>
            <a:r>
              <a:rPr lang="en-GB" altLang="uk-UA" sz="1400" smtClean="0"/>
              <a:t>. How much responsibility governments should have to…?” </a:t>
            </a:r>
            <a:endParaRPr lang="en-GB" altLang="uk-UA" sz="1400" b="1" smtClean="0"/>
          </a:p>
          <a:p>
            <a:pPr eaLnBrk="1" hangingPunct="1">
              <a:lnSpc>
                <a:spcPct val="80000"/>
              </a:lnSpc>
              <a:defRPr/>
            </a:pPr>
            <a:r>
              <a:rPr lang="en-GB" altLang="uk-UA" sz="1400" b="1" smtClean="0"/>
              <a:t>D15</a:t>
            </a:r>
            <a:r>
              <a:rPr lang="en-US" altLang="uk-UA" sz="1400" b="1" smtClean="0"/>
              <a:t> - </a:t>
            </a:r>
            <a:r>
              <a:rPr lang="en-GB" altLang="uk-UA" sz="1400" smtClean="0"/>
              <a:t>…ensure a job for everyone who wants one?</a:t>
            </a:r>
            <a:endParaRPr lang="en-GB" altLang="uk-UA" sz="1400" b="1" smtClean="0"/>
          </a:p>
          <a:p>
            <a:pPr eaLnBrk="1" hangingPunct="1">
              <a:lnSpc>
                <a:spcPct val="80000"/>
              </a:lnSpc>
              <a:defRPr/>
            </a:pPr>
            <a:r>
              <a:rPr lang="en-GB" altLang="uk-UA" sz="1400" b="1" smtClean="0"/>
              <a:t>D16</a:t>
            </a:r>
            <a:r>
              <a:rPr lang="en-US" altLang="uk-UA" sz="1400" b="1" smtClean="0"/>
              <a:t> - </a:t>
            </a:r>
            <a:r>
              <a:rPr lang="en-GB" altLang="uk-UA" sz="1400" smtClean="0"/>
              <a:t>…ensure adequate health care for the sick?</a:t>
            </a:r>
            <a:endParaRPr lang="en-GB" altLang="uk-UA" sz="1400" b="1" smtClean="0"/>
          </a:p>
          <a:p>
            <a:pPr eaLnBrk="1" hangingPunct="1">
              <a:lnSpc>
                <a:spcPct val="80000"/>
              </a:lnSpc>
              <a:defRPr/>
            </a:pPr>
            <a:r>
              <a:rPr lang="en-GB" altLang="uk-UA" sz="1400" b="1" smtClean="0"/>
              <a:t>D17</a:t>
            </a:r>
            <a:r>
              <a:rPr lang="en-US" altLang="uk-UA" sz="1400" b="1" smtClean="0"/>
              <a:t> - </a:t>
            </a:r>
            <a:r>
              <a:rPr lang="en-GB" altLang="uk-UA" sz="1400" smtClean="0"/>
              <a:t>…ensure a reasonable standard of living for the old?</a:t>
            </a:r>
            <a:endParaRPr lang="en-GB" altLang="uk-UA" sz="1400" b="1" smtClean="0"/>
          </a:p>
          <a:p>
            <a:pPr eaLnBrk="1" hangingPunct="1">
              <a:lnSpc>
                <a:spcPct val="80000"/>
              </a:lnSpc>
              <a:defRPr/>
            </a:pPr>
            <a:r>
              <a:rPr lang="en-GB" altLang="uk-UA" sz="1400" b="1" smtClean="0"/>
              <a:t>D18</a:t>
            </a:r>
            <a:r>
              <a:rPr lang="en-US" altLang="uk-UA" sz="1400" b="1" smtClean="0"/>
              <a:t> - </a:t>
            </a:r>
            <a:r>
              <a:rPr lang="en-GB" altLang="uk-UA" sz="1400" smtClean="0"/>
              <a:t>…ensure a reasonable standard of living for the unemployed?</a:t>
            </a:r>
            <a:endParaRPr lang="en-GB" altLang="uk-UA" sz="1400" b="1" smtClean="0"/>
          </a:p>
          <a:p>
            <a:pPr eaLnBrk="1" hangingPunct="1">
              <a:lnSpc>
                <a:spcPct val="80000"/>
              </a:lnSpc>
              <a:defRPr/>
            </a:pPr>
            <a:r>
              <a:rPr lang="en-GB" altLang="uk-UA" sz="1400" b="1" smtClean="0"/>
              <a:t>D19</a:t>
            </a:r>
            <a:r>
              <a:rPr lang="en-US" altLang="uk-UA" sz="1400" b="1" smtClean="0"/>
              <a:t> - </a:t>
            </a:r>
            <a:r>
              <a:rPr lang="en-GB" altLang="uk-UA" sz="1400" smtClean="0"/>
              <a:t>…ensure sufficient child care services for working parents?</a:t>
            </a:r>
            <a:endParaRPr lang="en-GB" altLang="uk-UA" sz="1400" b="1" smtClean="0"/>
          </a:p>
          <a:p>
            <a:pPr eaLnBrk="1" hangingPunct="1">
              <a:lnSpc>
                <a:spcPct val="80000"/>
              </a:lnSpc>
              <a:defRPr/>
            </a:pPr>
            <a:r>
              <a:rPr lang="en-GB" altLang="uk-UA" sz="1400" b="1" smtClean="0"/>
              <a:t>D20</a:t>
            </a:r>
            <a:r>
              <a:rPr lang="en-US" altLang="uk-UA" sz="1400" b="1" smtClean="0"/>
              <a:t> -  </a:t>
            </a:r>
            <a:r>
              <a:rPr lang="en-GB" altLang="uk-UA" sz="1400" smtClean="0"/>
              <a:t>…provide paid leave from work for people who temporarily have to care for sick family members?</a:t>
            </a:r>
            <a:endParaRPr lang="uk-UA" altLang="uk-UA" sz="1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23" y="553357"/>
            <a:ext cx="8784976" cy="6286500"/>
          </a:xfrm>
          <a:prstGeom prst="rect">
            <a:avLst/>
          </a:prstGeom>
        </p:spPr>
      </p:pic>
      <p:sp>
        <p:nvSpPr>
          <p:cNvPr id="5" name="Прямоугольник 4"/>
          <p:cNvSpPr/>
          <p:nvPr/>
        </p:nvSpPr>
        <p:spPr>
          <a:xfrm>
            <a:off x="228675" y="0"/>
            <a:ext cx="8784976" cy="915635"/>
          </a:xfrm>
          <a:prstGeom prst="rect">
            <a:avLst/>
          </a:prstGeom>
        </p:spPr>
        <p:txBody>
          <a:bodyPr wrap="square">
            <a:spAutoFit/>
          </a:bodyPr>
          <a:lstStyle/>
          <a:p>
            <a:pPr>
              <a:lnSpc>
                <a:spcPct val="107000"/>
              </a:lnSpc>
              <a:spcAft>
                <a:spcPts val="80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The Coverage of Social Protection in Total Population </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(global regions %, 2006-2016, The World Bank data)</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64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0"/>
            <a:ext cx="8713788" cy="620713"/>
          </a:xfrm>
        </p:spPr>
        <p:txBody>
          <a:bodyPr/>
          <a:lstStyle/>
          <a:p>
            <a:pPr marL="838200" indent="-838200" algn="l" eaLnBrk="1" hangingPunct="1"/>
            <a:r>
              <a:rPr lang="en-US" altLang="uk-UA" sz="2200" b="1" smtClean="0"/>
              <a:t>2. Assessment of social risks of a welfare state  (</a:t>
            </a:r>
            <a:r>
              <a:rPr lang="en-US" altLang="uk-UA" sz="2200" i="1" smtClean="0"/>
              <a:t>RiskSS)</a:t>
            </a:r>
            <a:r>
              <a:rPr lang="uk-UA" altLang="uk-UA" sz="2200" smtClean="0"/>
              <a:t> </a:t>
            </a:r>
          </a:p>
        </p:txBody>
      </p:sp>
      <p:sp>
        <p:nvSpPr>
          <p:cNvPr id="19459" name="Rectangle 3"/>
          <p:cNvSpPr>
            <a:spLocks noGrp="1" noChangeArrowheads="1"/>
          </p:cNvSpPr>
          <p:nvPr>
            <p:ph type="body" idx="1"/>
          </p:nvPr>
        </p:nvSpPr>
        <p:spPr>
          <a:xfrm>
            <a:off x="0" y="620713"/>
            <a:ext cx="8964613" cy="5505450"/>
          </a:xfrm>
        </p:spPr>
        <p:txBody>
          <a:bodyPr/>
          <a:lstStyle/>
          <a:p>
            <a:pPr eaLnBrk="1" hangingPunct="1">
              <a:lnSpc>
                <a:spcPct val="80000"/>
              </a:lnSpc>
              <a:buFontTx/>
              <a:buNone/>
            </a:pPr>
            <a:r>
              <a:rPr lang="en-GB" altLang="uk-UA" sz="2000" smtClean="0"/>
              <a:t>The two-factor solutions (principal component analysis) for the data of each country</a:t>
            </a:r>
            <a:r>
              <a:rPr lang="uk-UA" altLang="uk-UA" sz="2000" smtClean="0"/>
              <a:t> </a:t>
            </a:r>
            <a:r>
              <a:rPr lang="en-GB" altLang="uk-UA" sz="2000" smtClean="0"/>
              <a:t>have very similar structures and interpretations and explain quite similar amount of variance. </a:t>
            </a:r>
          </a:p>
          <a:p>
            <a:pPr eaLnBrk="1" hangingPunct="1">
              <a:lnSpc>
                <a:spcPct val="80000"/>
              </a:lnSpc>
              <a:buFontTx/>
              <a:buNone/>
            </a:pPr>
            <a:r>
              <a:rPr lang="en-GB" altLang="uk-UA" sz="2000" smtClean="0"/>
              <a:t>For unification of the measurement’s tool and for further cross-national comparison, the final factor analysis was done on pooled six countries data. Two-factor solution has the same clear interpretation and explains 62% of general variation.</a:t>
            </a:r>
          </a:p>
          <a:p>
            <a:pPr eaLnBrk="1" hangingPunct="1">
              <a:lnSpc>
                <a:spcPct val="80000"/>
              </a:lnSpc>
              <a:buFontTx/>
              <a:buNone/>
            </a:pPr>
            <a:r>
              <a:rPr lang="en-US" altLang="uk-UA" sz="2000" smtClean="0"/>
              <a:t>The estimated factors values were linearly transformed that allowed us to form next the index and index of estimation of social risks from a welfare state </a:t>
            </a:r>
            <a:r>
              <a:rPr lang="uk-UA" altLang="uk-UA" sz="2000" smtClean="0"/>
              <a:t>(</a:t>
            </a:r>
            <a:r>
              <a:rPr lang="en-US" altLang="uk-UA" sz="2000" b="1" i="1" smtClean="0"/>
              <a:t>RiskSS).</a:t>
            </a:r>
            <a:r>
              <a:rPr lang="uk-UA" altLang="uk-UA" sz="1800" smtClean="0"/>
              <a:t>  </a:t>
            </a:r>
            <a:endParaRPr lang="en-US" altLang="uk-UA" sz="1800" smtClean="0"/>
          </a:p>
          <a:p>
            <a:pPr eaLnBrk="1" hangingPunct="1">
              <a:lnSpc>
                <a:spcPct val="80000"/>
              </a:lnSpc>
              <a:buFontTx/>
              <a:buNone/>
            </a:pPr>
            <a:endParaRPr lang="en-GB" altLang="uk-UA" sz="1000" smtClean="0"/>
          </a:p>
          <a:p>
            <a:pPr eaLnBrk="1" hangingPunct="1">
              <a:lnSpc>
                <a:spcPct val="80000"/>
              </a:lnSpc>
              <a:buFontTx/>
              <a:buNone/>
            </a:pPr>
            <a:r>
              <a:rPr lang="en-GB" altLang="uk-UA" sz="1400" smtClean="0"/>
              <a:t>The question and its alternatives: </a:t>
            </a:r>
          </a:p>
          <a:p>
            <a:pPr eaLnBrk="1" hangingPunct="1">
              <a:lnSpc>
                <a:spcPct val="80000"/>
              </a:lnSpc>
              <a:buFontTx/>
              <a:buNone/>
            </a:pPr>
            <a:r>
              <a:rPr lang="en-US" altLang="uk-UA" sz="1400" smtClean="0"/>
              <a:t>“To what extent do you agree or disagree that social benefits and services in your country…”</a:t>
            </a:r>
          </a:p>
          <a:p>
            <a:pPr eaLnBrk="1" hangingPunct="1">
              <a:lnSpc>
                <a:spcPct val="80000"/>
              </a:lnSpc>
              <a:buFontTx/>
              <a:buNone/>
            </a:pPr>
            <a:endParaRPr lang="en-US" altLang="uk-UA" sz="1400" smtClean="0"/>
          </a:p>
          <a:p>
            <a:pPr eaLnBrk="1" hangingPunct="1">
              <a:lnSpc>
                <a:spcPct val="80000"/>
              </a:lnSpc>
              <a:buFontTx/>
              <a:buNone/>
            </a:pPr>
            <a:r>
              <a:rPr lang="en-US" altLang="uk-UA" sz="1400" smtClean="0"/>
              <a:t>D29 …make people less willing to look after themselves and their family?</a:t>
            </a:r>
            <a:r>
              <a:rPr lang="ru-RU" altLang="uk-UA" sz="1400" smtClean="0"/>
              <a:t> </a:t>
            </a:r>
            <a:r>
              <a:rPr lang="en-US" altLang="uk-UA" sz="1400" smtClean="0"/>
              <a:t> </a:t>
            </a:r>
          </a:p>
          <a:p>
            <a:pPr eaLnBrk="1" hangingPunct="1">
              <a:lnSpc>
                <a:spcPct val="80000"/>
              </a:lnSpc>
              <a:buFontTx/>
              <a:buNone/>
            </a:pPr>
            <a:r>
              <a:rPr lang="en-US" altLang="uk-UA" sz="1400" smtClean="0"/>
              <a:t>D28 …make people less willing to care for one another? </a:t>
            </a:r>
            <a:r>
              <a:rPr lang="ru-RU" altLang="uk-UA" sz="1400" smtClean="0"/>
              <a:t> </a:t>
            </a:r>
            <a:endParaRPr lang="en-US" altLang="uk-UA" sz="1400" smtClean="0"/>
          </a:p>
          <a:p>
            <a:pPr eaLnBrk="1" hangingPunct="1">
              <a:lnSpc>
                <a:spcPct val="80000"/>
              </a:lnSpc>
              <a:buFontTx/>
              <a:buNone/>
            </a:pPr>
            <a:r>
              <a:rPr lang="en-US" altLang="uk-UA" sz="1400" smtClean="0"/>
              <a:t>D27… make people lazy? </a:t>
            </a:r>
            <a:r>
              <a:rPr lang="ru-RU" altLang="uk-UA" sz="1400" smtClean="0"/>
              <a:t> </a:t>
            </a:r>
            <a:endParaRPr lang="en-US" altLang="uk-UA" sz="1400" smtClean="0"/>
          </a:p>
          <a:p>
            <a:pPr eaLnBrk="1" hangingPunct="1">
              <a:lnSpc>
                <a:spcPct val="80000"/>
              </a:lnSpc>
              <a:buFontTx/>
              <a:buNone/>
            </a:pPr>
            <a:r>
              <a:rPr lang="en-US" altLang="uk-UA" sz="1400" smtClean="0"/>
              <a:t>D26 …make it easier for people to combine work and family life?  </a:t>
            </a:r>
            <a:r>
              <a:rPr lang="ru-RU" altLang="uk-UA" sz="1400" smtClean="0"/>
              <a:t> </a:t>
            </a:r>
            <a:endParaRPr lang="en-US" altLang="uk-UA" sz="1400" smtClean="0"/>
          </a:p>
          <a:p>
            <a:pPr eaLnBrk="1" hangingPunct="1">
              <a:lnSpc>
                <a:spcPct val="80000"/>
              </a:lnSpc>
              <a:buFontTx/>
              <a:buNone/>
            </a:pPr>
            <a:r>
              <a:rPr lang="en-US" altLang="uk-UA" sz="1400" smtClean="0"/>
              <a:t>D25 …cost businesses too much in taxes and charges?</a:t>
            </a:r>
          </a:p>
          <a:p>
            <a:pPr eaLnBrk="1" hangingPunct="1">
              <a:lnSpc>
                <a:spcPct val="80000"/>
              </a:lnSpc>
              <a:buFontTx/>
              <a:buNone/>
            </a:pPr>
            <a:r>
              <a:rPr lang="en-US" altLang="uk-UA" sz="1400" smtClean="0"/>
              <a:t>D23 …lead to a more equal society?</a:t>
            </a:r>
            <a:r>
              <a:rPr lang="ru-RU" altLang="uk-UA" sz="1400" smtClean="0"/>
              <a:t> </a:t>
            </a:r>
            <a:endParaRPr lang="en-US" altLang="uk-UA" sz="1400" smtClean="0"/>
          </a:p>
          <a:p>
            <a:pPr eaLnBrk="1" hangingPunct="1">
              <a:lnSpc>
                <a:spcPct val="80000"/>
              </a:lnSpc>
              <a:buFontTx/>
              <a:buNone/>
            </a:pPr>
            <a:r>
              <a:rPr lang="en-US" altLang="uk-UA" sz="1400" smtClean="0"/>
              <a:t>D22 …prevent widespread poverty?</a:t>
            </a:r>
            <a:r>
              <a:rPr lang="ru-RU" altLang="uk-UA" sz="1400" smtClean="0"/>
              <a:t> </a:t>
            </a:r>
            <a:endParaRPr lang="en-US" altLang="uk-UA" sz="1400" smtClean="0"/>
          </a:p>
          <a:p>
            <a:pPr eaLnBrk="1" hangingPunct="1">
              <a:lnSpc>
                <a:spcPct val="80000"/>
              </a:lnSpc>
              <a:buFontTx/>
              <a:buNone/>
            </a:pPr>
            <a:r>
              <a:rPr lang="en-US" altLang="uk-UA" sz="1400" smtClean="0"/>
              <a:t>D21 …place too great a strain on the economy?</a:t>
            </a:r>
          </a:p>
          <a:p>
            <a:pPr eaLnBrk="1" hangingPunct="1">
              <a:lnSpc>
                <a:spcPct val="80000"/>
              </a:lnSpc>
              <a:buFontTx/>
              <a:buNone/>
            </a:pPr>
            <a:r>
              <a:rPr lang="ru-RU" altLang="uk-UA" sz="1000" smtClean="0"/>
              <a:t> </a:t>
            </a:r>
            <a:endParaRPr lang="uk-UA" altLang="uk-UA" sz="1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88640"/>
            <a:ext cx="8229600" cy="1143000"/>
          </a:xfrm>
        </p:spPr>
        <p:txBody>
          <a:bodyPr/>
          <a:lstStyle/>
          <a:p>
            <a:r>
              <a:rPr lang="en-US" sz="2800" b="1" dirty="0">
                <a:solidFill>
                  <a:srgbClr val="000000"/>
                </a:solidFill>
              </a:rPr>
              <a:t>Percentage of unemployed persons in Europe receiving unemployment cash benefits</a:t>
            </a:r>
            <a:r>
              <a:rPr lang="en-US" sz="2800" dirty="0" smtClean="0">
                <a:solidFill>
                  <a:srgbClr val="000000"/>
                </a:solidFill>
              </a:rPr>
              <a:t>,</a:t>
            </a:r>
            <a:br>
              <a:rPr lang="en-US" sz="2800" dirty="0" smtClean="0">
                <a:solidFill>
                  <a:srgbClr val="000000"/>
                </a:solidFill>
              </a:rPr>
            </a:br>
            <a:r>
              <a:rPr lang="en-US" sz="2400" dirty="0" smtClean="0">
                <a:solidFill>
                  <a:srgbClr val="000000"/>
                </a:solidFill>
              </a:rPr>
              <a:t>2015 </a:t>
            </a:r>
            <a:r>
              <a:rPr lang="en-US" sz="2400" dirty="0">
                <a:solidFill>
                  <a:srgbClr val="000000"/>
                </a:solidFill>
              </a:rPr>
              <a:t>or latest available year, ILO data</a:t>
            </a:r>
            <a:endParaRPr lang="uk-UA" dirty="0"/>
          </a:p>
        </p:txBody>
      </p:sp>
      <p:sp>
        <p:nvSpPr>
          <p:cNvPr id="3" name="Объект 2"/>
          <p:cNvSpPr>
            <a:spLocks noGrp="1"/>
          </p:cNvSpPr>
          <p:nvPr>
            <p:ph sz="half" idx="1"/>
          </p:nvPr>
        </p:nvSpPr>
        <p:spPr>
          <a:xfrm>
            <a:off x="107504" y="1600200"/>
            <a:ext cx="4388296" cy="4525963"/>
          </a:xfrm>
          <a:ln>
            <a:solidFill>
              <a:schemeClr val="accent2">
                <a:lumMod val="75000"/>
              </a:schemeClr>
            </a:solidFill>
            <a:prstDash val="lgDashDot"/>
          </a:ln>
        </p:spPr>
        <p:txBody>
          <a:bodyPr/>
          <a:lstStyle/>
          <a:p>
            <a:pPr marL="0" lvl="0" indent="0">
              <a:buNone/>
            </a:pPr>
            <a:r>
              <a:rPr lang="en-US" sz="2400" dirty="0" smtClean="0">
                <a:solidFill>
                  <a:srgbClr val="000000"/>
                </a:solidFill>
              </a:rPr>
              <a:t>                                          %</a:t>
            </a:r>
          </a:p>
          <a:p>
            <a:pPr marL="0" lvl="0" indent="0">
              <a:buNone/>
            </a:pPr>
            <a:r>
              <a:rPr lang="en-US" sz="2400" dirty="0" smtClean="0">
                <a:solidFill>
                  <a:srgbClr val="000000"/>
                </a:solidFill>
              </a:rPr>
              <a:t>Germany</a:t>
            </a:r>
            <a:r>
              <a:rPr lang="en-US" sz="2400" dirty="0">
                <a:solidFill>
                  <a:srgbClr val="000000"/>
                </a:solidFill>
              </a:rPr>
              <a:t>, Austria, Finland </a:t>
            </a:r>
            <a:r>
              <a:rPr lang="en-US" sz="2400" dirty="0" smtClean="0">
                <a:solidFill>
                  <a:srgbClr val="000000"/>
                </a:solidFill>
              </a:rPr>
              <a:t> 100</a:t>
            </a:r>
            <a:endParaRPr lang="en-US" sz="2400" dirty="0">
              <a:solidFill>
                <a:srgbClr val="000000"/>
              </a:solidFill>
            </a:endParaRPr>
          </a:p>
          <a:p>
            <a:pPr marL="0" lvl="0" indent="0">
              <a:buNone/>
            </a:pPr>
            <a:r>
              <a:rPr lang="en-US" sz="2400" dirty="0">
                <a:solidFill>
                  <a:srgbClr val="000000"/>
                </a:solidFill>
              </a:rPr>
              <a:t>France </a:t>
            </a:r>
            <a:r>
              <a:rPr lang="en-US" sz="2400" dirty="0" smtClean="0">
                <a:solidFill>
                  <a:srgbClr val="000000"/>
                </a:solidFill>
              </a:rPr>
              <a:t>                                95</a:t>
            </a:r>
            <a:endParaRPr lang="en-US" sz="2400" dirty="0">
              <a:solidFill>
                <a:srgbClr val="000000"/>
              </a:solidFill>
            </a:endParaRPr>
          </a:p>
          <a:p>
            <a:pPr marL="0" lvl="0" indent="0">
              <a:buNone/>
            </a:pPr>
            <a:r>
              <a:rPr lang="en-US" sz="2400" dirty="0">
                <a:solidFill>
                  <a:srgbClr val="000000"/>
                </a:solidFill>
              </a:rPr>
              <a:t>Netherland </a:t>
            </a:r>
            <a:r>
              <a:rPr lang="en-US" sz="2400" dirty="0" smtClean="0">
                <a:solidFill>
                  <a:srgbClr val="000000"/>
                </a:solidFill>
              </a:rPr>
              <a:t>                         75  </a:t>
            </a:r>
            <a:endParaRPr lang="en-US" sz="2400" dirty="0">
              <a:solidFill>
                <a:srgbClr val="000000"/>
              </a:solidFill>
            </a:endParaRPr>
          </a:p>
          <a:p>
            <a:pPr marL="0" lvl="0" indent="0">
              <a:buNone/>
            </a:pPr>
            <a:r>
              <a:rPr lang="en-US" sz="2400" dirty="0">
                <a:solidFill>
                  <a:schemeClr val="accent2">
                    <a:lumMod val="75000"/>
                  </a:schemeClr>
                </a:solidFill>
              </a:rPr>
              <a:t>Russian </a:t>
            </a:r>
            <a:r>
              <a:rPr lang="en-US" sz="2400" dirty="0" smtClean="0">
                <a:solidFill>
                  <a:schemeClr val="accent2">
                    <a:lumMod val="75000"/>
                  </a:schemeClr>
                </a:solidFill>
              </a:rPr>
              <a:t>Fed                       68</a:t>
            </a:r>
          </a:p>
          <a:p>
            <a:pPr marL="0" lvl="0" indent="0">
              <a:buNone/>
            </a:pPr>
            <a:r>
              <a:rPr lang="en-US" sz="2400" dirty="0" smtClean="0"/>
              <a:t>Denmark                             67</a:t>
            </a:r>
            <a:endParaRPr lang="en-US" sz="2400" dirty="0"/>
          </a:p>
          <a:p>
            <a:pPr marL="0" lvl="0" indent="0">
              <a:buNone/>
            </a:pPr>
            <a:r>
              <a:rPr lang="en-US" sz="2400" dirty="0">
                <a:solidFill>
                  <a:srgbClr val="000000"/>
                </a:solidFill>
              </a:rPr>
              <a:t>Norway, </a:t>
            </a:r>
            <a:r>
              <a:rPr lang="en-US" sz="2400" dirty="0" err="1" smtClean="0">
                <a:solidFill>
                  <a:srgbClr val="000000"/>
                </a:solidFill>
              </a:rPr>
              <a:t>Switzerl</a:t>
            </a:r>
            <a:r>
              <a:rPr lang="en-US" sz="2400" dirty="0" smtClean="0">
                <a:solidFill>
                  <a:srgbClr val="000000"/>
                </a:solidFill>
              </a:rPr>
              <a:t>., UK     60-62</a:t>
            </a:r>
            <a:endParaRPr lang="en-US" sz="2400" dirty="0">
              <a:solidFill>
                <a:srgbClr val="000000"/>
              </a:solidFill>
            </a:endParaRPr>
          </a:p>
          <a:p>
            <a:pPr marL="0" lvl="0" indent="0">
              <a:buNone/>
            </a:pPr>
            <a:r>
              <a:rPr lang="en-US" sz="2400" dirty="0">
                <a:solidFill>
                  <a:srgbClr val="000000"/>
                </a:solidFill>
              </a:rPr>
              <a:t>Spain,  </a:t>
            </a:r>
            <a:r>
              <a:rPr lang="en-US" sz="2400" dirty="0">
                <a:solidFill>
                  <a:schemeClr val="accent2">
                    <a:lumMod val="75000"/>
                  </a:schemeClr>
                </a:solidFill>
              </a:rPr>
              <a:t>Belarus</a:t>
            </a:r>
            <a:r>
              <a:rPr lang="en-US" sz="2400" dirty="0">
                <a:solidFill>
                  <a:srgbClr val="000000"/>
                </a:solidFill>
              </a:rPr>
              <a:t> </a:t>
            </a:r>
            <a:r>
              <a:rPr lang="en-US" sz="2400" dirty="0" smtClean="0">
                <a:solidFill>
                  <a:srgbClr val="000000"/>
                </a:solidFill>
              </a:rPr>
              <a:t>                 45</a:t>
            </a:r>
          </a:p>
          <a:p>
            <a:pPr marL="0" lvl="0" indent="0">
              <a:buNone/>
            </a:pPr>
            <a:r>
              <a:rPr lang="en-US" sz="2400" dirty="0" smtClean="0">
                <a:solidFill>
                  <a:srgbClr val="000000"/>
                </a:solidFill>
              </a:rPr>
              <a:t>Portugal, </a:t>
            </a:r>
            <a:r>
              <a:rPr lang="en-US" sz="2400" dirty="0" smtClean="0">
                <a:solidFill>
                  <a:schemeClr val="accent2">
                    <a:lumMod val="75000"/>
                  </a:schemeClr>
                </a:solidFill>
              </a:rPr>
              <a:t>Estonia </a:t>
            </a:r>
            <a:r>
              <a:rPr lang="en-US" sz="2400" dirty="0" smtClean="0">
                <a:solidFill>
                  <a:srgbClr val="000000"/>
                </a:solidFill>
              </a:rPr>
              <a:t>              42</a:t>
            </a:r>
            <a:endParaRPr lang="en-US" sz="2400" dirty="0">
              <a:solidFill>
                <a:srgbClr val="000000"/>
              </a:solidFill>
            </a:endParaRPr>
          </a:p>
          <a:p>
            <a:pPr marL="0" indent="0">
              <a:buNone/>
            </a:pPr>
            <a:endParaRPr lang="uk-UA" dirty="0"/>
          </a:p>
        </p:txBody>
      </p:sp>
      <p:sp>
        <p:nvSpPr>
          <p:cNvPr id="4" name="Объект 3"/>
          <p:cNvSpPr>
            <a:spLocks noGrp="1"/>
          </p:cNvSpPr>
          <p:nvPr>
            <p:ph sz="half" idx="2"/>
          </p:nvPr>
        </p:nvSpPr>
        <p:spPr>
          <a:xfrm>
            <a:off x="4648200" y="1600200"/>
            <a:ext cx="4316288" cy="4525963"/>
          </a:xfrm>
          <a:ln>
            <a:solidFill>
              <a:schemeClr val="accent2">
                <a:lumMod val="50000"/>
              </a:schemeClr>
            </a:solidFill>
            <a:prstDash val="lgDashDot"/>
          </a:ln>
        </p:spPr>
        <p:txBody>
          <a:bodyPr/>
          <a:lstStyle/>
          <a:p>
            <a:pPr marL="0" indent="0" algn="ctr">
              <a:buNone/>
            </a:pPr>
            <a:r>
              <a:rPr lang="en-US" sz="2400" dirty="0" smtClean="0">
                <a:solidFill>
                  <a:srgbClr val="000000"/>
                </a:solidFill>
              </a:rPr>
              <a:t>                       %  </a:t>
            </a:r>
          </a:p>
          <a:p>
            <a:pPr marL="0" lvl="0" indent="0">
              <a:buNone/>
            </a:pPr>
            <a:r>
              <a:rPr lang="en-US" sz="2400" dirty="0">
                <a:solidFill>
                  <a:schemeClr val="accent2">
                    <a:lumMod val="75000"/>
                  </a:schemeClr>
                </a:solidFill>
              </a:rPr>
              <a:t>Czech </a:t>
            </a:r>
            <a:r>
              <a:rPr lang="en-US" sz="2400" dirty="0" smtClean="0">
                <a:solidFill>
                  <a:schemeClr val="accent2">
                    <a:lumMod val="75000"/>
                  </a:schemeClr>
                </a:solidFill>
              </a:rPr>
              <a:t>Rep                 36    </a:t>
            </a:r>
            <a:endParaRPr lang="en-US" sz="2400" dirty="0">
              <a:solidFill>
                <a:schemeClr val="accent2">
                  <a:lumMod val="75000"/>
                </a:schemeClr>
              </a:solidFill>
            </a:endParaRPr>
          </a:p>
          <a:p>
            <a:pPr marL="0" lvl="0" indent="0">
              <a:buNone/>
            </a:pPr>
            <a:r>
              <a:rPr lang="en-US" sz="2400" dirty="0">
                <a:solidFill>
                  <a:schemeClr val="accent2">
                    <a:lumMod val="75000"/>
                  </a:schemeClr>
                </a:solidFill>
              </a:rPr>
              <a:t>Latvia                         </a:t>
            </a:r>
            <a:r>
              <a:rPr lang="en-US" sz="2400" dirty="0" smtClean="0">
                <a:solidFill>
                  <a:schemeClr val="accent2">
                    <a:lumMod val="75000"/>
                  </a:schemeClr>
                </a:solidFill>
              </a:rPr>
              <a:t> 33 </a:t>
            </a:r>
            <a:endParaRPr lang="en-US" sz="2400" dirty="0">
              <a:solidFill>
                <a:schemeClr val="accent2">
                  <a:lumMod val="75000"/>
                </a:schemeClr>
              </a:solidFill>
            </a:endParaRPr>
          </a:p>
          <a:p>
            <a:pPr marL="0" lvl="0" indent="0">
              <a:buNone/>
            </a:pPr>
            <a:r>
              <a:rPr lang="en-US" sz="2400" dirty="0">
                <a:solidFill>
                  <a:schemeClr val="accent2">
                    <a:lumMod val="75000"/>
                  </a:schemeClr>
                </a:solidFill>
              </a:rPr>
              <a:t>Slovenia</a:t>
            </a:r>
            <a:r>
              <a:rPr lang="en-US" sz="2400" dirty="0">
                <a:solidFill>
                  <a:srgbClr val="000000"/>
                </a:solidFill>
              </a:rPr>
              <a:t>, Sweden </a:t>
            </a:r>
            <a:r>
              <a:rPr lang="en-US" sz="2400" dirty="0" smtClean="0">
                <a:solidFill>
                  <a:srgbClr val="000000"/>
                </a:solidFill>
              </a:rPr>
              <a:t>      26</a:t>
            </a:r>
            <a:endParaRPr lang="en-US" sz="2400" dirty="0">
              <a:solidFill>
                <a:srgbClr val="000000"/>
              </a:solidFill>
            </a:endParaRPr>
          </a:p>
          <a:p>
            <a:pPr marL="0" lvl="0" indent="0">
              <a:buNone/>
            </a:pPr>
            <a:r>
              <a:rPr lang="en-US" sz="2400" b="1" dirty="0">
                <a:solidFill>
                  <a:schemeClr val="accent2">
                    <a:lumMod val="75000"/>
                  </a:schemeClr>
                </a:solidFill>
              </a:rPr>
              <a:t>Ukraine, </a:t>
            </a:r>
            <a:r>
              <a:rPr lang="en-US" sz="2400" dirty="0">
                <a:solidFill>
                  <a:schemeClr val="accent2">
                    <a:lumMod val="75000"/>
                  </a:schemeClr>
                </a:solidFill>
              </a:rPr>
              <a:t>Lithuania</a:t>
            </a:r>
            <a:r>
              <a:rPr lang="en-US" sz="2400" b="1" dirty="0">
                <a:solidFill>
                  <a:schemeClr val="accent2">
                    <a:lumMod val="75000"/>
                  </a:schemeClr>
                </a:solidFill>
              </a:rPr>
              <a:t> </a:t>
            </a:r>
            <a:r>
              <a:rPr lang="en-US" sz="2400" b="1" dirty="0" smtClean="0">
                <a:solidFill>
                  <a:schemeClr val="accent2">
                    <a:lumMod val="75000"/>
                  </a:schemeClr>
                </a:solidFill>
              </a:rPr>
              <a:t>    22</a:t>
            </a:r>
          </a:p>
          <a:p>
            <a:pPr marL="0" lvl="0" indent="0">
              <a:buNone/>
            </a:pPr>
            <a:r>
              <a:rPr lang="en-US" sz="2400" dirty="0" smtClean="0"/>
              <a:t>Greece</a:t>
            </a:r>
            <a:r>
              <a:rPr lang="en-US" sz="2400" dirty="0" smtClean="0">
                <a:solidFill>
                  <a:schemeClr val="accent2">
                    <a:lumMod val="75000"/>
                  </a:schemeClr>
                </a:solidFill>
              </a:rPr>
              <a:t>, Croatia          20-21</a:t>
            </a:r>
            <a:endParaRPr lang="en-US" sz="2400" dirty="0">
              <a:solidFill>
                <a:schemeClr val="accent2">
                  <a:lumMod val="75000"/>
                </a:schemeClr>
              </a:solidFill>
            </a:endParaRPr>
          </a:p>
          <a:p>
            <a:pPr marL="0" lvl="0" indent="0">
              <a:buNone/>
            </a:pPr>
            <a:r>
              <a:rPr lang="en-US" sz="2400" dirty="0">
                <a:solidFill>
                  <a:schemeClr val="accent2">
                    <a:lumMod val="75000"/>
                  </a:schemeClr>
                </a:solidFill>
              </a:rPr>
              <a:t>Hungary, Poland </a:t>
            </a:r>
            <a:r>
              <a:rPr lang="en-US" sz="2400" dirty="0" smtClean="0">
                <a:solidFill>
                  <a:schemeClr val="accent2">
                    <a:lumMod val="75000"/>
                  </a:schemeClr>
                </a:solidFill>
              </a:rPr>
              <a:t>        16-17</a:t>
            </a:r>
            <a:endParaRPr lang="en-US" sz="2400" dirty="0">
              <a:solidFill>
                <a:schemeClr val="accent2">
                  <a:lumMod val="75000"/>
                </a:schemeClr>
              </a:solidFill>
            </a:endParaRPr>
          </a:p>
          <a:p>
            <a:pPr marL="0" lvl="0" indent="0">
              <a:buNone/>
            </a:pPr>
            <a:r>
              <a:rPr lang="en-US" sz="2400" dirty="0" smtClean="0">
                <a:solidFill>
                  <a:schemeClr val="accent2">
                    <a:lumMod val="75000"/>
                  </a:schemeClr>
                </a:solidFill>
              </a:rPr>
              <a:t>Moldova                       11</a:t>
            </a:r>
          </a:p>
          <a:p>
            <a:pPr marL="0" lvl="0" indent="0">
              <a:buNone/>
            </a:pPr>
            <a:r>
              <a:rPr lang="en-US" sz="2400" dirty="0">
                <a:solidFill>
                  <a:schemeClr val="accent2">
                    <a:lumMod val="75000"/>
                  </a:schemeClr>
                </a:solidFill>
              </a:rPr>
              <a:t>Azerbaijan, Kirgizstan </a:t>
            </a:r>
            <a:r>
              <a:rPr lang="en-US" sz="2400" dirty="0" smtClean="0">
                <a:solidFill>
                  <a:schemeClr val="accent2">
                    <a:lumMod val="75000"/>
                  </a:schemeClr>
                </a:solidFill>
              </a:rPr>
              <a:t> &lt; 2</a:t>
            </a:r>
          </a:p>
          <a:p>
            <a:pPr marL="0" lvl="0" indent="0">
              <a:buNone/>
            </a:pPr>
            <a:r>
              <a:rPr lang="en-US" sz="2400" dirty="0" smtClean="0">
                <a:solidFill>
                  <a:schemeClr val="accent2">
                    <a:lumMod val="75000"/>
                  </a:schemeClr>
                </a:solidFill>
              </a:rPr>
              <a:t>Armenia                         0</a:t>
            </a:r>
            <a:endParaRPr lang="en-US" sz="2400" dirty="0">
              <a:solidFill>
                <a:schemeClr val="accent2">
                  <a:lumMod val="75000"/>
                </a:schemeClr>
              </a:solidFill>
            </a:endParaRPr>
          </a:p>
          <a:p>
            <a:pPr marL="0" lvl="0" indent="0">
              <a:buNone/>
            </a:pPr>
            <a:endParaRPr lang="en-US" sz="2400" dirty="0">
              <a:solidFill>
                <a:schemeClr val="accent2">
                  <a:lumMod val="75000"/>
                </a:schemeClr>
              </a:solidFill>
            </a:endParaRPr>
          </a:p>
          <a:p>
            <a:pPr marL="0" indent="0">
              <a:buNone/>
            </a:pPr>
            <a:endParaRPr lang="uk-UA" dirty="0"/>
          </a:p>
        </p:txBody>
      </p:sp>
      <p:sp>
        <p:nvSpPr>
          <p:cNvPr id="5" name="Прямоугольник 4"/>
          <p:cNvSpPr/>
          <p:nvPr/>
        </p:nvSpPr>
        <p:spPr>
          <a:xfrm>
            <a:off x="107504" y="6144989"/>
            <a:ext cx="8640960" cy="646331"/>
          </a:xfrm>
          <a:prstGeom prst="rect">
            <a:avLst/>
          </a:prstGeom>
        </p:spPr>
        <p:txBody>
          <a:bodyPr wrap="square">
            <a:spAutoFit/>
          </a:bodyPr>
          <a:lstStyle/>
          <a:p>
            <a:r>
              <a:rPr lang="en-GB" dirty="0" smtClean="0"/>
              <a:t>https://www.ilo.org/wcmsp5/groups/public/---dgreports/---dcomm/---publ/documents/publication/wcms_604882.pdf</a:t>
            </a:r>
            <a:endParaRPr lang="uk-UA" dirty="0"/>
          </a:p>
        </p:txBody>
      </p:sp>
    </p:spTree>
    <p:extLst>
      <p:ext uri="{BB962C8B-B14F-4D97-AF65-F5344CB8AC3E}">
        <p14:creationId xmlns:p14="http://schemas.microsoft.com/office/powerpoint/2010/main" val="12375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Public Spending on all Social Assistance Programs</a:t>
            </a:r>
            <a:r>
              <a:rPr lang="en-US" sz="28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Post-Socialist Europe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 of GDP</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2013-2016, The WB data) </a:t>
            </a:r>
            <a:endParaRPr lang="uk-UA" sz="2400" dirty="0"/>
          </a:p>
        </p:txBody>
      </p:sp>
      <p:sp>
        <p:nvSpPr>
          <p:cNvPr id="4" name="Объект 3"/>
          <p:cNvSpPr>
            <a:spLocks noGrp="1"/>
          </p:cNvSpPr>
          <p:nvPr>
            <p:ph sz="half" idx="1"/>
          </p:nvPr>
        </p:nvSpPr>
        <p:spPr/>
        <p:txBody>
          <a:bodyPr/>
          <a:lstStyle/>
          <a:p>
            <a:pPr>
              <a:lnSpc>
                <a:spcPct val="107000"/>
              </a:lnSpc>
              <a:spcAft>
                <a:spcPts val="800"/>
              </a:spcAft>
            </a:pPr>
            <a:r>
              <a:rPr lang="en-US" b="1" smtClean="0">
                <a:effectLst/>
                <a:latin typeface="Calibri" panose="020F0502020204030204" pitchFamily="34" charset="0"/>
                <a:ea typeface="Calibri" panose="020F0502020204030204" pitchFamily="34" charset="0"/>
                <a:cs typeface="Times New Roman" panose="02020603050405020304" pitchFamily="18" charset="0"/>
              </a:rPr>
              <a:t>Ukraine   4,4   </a:t>
            </a:r>
            <a:r>
              <a:rPr lang="en-US" smtClean="0">
                <a:effectLst/>
                <a:latin typeface="Calibri" panose="020F0502020204030204" pitchFamily="34" charset="0"/>
                <a:ea typeface="Calibri" panose="020F0502020204030204" pitchFamily="34" charset="0"/>
                <a:cs typeface="Times New Roman" panose="02020603050405020304" pitchFamily="18" charset="0"/>
              </a:rPr>
              <a:t>2014</a:t>
            </a:r>
            <a:endParaRPr lang="uk-UA"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effectLst/>
                <a:latin typeface="Calibri" panose="020F0502020204030204" pitchFamily="34" charset="0"/>
                <a:ea typeface="Calibri" panose="020F0502020204030204" pitchFamily="34" charset="0"/>
                <a:cs typeface="Times New Roman" panose="02020603050405020304" pitchFamily="18" charset="0"/>
              </a:rPr>
              <a:t>Croatia    3,4   </a:t>
            </a:r>
            <a:r>
              <a:rPr lang="en-US" smtClean="0">
                <a:effectLst/>
                <a:latin typeface="Calibri" panose="020F0502020204030204" pitchFamily="34" charset="0"/>
                <a:ea typeface="Calibri" panose="020F0502020204030204" pitchFamily="34" charset="0"/>
                <a:cs typeface="Times New Roman" panose="02020603050405020304" pitchFamily="18" charset="0"/>
              </a:rPr>
              <a:t>2014</a:t>
            </a:r>
            <a:endParaRPr lang="uk-UA"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effectLst/>
                <a:latin typeface="Calibri" panose="020F0502020204030204" pitchFamily="34" charset="0"/>
                <a:ea typeface="Calibri" panose="020F0502020204030204" pitchFamily="34" charset="0"/>
                <a:cs typeface="Times New Roman" panose="02020603050405020304" pitchFamily="18" charset="0"/>
              </a:rPr>
              <a:t>Hungary  3,1   </a:t>
            </a:r>
            <a:r>
              <a:rPr lang="en-US" smtClean="0">
                <a:effectLst/>
                <a:latin typeface="Calibri" panose="020F0502020204030204" pitchFamily="34" charset="0"/>
                <a:ea typeface="Calibri" panose="020F0502020204030204" pitchFamily="34" charset="0"/>
                <a:cs typeface="Times New Roman" panose="02020603050405020304" pitchFamily="18" charset="0"/>
              </a:rPr>
              <a:t>2013</a:t>
            </a:r>
            <a:endParaRPr lang="uk-UA"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effectLst/>
                <a:latin typeface="Calibri" panose="020F0502020204030204" pitchFamily="34" charset="0"/>
                <a:ea typeface="Calibri" panose="020F0502020204030204" pitchFamily="34" charset="0"/>
                <a:cs typeface="Times New Roman" panose="02020603050405020304" pitchFamily="18" charset="0"/>
              </a:rPr>
              <a:t>Belarus    3,1    </a:t>
            </a:r>
            <a:r>
              <a:rPr lang="en-US" smtClean="0">
                <a:effectLst/>
                <a:latin typeface="Calibri" panose="020F0502020204030204" pitchFamily="34" charset="0"/>
                <a:ea typeface="Calibri" panose="020F0502020204030204" pitchFamily="34" charset="0"/>
                <a:cs typeface="Times New Roman" panose="02020603050405020304" pitchFamily="18" charset="0"/>
              </a:rPr>
              <a:t>2015</a:t>
            </a:r>
            <a:endParaRPr lang="uk-UA"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effectLst/>
                <a:latin typeface="Calibri" panose="020F0502020204030204" pitchFamily="34" charset="0"/>
                <a:ea typeface="Calibri" panose="020F0502020204030204" pitchFamily="34" charset="0"/>
                <a:cs typeface="Times New Roman" panose="02020603050405020304" pitchFamily="18" charset="0"/>
              </a:rPr>
              <a:t>Slovak R.  2,4   </a:t>
            </a:r>
            <a:r>
              <a:rPr lang="en-US" smtClean="0">
                <a:effectLst/>
                <a:latin typeface="Calibri" panose="020F0502020204030204" pitchFamily="34" charset="0"/>
                <a:ea typeface="Calibri" panose="020F0502020204030204" pitchFamily="34" charset="0"/>
                <a:cs typeface="Times New Roman" panose="02020603050405020304" pitchFamily="18" charset="0"/>
              </a:rPr>
              <a:t>2013</a:t>
            </a:r>
            <a:endParaRPr lang="uk-UA"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effectLst/>
                <a:latin typeface="Calibri" panose="020F0502020204030204" pitchFamily="34" charset="0"/>
                <a:ea typeface="Calibri" panose="020F0502020204030204" pitchFamily="34" charset="0"/>
                <a:cs typeface="Times New Roman" panose="02020603050405020304" pitchFamily="18" charset="0"/>
              </a:rPr>
              <a:t>Poland      2,0   </a:t>
            </a:r>
            <a:r>
              <a:rPr lang="en-US" smtClean="0">
                <a:effectLst/>
                <a:latin typeface="Calibri" panose="020F0502020204030204" pitchFamily="34" charset="0"/>
                <a:ea typeface="Calibri" panose="020F0502020204030204" pitchFamily="34" charset="0"/>
                <a:cs typeface="Times New Roman" panose="02020603050405020304" pitchFamily="18" charset="0"/>
              </a:rPr>
              <a:t>2013</a:t>
            </a:r>
            <a:endParaRPr lang="uk-UA"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
        <p:nvSpPr>
          <p:cNvPr id="5" name="Объект 4"/>
          <p:cNvSpPr>
            <a:spLocks noGrp="1"/>
          </p:cNvSpPr>
          <p:nvPr>
            <p:ph sz="half" idx="2"/>
          </p:nvPr>
        </p:nvSpPr>
        <p:spPr/>
        <p:txBody>
          <a:bodyPr/>
          <a:lstStyle/>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Russian F.  1,9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Bulgaria     1,4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2014</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Moldova   1,3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2016</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Romania    1,1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2014</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Latvia         0,8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2012</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Lithuania   0,5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2016</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
        <p:nvSpPr>
          <p:cNvPr id="6" name="Прямоугольник 5"/>
          <p:cNvSpPr/>
          <p:nvPr/>
        </p:nvSpPr>
        <p:spPr>
          <a:xfrm>
            <a:off x="3823184" y="6457890"/>
            <a:ext cx="5688632" cy="400110"/>
          </a:xfrm>
          <a:prstGeom prst="rect">
            <a:avLst/>
          </a:prstGeom>
        </p:spPr>
        <p:txBody>
          <a:bodyPr wrap="square">
            <a:spAutoFit/>
          </a:bodyPr>
          <a:lstStyle/>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http://datatopics.worldbank.org/aspire/country/</a:t>
            </a:r>
            <a:endParaRPr lang="uk-UA" sz="2000" dirty="0"/>
          </a:p>
        </p:txBody>
      </p:sp>
      <p:sp>
        <p:nvSpPr>
          <p:cNvPr id="7" name="Прямоугольник 6"/>
          <p:cNvSpPr/>
          <p:nvPr/>
        </p:nvSpPr>
        <p:spPr>
          <a:xfrm>
            <a:off x="108222" y="5873115"/>
            <a:ext cx="8784257" cy="707886"/>
          </a:xfrm>
          <a:prstGeom prst="rect">
            <a:avLst/>
          </a:prstGeom>
        </p:spPr>
        <p:txBody>
          <a:bodyPr wrap="square">
            <a:spAutoFit/>
          </a:bodyPr>
          <a:lstStyle/>
          <a:p>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 cash transfers, in-kind, social pensions, school feeding, social works, fee waivers, other</a:t>
            </a:r>
            <a:endParaRPr lang="uk-UA" sz="2000" i="1" dirty="0"/>
          </a:p>
        </p:txBody>
      </p:sp>
    </p:spTree>
    <p:extLst>
      <p:ext uri="{BB962C8B-B14F-4D97-AF65-F5344CB8AC3E}">
        <p14:creationId xmlns:p14="http://schemas.microsoft.com/office/powerpoint/2010/main" val="426187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pPr algn="l"/>
            <a:r>
              <a:rPr lang="en-US" sz="2400" dirty="0" smtClean="0"/>
              <a:t>In 2015 or latest available year   (ILO data):</a:t>
            </a:r>
            <a:endParaRPr lang="uk-UA" sz="2400" dirty="0"/>
          </a:p>
        </p:txBody>
      </p:sp>
      <p:sp>
        <p:nvSpPr>
          <p:cNvPr id="3" name="Объект 2"/>
          <p:cNvSpPr>
            <a:spLocks noGrp="1"/>
          </p:cNvSpPr>
          <p:nvPr>
            <p:ph sz="half" idx="1"/>
          </p:nvPr>
        </p:nvSpPr>
        <p:spPr>
          <a:xfrm>
            <a:off x="480095" y="1254459"/>
            <a:ext cx="4038600" cy="5217443"/>
          </a:xfrm>
          <a:ln>
            <a:solidFill>
              <a:schemeClr val="accent2">
                <a:lumMod val="75000"/>
              </a:schemeClr>
            </a:solidFill>
            <a:prstDash val="lgDashDot"/>
          </a:ln>
        </p:spPr>
        <p:txBody>
          <a:bodyPr/>
          <a:lstStyle/>
          <a:p>
            <a:pPr marL="0" indent="0">
              <a:buNone/>
            </a:pPr>
            <a:r>
              <a:rPr lang="en-US" sz="2400" dirty="0" smtClean="0"/>
              <a:t>Percentage of persons with severe disabilities in Europe </a:t>
            </a:r>
            <a:r>
              <a:rPr lang="en-US" sz="2400" b="1" dirty="0" smtClean="0"/>
              <a:t>receiving disability cash benefits</a:t>
            </a:r>
            <a:r>
              <a:rPr lang="en-US" sz="2400" dirty="0" smtClean="0"/>
              <a:t>, - </a:t>
            </a:r>
            <a:r>
              <a:rPr lang="en-US" sz="2400" b="1" dirty="0" smtClean="0"/>
              <a:t>100%, </a:t>
            </a:r>
          </a:p>
          <a:p>
            <a:pPr marL="0" indent="0">
              <a:buNone/>
            </a:pPr>
            <a:r>
              <a:rPr lang="en-US" sz="2400" i="1" dirty="0" smtClean="0">
                <a:solidFill>
                  <a:srgbClr val="C00000"/>
                </a:solidFill>
              </a:rPr>
              <a:t>except for: </a:t>
            </a:r>
          </a:p>
          <a:p>
            <a:pPr marL="0" indent="0">
              <a:buNone/>
            </a:pPr>
            <a:r>
              <a:rPr lang="en-US" sz="2400" dirty="0" smtClean="0"/>
              <a:t>Austria, Israel, Portugal 90-93%</a:t>
            </a:r>
          </a:p>
          <a:p>
            <a:pPr marL="0" indent="0">
              <a:buNone/>
            </a:pPr>
            <a:r>
              <a:rPr lang="en-US" sz="2400" dirty="0" smtClean="0"/>
              <a:t>Spain    84 %</a:t>
            </a:r>
          </a:p>
          <a:p>
            <a:pPr marL="0" indent="0">
              <a:buNone/>
            </a:pPr>
            <a:r>
              <a:rPr lang="en-US" sz="2400" dirty="0" smtClean="0">
                <a:solidFill>
                  <a:schemeClr val="accent2">
                    <a:lumMod val="75000"/>
                  </a:schemeClr>
                </a:solidFill>
              </a:rPr>
              <a:t>Kirgizstan,</a:t>
            </a:r>
            <a:r>
              <a:rPr lang="en-US" sz="2400" dirty="0" smtClean="0"/>
              <a:t> Germany   76%</a:t>
            </a:r>
          </a:p>
          <a:p>
            <a:pPr marL="0" indent="0">
              <a:buNone/>
            </a:pPr>
            <a:r>
              <a:rPr lang="en-US" sz="2400" dirty="0" smtClean="0"/>
              <a:t>Malta  60 %  ;  Cyprus  27%</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smtClean="0"/>
          </a:p>
          <a:p>
            <a:pPr marL="0" indent="0">
              <a:buNone/>
            </a:pPr>
            <a:r>
              <a:rPr lang="en-US" dirty="0" smtClean="0"/>
              <a:t> </a:t>
            </a:r>
          </a:p>
          <a:p>
            <a:pPr marL="0" indent="0">
              <a:buNone/>
            </a:pPr>
            <a:endParaRPr lang="uk-UA" dirty="0"/>
          </a:p>
        </p:txBody>
      </p:sp>
      <p:sp>
        <p:nvSpPr>
          <p:cNvPr id="4" name="Объект 3"/>
          <p:cNvSpPr>
            <a:spLocks noGrp="1"/>
          </p:cNvSpPr>
          <p:nvPr>
            <p:ph sz="half" idx="2"/>
          </p:nvPr>
        </p:nvSpPr>
        <p:spPr>
          <a:xfrm>
            <a:off x="4648200" y="1254460"/>
            <a:ext cx="4316288" cy="5217442"/>
          </a:xfrm>
          <a:ln>
            <a:solidFill>
              <a:schemeClr val="accent2">
                <a:lumMod val="75000"/>
              </a:schemeClr>
            </a:solidFill>
            <a:prstDash val="lgDashDot"/>
          </a:ln>
        </p:spPr>
        <p:txBody>
          <a:bodyPr/>
          <a:lstStyle/>
          <a:p>
            <a:pPr marL="0" indent="0">
              <a:buNone/>
            </a:pPr>
            <a:r>
              <a:rPr lang="en-US" sz="2400" dirty="0" smtClean="0"/>
              <a:t>Percentage of population above statutory pensionable age in Europe </a:t>
            </a:r>
            <a:r>
              <a:rPr lang="en-US" sz="2400" b="1" dirty="0" smtClean="0"/>
              <a:t>receiving an old-age pension – 100%,</a:t>
            </a:r>
          </a:p>
          <a:p>
            <a:pPr marL="0" lvl="0" indent="0">
              <a:buNone/>
            </a:pPr>
            <a:r>
              <a:rPr lang="en-US" sz="2400" i="1" dirty="0">
                <a:solidFill>
                  <a:srgbClr val="C00000"/>
                </a:solidFill>
              </a:rPr>
              <a:t>except for: </a:t>
            </a:r>
          </a:p>
          <a:p>
            <a:pPr marL="0" indent="0">
              <a:buNone/>
            </a:pPr>
            <a:r>
              <a:rPr lang="en-US" sz="2400" dirty="0" smtClean="0"/>
              <a:t>Israel, Ireland    96-98</a:t>
            </a:r>
          </a:p>
          <a:p>
            <a:pPr marL="0" indent="0">
              <a:buNone/>
            </a:pPr>
            <a:r>
              <a:rPr lang="en-US" sz="2400" dirty="0" smtClean="0">
                <a:solidFill>
                  <a:schemeClr val="accent2">
                    <a:lumMod val="75000"/>
                  </a:schemeClr>
                </a:solidFill>
              </a:rPr>
              <a:t>Tajikistan, Georgia, </a:t>
            </a:r>
            <a:r>
              <a:rPr lang="en-US" sz="2400" b="1" dirty="0" smtClean="0">
                <a:solidFill>
                  <a:schemeClr val="accent2">
                    <a:lumMod val="75000"/>
                  </a:schemeClr>
                </a:solidFill>
              </a:rPr>
              <a:t>Ukraine</a:t>
            </a:r>
            <a:r>
              <a:rPr lang="en-US" sz="2400" dirty="0" smtClean="0">
                <a:solidFill>
                  <a:schemeClr val="accent2">
                    <a:lumMod val="75000"/>
                  </a:schemeClr>
                </a:solidFill>
              </a:rPr>
              <a:t> 92-93</a:t>
            </a:r>
          </a:p>
          <a:p>
            <a:pPr marL="0" indent="0">
              <a:buNone/>
            </a:pPr>
            <a:r>
              <a:rPr lang="en-US" sz="2400" dirty="0" smtClean="0">
                <a:solidFill>
                  <a:schemeClr val="accent2">
                    <a:lumMod val="75000"/>
                  </a:schemeClr>
                </a:solidFill>
              </a:rPr>
              <a:t>Russian Fed.  91</a:t>
            </a:r>
          </a:p>
          <a:p>
            <a:pPr marL="0" indent="0">
              <a:buNone/>
            </a:pPr>
            <a:r>
              <a:rPr lang="en-US" sz="2400" dirty="0" smtClean="0"/>
              <a:t>Greece</a:t>
            </a:r>
            <a:r>
              <a:rPr lang="en-US" sz="2400" dirty="0" smtClean="0">
                <a:solidFill>
                  <a:schemeClr val="accent2">
                    <a:lumMod val="75000"/>
                  </a:schemeClr>
                </a:solidFill>
              </a:rPr>
              <a:t>, Albania  </a:t>
            </a:r>
            <a:r>
              <a:rPr lang="en-US" sz="2400" dirty="0" smtClean="0"/>
              <a:t>77</a:t>
            </a:r>
          </a:p>
          <a:p>
            <a:pPr marL="0" indent="0">
              <a:buNone/>
            </a:pPr>
            <a:r>
              <a:rPr lang="en-US" sz="2400" dirty="0" smtClean="0">
                <a:solidFill>
                  <a:schemeClr val="accent2">
                    <a:lumMod val="75000"/>
                  </a:schemeClr>
                </a:solidFill>
              </a:rPr>
              <a:t>Moldova   75  ; Croatia     58</a:t>
            </a:r>
          </a:p>
          <a:p>
            <a:pPr marL="0" indent="0">
              <a:buNone/>
            </a:pPr>
            <a:r>
              <a:rPr lang="en-US" sz="2400" dirty="0" smtClean="0">
                <a:solidFill>
                  <a:schemeClr val="accent2">
                    <a:lumMod val="75000"/>
                  </a:schemeClr>
                </a:solidFill>
              </a:rPr>
              <a:t>Serbia 46;  </a:t>
            </a:r>
            <a:r>
              <a:rPr lang="en-US" sz="2400" dirty="0" err="1" smtClean="0">
                <a:solidFill>
                  <a:schemeClr val="accent2">
                    <a:lumMod val="75000"/>
                  </a:schemeClr>
                </a:solidFill>
              </a:rPr>
              <a:t>Bosnia&amp;Herz</a:t>
            </a:r>
            <a:r>
              <a:rPr lang="en-US" sz="2400" dirty="0" smtClean="0">
                <a:solidFill>
                  <a:schemeClr val="accent2">
                    <a:lumMod val="75000"/>
                  </a:schemeClr>
                </a:solidFill>
              </a:rPr>
              <a:t>. 30</a:t>
            </a:r>
          </a:p>
          <a:p>
            <a:pPr marL="0" indent="0">
              <a:buNone/>
            </a:pPr>
            <a:endParaRPr lang="uk-UA" sz="2400" dirty="0"/>
          </a:p>
        </p:txBody>
      </p:sp>
    </p:spTree>
    <p:extLst>
      <p:ext uri="{BB962C8B-B14F-4D97-AF65-F5344CB8AC3E}">
        <p14:creationId xmlns:p14="http://schemas.microsoft.com/office/powerpoint/2010/main" val="91285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Public</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social</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protection</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expenditure</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excluding</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health</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Europe</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2013-2016 </a:t>
            </a:r>
            <a:r>
              <a:rPr lang="uk-UA"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uk-UA" sz="2800" b="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percentage</a:t>
            </a:r>
            <a:r>
              <a:rPr lang="uk-UA"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of</a:t>
            </a:r>
            <a:r>
              <a:rPr lang="uk-UA"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GDP</a:t>
            </a:r>
            <a:r>
              <a:rPr lang="uk-UA"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uk-UA" dirty="0"/>
          </a:p>
        </p:txBody>
      </p:sp>
      <p:sp>
        <p:nvSpPr>
          <p:cNvPr id="3" name="Объект 2"/>
          <p:cNvSpPr>
            <a:spLocks noGrp="1"/>
          </p:cNvSpPr>
          <p:nvPr>
            <p:ph sz="half" idx="1"/>
          </p:nvPr>
        </p:nvSpPr>
        <p:spPr>
          <a:xfrm>
            <a:off x="323528" y="1484784"/>
            <a:ext cx="4320480" cy="5112566"/>
          </a:xfrm>
        </p:spPr>
        <p:txBody>
          <a:bodyPr/>
          <a:lstStyle/>
          <a:p>
            <a:pPr marL="0" indent="0" algn="ctr">
              <a:buNone/>
            </a:pPr>
            <a:r>
              <a:rPr lang="en-US" sz="2400" dirty="0" smtClean="0"/>
              <a:t>                           %</a:t>
            </a:r>
          </a:p>
          <a:p>
            <a:pPr marL="0" indent="0">
              <a:buNone/>
            </a:pPr>
            <a:r>
              <a:rPr lang="en-US" sz="2400" dirty="0" smtClean="0"/>
              <a:t>France, </a:t>
            </a:r>
            <a:r>
              <a:rPr lang="en-US" sz="2400" dirty="0"/>
              <a:t>F</a:t>
            </a:r>
            <a:r>
              <a:rPr lang="en-US" sz="2400" dirty="0" smtClean="0"/>
              <a:t>inland            23</a:t>
            </a:r>
          </a:p>
          <a:p>
            <a:pPr marL="0" indent="0">
              <a:buNone/>
            </a:pPr>
            <a:r>
              <a:rPr lang="en-US" sz="2400" dirty="0" smtClean="0"/>
              <a:t>Greece, Belgium           21</a:t>
            </a:r>
          </a:p>
          <a:p>
            <a:pPr marL="0" indent="0">
              <a:buNone/>
            </a:pPr>
            <a:r>
              <a:rPr lang="en-US" sz="2400" b="1" u="sng" dirty="0" smtClean="0">
                <a:solidFill>
                  <a:schemeClr val="accent2">
                    <a:lumMod val="75000"/>
                  </a:schemeClr>
                </a:solidFill>
              </a:rPr>
              <a:t>Ukraine                         20,6</a:t>
            </a:r>
          </a:p>
          <a:p>
            <a:pPr marL="0" indent="0">
              <a:buNone/>
            </a:pPr>
            <a:r>
              <a:rPr lang="en-US" sz="2400" dirty="0" smtClean="0"/>
              <a:t>Denmark, Spain, Cyprus 20</a:t>
            </a:r>
          </a:p>
          <a:p>
            <a:pPr marL="0" indent="0">
              <a:buNone/>
            </a:pPr>
            <a:r>
              <a:rPr lang="en-US" sz="2400" dirty="0" smtClean="0"/>
              <a:t>Austria                           19</a:t>
            </a:r>
          </a:p>
          <a:p>
            <a:pPr marL="0" indent="0">
              <a:buNone/>
            </a:pPr>
            <a:r>
              <a:rPr lang="en-US" sz="2400" dirty="0" smtClean="0"/>
              <a:t>Sweden,</a:t>
            </a:r>
            <a:r>
              <a:rPr lang="en-US" sz="2400" dirty="0" smtClean="0">
                <a:solidFill>
                  <a:schemeClr val="accent2">
                    <a:lumMod val="75000"/>
                  </a:schemeClr>
                </a:solidFill>
              </a:rPr>
              <a:t> </a:t>
            </a:r>
            <a:r>
              <a:rPr lang="en-US" sz="2400" dirty="0" smtClean="0">
                <a:solidFill>
                  <a:schemeClr val="accent2">
                    <a:lumMod val="75000"/>
                  </a:schemeClr>
                </a:solidFill>
              </a:rPr>
              <a:t>Hungary, Serbia, Slovenia                         17</a:t>
            </a:r>
          </a:p>
          <a:p>
            <a:pPr marL="0" indent="0">
              <a:buNone/>
            </a:pPr>
            <a:r>
              <a:rPr lang="en-US" sz="2400" dirty="0" smtClean="0"/>
              <a:t>Germany                        16</a:t>
            </a:r>
          </a:p>
          <a:p>
            <a:pPr marL="0" indent="0">
              <a:buNone/>
            </a:pPr>
            <a:r>
              <a:rPr lang="en-US" sz="2400" dirty="0" smtClean="0">
                <a:solidFill>
                  <a:schemeClr val="accent2">
                    <a:lumMod val="75000"/>
                  </a:schemeClr>
                </a:solidFill>
              </a:rPr>
              <a:t>Poland, Croatia, Belarus 15</a:t>
            </a:r>
          </a:p>
          <a:p>
            <a:pPr marL="0" indent="0">
              <a:buNone/>
            </a:pPr>
            <a:endParaRPr lang="en-US" sz="2000" i="1" dirty="0" smtClean="0">
              <a:effectLst>
                <a:outerShdw blurRad="38100" dist="38100" dir="2700000" algn="tl">
                  <a:srgbClr val="000000">
                    <a:alpha val="43137"/>
                  </a:srgbClr>
                </a:outerShdw>
              </a:effectLst>
            </a:endParaRPr>
          </a:p>
          <a:p>
            <a:pPr marL="0" indent="0">
              <a:buNone/>
            </a:pPr>
            <a:endParaRPr lang="uk-UA" sz="2400" dirty="0"/>
          </a:p>
        </p:txBody>
      </p:sp>
      <p:sp>
        <p:nvSpPr>
          <p:cNvPr id="4" name="Объект 3"/>
          <p:cNvSpPr>
            <a:spLocks noGrp="1"/>
          </p:cNvSpPr>
          <p:nvPr>
            <p:ph sz="half" idx="2"/>
          </p:nvPr>
        </p:nvSpPr>
        <p:spPr>
          <a:xfrm>
            <a:off x="4788024" y="1268762"/>
            <a:ext cx="4355976" cy="5328588"/>
          </a:xfrm>
        </p:spPr>
        <p:txBody>
          <a:bodyPr/>
          <a:lstStyle/>
          <a:p>
            <a:pPr marL="0" indent="0">
              <a:buNone/>
            </a:pPr>
            <a:r>
              <a:rPr lang="en-US" sz="2400" dirty="0" smtClean="0"/>
              <a:t>                                        %</a:t>
            </a:r>
          </a:p>
          <a:p>
            <a:pPr marL="0" indent="0">
              <a:buNone/>
            </a:pPr>
            <a:r>
              <a:rPr lang="en-US" sz="2400" dirty="0" smtClean="0"/>
              <a:t>Norway, UK , </a:t>
            </a:r>
            <a:r>
              <a:rPr lang="en-US" sz="2400" dirty="0" smtClean="0">
                <a:solidFill>
                  <a:schemeClr val="accent2">
                    <a:lumMod val="75000"/>
                  </a:schemeClr>
                </a:solidFill>
              </a:rPr>
              <a:t>Slovakia</a:t>
            </a:r>
            <a:r>
              <a:rPr lang="en-US" sz="2400" dirty="0" smtClean="0"/>
              <a:t>   14 </a:t>
            </a:r>
          </a:p>
          <a:p>
            <a:pPr marL="0" indent="0">
              <a:buNone/>
            </a:pPr>
            <a:r>
              <a:rPr lang="en-US" sz="2400" dirty="0" smtClean="0"/>
              <a:t>Netherlands, </a:t>
            </a:r>
            <a:r>
              <a:rPr lang="en-US" sz="2400" dirty="0" smtClean="0">
                <a:solidFill>
                  <a:schemeClr val="accent2">
                    <a:lumMod val="75000"/>
                  </a:schemeClr>
                </a:solidFill>
              </a:rPr>
              <a:t>Moldova </a:t>
            </a:r>
            <a:r>
              <a:rPr lang="en-US" sz="2400" dirty="0" smtClean="0"/>
              <a:t>   13</a:t>
            </a:r>
          </a:p>
          <a:p>
            <a:pPr marL="0" indent="0">
              <a:buNone/>
            </a:pPr>
            <a:r>
              <a:rPr lang="en-US" sz="2400" dirty="0" smtClean="0">
                <a:solidFill>
                  <a:schemeClr val="accent2">
                    <a:lumMod val="75000"/>
                  </a:schemeClr>
                </a:solidFill>
              </a:rPr>
              <a:t>Estonia, Russian Fed.    11</a:t>
            </a:r>
          </a:p>
          <a:p>
            <a:pPr marL="0" indent="0">
              <a:buNone/>
            </a:pPr>
            <a:r>
              <a:rPr lang="en-US" sz="2400" dirty="0" smtClean="0">
                <a:solidFill>
                  <a:schemeClr val="accent2">
                    <a:lumMod val="75000"/>
                  </a:schemeClr>
                </a:solidFill>
              </a:rPr>
              <a:t>Latvia, Lithuania, </a:t>
            </a:r>
          </a:p>
          <a:p>
            <a:pPr marL="0" indent="0">
              <a:buNone/>
            </a:pPr>
            <a:r>
              <a:rPr lang="en-US" sz="2400" dirty="0" smtClean="0">
                <a:solidFill>
                  <a:schemeClr val="accent2">
                    <a:lumMod val="75000"/>
                  </a:schemeClr>
                </a:solidFill>
              </a:rPr>
              <a:t>Romania                         10</a:t>
            </a:r>
          </a:p>
          <a:p>
            <a:pPr marL="0" lvl="0" indent="0">
              <a:buNone/>
            </a:pPr>
            <a:r>
              <a:rPr lang="en-US" sz="2400" dirty="0" smtClean="0">
                <a:solidFill>
                  <a:schemeClr val="accent2">
                    <a:lumMod val="75000"/>
                  </a:schemeClr>
                </a:solidFill>
              </a:rPr>
              <a:t>Albania, Georgia               9</a:t>
            </a:r>
            <a:r>
              <a:rPr lang="en-US" sz="2000" i="1" dirty="0" smtClean="0">
                <a:solidFill>
                  <a:srgbClr val="000000"/>
                </a:solidFill>
                <a:effectLst>
                  <a:outerShdw blurRad="38100" dist="38100" dir="2700000" algn="tl">
                    <a:srgbClr val="000000">
                      <a:alpha val="43137"/>
                    </a:srgbClr>
                  </a:outerShdw>
                </a:effectLst>
              </a:rPr>
              <a:t> </a:t>
            </a:r>
          </a:p>
          <a:p>
            <a:pPr marL="0" lvl="0" indent="0">
              <a:buNone/>
            </a:pPr>
            <a:endParaRPr lang="en-US" sz="2000" i="1" dirty="0">
              <a:solidFill>
                <a:srgbClr val="000000"/>
              </a:solidFill>
              <a:effectLst>
                <a:outerShdw blurRad="38100" dist="38100" dir="2700000" algn="tl">
                  <a:srgbClr val="000000">
                    <a:alpha val="43137"/>
                  </a:srgbClr>
                </a:outerShdw>
              </a:effectLst>
            </a:endParaRPr>
          </a:p>
          <a:p>
            <a:pPr marL="0" lvl="0" indent="0">
              <a:buNone/>
            </a:pPr>
            <a:endParaRPr lang="en-US" sz="2000" i="1" dirty="0" smtClean="0">
              <a:solidFill>
                <a:srgbClr val="000000"/>
              </a:solidFill>
              <a:effectLst>
                <a:outerShdw blurRad="38100" dist="38100" dir="2700000" algn="tl">
                  <a:srgbClr val="000000">
                    <a:alpha val="43137"/>
                  </a:srgbClr>
                </a:outerShdw>
              </a:effectLst>
            </a:endParaRPr>
          </a:p>
          <a:p>
            <a:pPr marL="0" lvl="0" indent="0">
              <a:buNone/>
            </a:pPr>
            <a:endParaRPr lang="en-US" sz="2000" i="1" dirty="0">
              <a:solidFill>
                <a:srgbClr val="000000"/>
              </a:solidFill>
              <a:effectLst>
                <a:outerShdw blurRad="38100" dist="38100" dir="2700000" algn="tl">
                  <a:srgbClr val="000000">
                    <a:alpha val="43137"/>
                  </a:srgbClr>
                </a:outerShdw>
              </a:effectLst>
            </a:endParaRPr>
          </a:p>
          <a:p>
            <a:pPr marL="0" lvl="0" indent="0">
              <a:buNone/>
            </a:pPr>
            <a:endParaRPr lang="en-US" sz="2000" i="1" dirty="0" smtClean="0">
              <a:solidFill>
                <a:srgbClr val="000000"/>
              </a:solidFill>
              <a:effectLst>
                <a:outerShdw blurRad="38100" dist="38100" dir="2700000" algn="tl">
                  <a:srgbClr val="000000">
                    <a:alpha val="43137"/>
                  </a:srgbClr>
                </a:outerShdw>
              </a:effectLst>
            </a:endParaRPr>
          </a:p>
          <a:p>
            <a:pPr marL="0" lvl="0" indent="0">
              <a:buNone/>
            </a:pPr>
            <a:r>
              <a:rPr lang="en-US" sz="1800" i="1" dirty="0" smtClean="0">
                <a:solidFill>
                  <a:srgbClr val="000000"/>
                </a:solidFill>
                <a:effectLst>
                  <a:outerShdw blurRad="38100" dist="38100" dir="2700000" algn="tl">
                    <a:srgbClr val="000000">
                      <a:alpha val="43137"/>
                    </a:srgbClr>
                  </a:outerShdw>
                </a:effectLst>
              </a:rPr>
              <a:t>* The </a:t>
            </a:r>
            <a:r>
              <a:rPr lang="en-US" sz="1800" i="1" dirty="0">
                <a:solidFill>
                  <a:srgbClr val="000000"/>
                </a:solidFill>
                <a:effectLst>
                  <a:outerShdw blurRad="38100" dist="38100" dir="2700000" algn="tl">
                    <a:srgbClr val="000000">
                      <a:alpha val="43137"/>
                    </a:srgbClr>
                  </a:outerShdw>
                </a:effectLst>
              </a:rPr>
              <a:t>International Labor Organization data</a:t>
            </a:r>
          </a:p>
          <a:p>
            <a:pPr marL="0" indent="0">
              <a:buNone/>
            </a:pPr>
            <a:endParaRPr lang="en-US" sz="2400" dirty="0" smtClean="0">
              <a:solidFill>
                <a:schemeClr val="accent2">
                  <a:lumMod val="75000"/>
                </a:schemeClr>
              </a:solidFill>
            </a:endParaRPr>
          </a:p>
          <a:p>
            <a:pPr marL="0" indent="0">
              <a:buNone/>
            </a:pPr>
            <a:endParaRPr lang="en-US" sz="2400" dirty="0">
              <a:solidFill>
                <a:schemeClr val="accent2">
                  <a:lumMod val="75000"/>
                </a:schemeClr>
              </a:solidFill>
            </a:endParaRPr>
          </a:p>
          <a:p>
            <a:pPr marL="0" indent="0">
              <a:buNone/>
            </a:pPr>
            <a:endParaRPr lang="en-US" sz="2400" dirty="0" smtClean="0">
              <a:solidFill>
                <a:schemeClr val="accent2">
                  <a:lumMod val="75000"/>
                </a:schemeClr>
              </a:solidFill>
            </a:endParaRPr>
          </a:p>
          <a:p>
            <a:pPr marL="0" indent="0">
              <a:buNone/>
            </a:pPr>
            <a:endParaRPr lang="en-US" sz="2400" dirty="0">
              <a:solidFill>
                <a:schemeClr val="accent2">
                  <a:lumMod val="75000"/>
                </a:schemeClr>
              </a:solidFill>
            </a:endParaRPr>
          </a:p>
          <a:p>
            <a:pPr marL="0" indent="0">
              <a:buNone/>
            </a:pPr>
            <a:endParaRPr lang="uk-UA" sz="2400" dirty="0">
              <a:solidFill>
                <a:schemeClr val="accent2">
                  <a:lumMod val="75000"/>
                </a:schemeClr>
              </a:solidFill>
            </a:endParaRPr>
          </a:p>
        </p:txBody>
      </p:sp>
    </p:spTree>
    <p:extLst>
      <p:ext uri="{BB962C8B-B14F-4D97-AF65-F5344CB8AC3E}">
        <p14:creationId xmlns:p14="http://schemas.microsoft.com/office/powerpoint/2010/main" val="428111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75"/>
            <a:ext cx="8229600" cy="689521"/>
          </a:xfrm>
        </p:spPr>
        <p:txBody>
          <a:bodyPr/>
          <a:lstStyle/>
          <a:p>
            <a:r>
              <a:rPr lang="en-US" altLang="uk-UA" sz="2800" b="1" dirty="0">
                <a:solidFill>
                  <a:srgbClr val="333399"/>
                </a:solidFill>
                <a:effectLst>
                  <a:outerShdw blurRad="38100" dist="38100" dir="2700000" algn="tl">
                    <a:srgbClr val="C0C0C0"/>
                  </a:outerShdw>
                </a:effectLst>
                <a:latin typeface="Calibri" panose="020F0502020204030204" pitchFamily="34" charset="0"/>
              </a:rPr>
              <a:t>Challenges </a:t>
            </a:r>
            <a:r>
              <a:rPr lang="en-US" altLang="uk-UA" sz="2800" b="1" dirty="0" smtClean="0">
                <a:solidFill>
                  <a:srgbClr val="333399"/>
                </a:solidFill>
                <a:effectLst>
                  <a:outerShdw blurRad="38100" dist="38100" dir="2700000" algn="tl">
                    <a:srgbClr val="C0C0C0"/>
                  </a:outerShdw>
                </a:effectLst>
                <a:latin typeface="Calibri" panose="020F0502020204030204" pitchFamily="34" charset="0"/>
              </a:rPr>
              <a:t>to the Welfare States </a:t>
            </a:r>
            <a:r>
              <a:rPr lang="en-US" altLang="uk-UA" sz="2800" b="1" dirty="0">
                <a:solidFill>
                  <a:srgbClr val="333399"/>
                </a:solidFill>
                <a:effectLst>
                  <a:outerShdw blurRad="38100" dist="38100" dir="2700000" algn="tl">
                    <a:srgbClr val="C0C0C0"/>
                  </a:outerShdw>
                </a:effectLst>
                <a:latin typeface="Calibri" panose="020F0502020204030204" pitchFamily="34" charset="0"/>
              </a:rPr>
              <a:t>in Europe</a:t>
            </a:r>
            <a:endParaRPr lang="uk-UA" dirty="0"/>
          </a:p>
        </p:txBody>
      </p:sp>
      <p:sp>
        <p:nvSpPr>
          <p:cNvPr id="3" name="Прямоугольник 2"/>
          <p:cNvSpPr/>
          <p:nvPr/>
        </p:nvSpPr>
        <p:spPr>
          <a:xfrm>
            <a:off x="64096" y="692696"/>
            <a:ext cx="8892480" cy="6377130"/>
          </a:xfrm>
          <a:prstGeom prst="rect">
            <a:avLst/>
          </a:prstGeom>
        </p:spPr>
        <p:txBody>
          <a:bodyPr wrap="square">
            <a:spAutoFit/>
          </a:bodyPr>
          <a:lstStyle/>
          <a:p>
            <a:pPr marL="342900" lvl="0" indent="-342900" eaLnBrk="1" hangingPunct="1">
              <a:lnSpc>
                <a:spcPct val="80000"/>
              </a:lnSpc>
              <a:spcBef>
                <a:spcPct val="20000"/>
              </a:spcBef>
              <a:spcAft>
                <a:spcPct val="35000"/>
              </a:spcAft>
              <a:buFont typeface="Wingdings" panose="05000000000000000000" pitchFamily="2" charset="2"/>
              <a:buChar char="Ø"/>
              <a:defRPr/>
            </a:pPr>
            <a:r>
              <a:rPr lang="en-US" altLang="uk-UA" sz="2400" dirty="0">
                <a:solidFill>
                  <a:srgbClr val="000000"/>
                </a:solidFill>
                <a:effectLst>
                  <a:outerShdw blurRad="38100" dist="38100" dir="2700000" algn="tl">
                    <a:srgbClr val="C0C0C0"/>
                  </a:outerShdw>
                </a:effectLst>
                <a:latin typeface="Arial"/>
                <a:cs typeface="Arial"/>
              </a:rPr>
              <a:t>Disastrous effects of population aging, </a:t>
            </a:r>
            <a:r>
              <a:rPr lang="en-US" sz="2400" dirty="0">
                <a:solidFill>
                  <a:srgbClr val="000000"/>
                </a:solidFill>
                <a:latin typeface="Arial"/>
                <a:cs typeface="Arial"/>
              </a:rPr>
              <a:t>the </a:t>
            </a:r>
            <a:r>
              <a:rPr lang="en-US" sz="2400" b="1" dirty="0">
                <a:solidFill>
                  <a:srgbClr val="000000"/>
                </a:solidFill>
                <a:latin typeface="Arial"/>
                <a:cs typeface="Arial"/>
              </a:rPr>
              <a:t>growing number of pensioners. </a:t>
            </a:r>
            <a:r>
              <a:rPr lang="en-US" sz="2400" b="1" dirty="0" smtClean="0">
                <a:solidFill>
                  <a:srgbClr val="000000"/>
                </a:solidFill>
                <a:latin typeface="Arial"/>
                <a:cs typeface="Arial"/>
              </a:rPr>
              <a:t>         </a:t>
            </a:r>
            <a:endParaRPr lang="en-US" sz="2400" b="1" dirty="0" smtClean="0">
              <a:solidFill>
                <a:schemeClr val="accent2">
                  <a:lumMod val="75000"/>
                </a:schemeClr>
              </a:solidFill>
              <a:effectLst>
                <a:outerShdw blurRad="38100" dist="38100" dir="2700000" algn="tl">
                  <a:srgbClr val="000000">
                    <a:alpha val="43137"/>
                  </a:srgbClr>
                </a:outerShdw>
              </a:effectLst>
              <a:latin typeface="Arial"/>
              <a:cs typeface="Arial"/>
            </a:endParaRPr>
          </a:p>
          <a:p>
            <a:pPr marL="342900" lvl="0" indent="-342900" eaLnBrk="1" hangingPunct="1">
              <a:lnSpc>
                <a:spcPct val="80000"/>
              </a:lnSpc>
              <a:spcBef>
                <a:spcPct val="20000"/>
              </a:spcBef>
              <a:spcAft>
                <a:spcPct val="35000"/>
              </a:spcAft>
              <a:buFont typeface="Wingdings" panose="05000000000000000000" pitchFamily="2" charset="2"/>
              <a:buChar char="Ø"/>
              <a:defRPr/>
            </a:pPr>
            <a:r>
              <a:rPr lang="en-US" sz="2200" b="1" dirty="0" smtClean="0">
                <a:solidFill>
                  <a:srgbClr val="000000"/>
                </a:solidFill>
                <a:latin typeface="Arial"/>
                <a:cs typeface="Arial"/>
              </a:rPr>
              <a:t>The </a:t>
            </a:r>
            <a:r>
              <a:rPr lang="en-US" sz="2200" b="1" dirty="0">
                <a:solidFill>
                  <a:srgbClr val="000000"/>
                </a:solidFill>
                <a:latin typeface="Arial"/>
                <a:cs typeface="Arial"/>
              </a:rPr>
              <a:t>changing world of work</a:t>
            </a:r>
            <a:r>
              <a:rPr lang="en-US" sz="2200" dirty="0">
                <a:solidFill>
                  <a:srgbClr val="000000"/>
                </a:solidFill>
                <a:latin typeface="Arial"/>
                <a:cs typeface="Arial"/>
              </a:rPr>
              <a:t>:  </a:t>
            </a:r>
            <a:r>
              <a:rPr lang="en-US" sz="2400" dirty="0">
                <a:solidFill>
                  <a:srgbClr val="000000"/>
                </a:solidFill>
                <a:latin typeface="Arial"/>
                <a:cs typeface="Arial"/>
              </a:rPr>
              <a:t>the spread of non-standard  and precarious forms of employment, temporary contracts, low pay, ‘platform work’… </a:t>
            </a:r>
          </a:p>
          <a:p>
            <a:pPr marL="342900" lvl="0" indent="-342900" eaLnBrk="1" hangingPunct="1">
              <a:lnSpc>
                <a:spcPct val="80000"/>
              </a:lnSpc>
              <a:spcBef>
                <a:spcPct val="20000"/>
              </a:spcBef>
              <a:spcAft>
                <a:spcPct val="35000"/>
              </a:spcAft>
              <a:buFont typeface="Wingdings" panose="05000000000000000000" pitchFamily="2" charset="2"/>
              <a:buChar char="Ø"/>
              <a:defRPr/>
            </a:pPr>
            <a:r>
              <a:rPr lang="en-US" sz="2400" dirty="0">
                <a:solidFill>
                  <a:srgbClr val="000000"/>
                </a:solidFill>
                <a:latin typeface="Arial"/>
                <a:cs typeface="Arial"/>
              </a:rPr>
              <a:t>The </a:t>
            </a:r>
            <a:r>
              <a:rPr lang="en-US" sz="2400" b="1" dirty="0">
                <a:solidFill>
                  <a:srgbClr val="000000"/>
                </a:solidFill>
                <a:latin typeface="Arial"/>
                <a:cs typeface="Arial"/>
              </a:rPr>
              <a:t>inadequate benefit levels </a:t>
            </a:r>
            <a:r>
              <a:rPr lang="en-US" sz="2400" dirty="0">
                <a:solidFill>
                  <a:srgbClr val="000000"/>
                </a:solidFill>
                <a:latin typeface="Arial"/>
                <a:cs typeface="Arial"/>
              </a:rPr>
              <a:t>in many countries </a:t>
            </a:r>
            <a:r>
              <a:rPr lang="en-US" sz="2400" b="1" dirty="0">
                <a:solidFill>
                  <a:srgbClr val="000000"/>
                </a:solidFill>
                <a:latin typeface="Arial"/>
                <a:cs typeface="Arial"/>
              </a:rPr>
              <a:t>which trap people in poverty</a:t>
            </a:r>
            <a:r>
              <a:rPr lang="en-US" sz="2400" dirty="0">
                <a:solidFill>
                  <a:srgbClr val="000000"/>
                </a:solidFill>
                <a:latin typeface="Arial"/>
                <a:cs typeface="Arial"/>
              </a:rPr>
              <a:t>, even those engaged in employment</a:t>
            </a:r>
          </a:p>
          <a:p>
            <a:pPr marL="342900" lvl="0" indent="-342900" eaLnBrk="1" hangingPunct="1">
              <a:lnSpc>
                <a:spcPct val="80000"/>
              </a:lnSpc>
              <a:spcBef>
                <a:spcPct val="20000"/>
              </a:spcBef>
              <a:spcAft>
                <a:spcPct val="35000"/>
              </a:spcAft>
              <a:buFont typeface="Wingdings" panose="05000000000000000000" pitchFamily="2" charset="2"/>
              <a:buChar char="Ø"/>
              <a:defRPr/>
            </a:pPr>
            <a:r>
              <a:rPr lang="en-US" sz="2400" dirty="0">
                <a:solidFill>
                  <a:srgbClr val="000000"/>
                </a:solidFill>
                <a:latin typeface="Arial"/>
                <a:cs typeface="Arial"/>
              </a:rPr>
              <a:t>Effects of </a:t>
            </a:r>
            <a:r>
              <a:rPr lang="en-US" sz="2400" b="1" dirty="0">
                <a:solidFill>
                  <a:srgbClr val="000000"/>
                </a:solidFill>
                <a:latin typeface="Arial"/>
                <a:cs typeface="Arial"/>
              </a:rPr>
              <a:t>damaging traditional social ties </a:t>
            </a:r>
            <a:r>
              <a:rPr lang="en-US" sz="2400" dirty="0">
                <a:solidFill>
                  <a:srgbClr val="000000"/>
                </a:solidFill>
                <a:latin typeface="Arial"/>
                <a:cs typeface="Arial"/>
              </a:rPr>
              <a:t>and of weakening private forms of </a:t>
            </a:r>
            <a:r>
              <a:rPr lang="en-US" sz="2400" b="1" dirty="0">
                <a:solidFill>
                  <a:srgbClr val="000000"/>
                </a:solidFill>
                <a:latin typeface="Arial"/>
                <a:cs typeface="Arial"/>
              </a:rPr>
              <a:t>solidarity and self-help</a:t>
            </a:r>
          </a:p>
          <a:p>
            <a:pPr marL="342900" lvl="0" indent="-342900" eaLnBrk="1" hangingPunct="1">
              <a:lnSpc>
                <a:spcPct val="80000"/>
              </a:lnSpc>
              <a:spcBef>
                <a:spcPct val="20000"/>
              </a:spcBef>
              <a:spcAft>
                <a:spcPct val="35000"/>
              </a:spcAft>
              <a:buFont typeface="Wingdings" panose="05000000000000000000" pitchFamily="2" charset="2"/>
              <a:buChar char="Ø"/>
              <a:defRPr/>
            </a:pPr>
            <a:r>
              <a:rPr lang="en-US" sz="2400" dirty="0">
                <a:solidFill>
                  <a:srgbClr val="000000"/>
                </a:solidFill>
                <a:latin typeface="Arial"/>
                <a:cs typeface="Arial"/>
              </a:rPr>
              <a:t>The </a:t>
            </a:r>
            <a:r>
              <a:rPr lang="en-US" sz="2400" b="1" dirty="0">
                <a:solidFill>
                  <a:srgbClr val="000000"/>
                </a:solidFill>
                <a:latin typeface="Arial"/>
                <a:cs typeface="Arial"/>
              </a:rPr>
              <a:t>growing migration,  inequality</a:t>
            </a:r>
          </a:p>
          <a:p>
            <a:pPr marL="342900" lvl="0" indent="-342900" eaLnBrk="1" hangingPunct="1">
              <a:lnSpc>
                <a:spcPct val="80000"/>
              </a:lnSpc>
              <a:spcBef>
                <a:spcPct val="20000"/>
              </a:spcBef>
              <a:spcAft>
                <a:spcPct val="35000"/>
              </a:spcAft>
              <a:buFont typeface="Wingdings" panose="05000000000000000000" pitchFamily="2" charset="2"/>
              <a:buChar char="Ø"/>
              <a:defRPr/>
            </a:pPr>
            <a:r>
              <a:rPr lang="en-US" sz="2400" dirty="0">
                <a:solidFill>
                  <a:srgbClr val="000000"/>
                </a:solidFill>
                <a:latin typeface="Arial"/>
                <a:cs typeface="Arial"/>
              </a:rPr>
              <a:t>A double bind of </a:t>
            </a:r>
            <a:r>
              <a:rPr lang="en-US" sz="2400" b="1" dirty="0">
                <a:solidFill>
                  <a:srgbClr val="000000"/>
                </a:solidFill>
                <a:latin typeface="Arial"/>
                <a:cs typeface="Arial"/>
              </a:rPr>
              <a:t>rising social benefit expenditures </a:t>
            </a:r>
            <a:r>
              <a:rPr lang="en-US" sz="2400" dirty="0">
                <a:solidFill>
                  <a:srgbClr val="000000"/>
                </a:solidFill>
                <a:latin typeface="Arial"/>
                <a:cs typeface="Arial"/>
              </a:rPr>
              <a:t>combined with </a:t>
            </a:r>
            <a:r>
              <a:rPr lang="en-US" sz="2400" b="1" dirty="0">
                <a:solidFill>
                  <a:srgbClr val="000000"/>
                </a:solidFill>
                <a:latin typeface="Arial"/>
                <a:cs typeface="Arial"/>
              </a:rPr>
              <a:t>declining government revenues </a:t>
            </a:r>
            <a:r>
              <a:rPr lang="en-US" sz="2400" dirty="0">
                <a:solidFill>
                  <a:srgbClr val="000000"/>
                </a:solidFill>
                <a:latin typeface="Arial"/>
                <a:cs typeface="Arial"/>
              </a:rPr>
              <a:t>and </a:t>
            </a:r>
            <a:r>
              <a:rPr lang="en-US" sz="2400" b="1" dirty="0">
                <a:solidFill>
                  <a:srgbClr val="000000"/>
                </a:solidFill>
                <a:latin typeface="Arial"/>
                <a:cs typeface="Arial"/>
              </a:rPr>
              <a:t>increased fiscal pressure </a:t>
            </a:r>
          </a:p>
          <a:p>
            <a:pPr marL="342900" lvl="0" indent="-342900" eaLnBrk="1" hangingPunct="1">
              <a:lnSpc>
                <a:spcPct val="80000"/>
              </a:lnSpc>
              <a:spcBef>
                <a:spcPct val="20000"/>
              </a:spcBef>
              <a:spcAft>
                <a:spcPct val="35000"/>
              </a:spcAft>
              <a:buFont typeface="Wingdings" panose="05000000000000000000" pitchFamily="2" charset="2"/>
              <a:buChar char="Ø"/>
              <a:defRPr/>
            </a:pPr>
            <a:r>
              <a:rPr lang="en-US" sz="2400" dirty="0">
                <a:solidFill>
                  <a:srgbClr val="000000"/>
                </a:solidFill>
                <a:latin typeface="Arial"/>
                <a:cs typeface="Arial"/>
              </a:rPr>
              <a:t>Instability…, environmental challenges</a:t>
            </a:r>
          </a:p>
          <a:p>
            <a:pPr lvl="0" eaLnBrk="1" hangingPunct="1">
              <a:lnSpc>
                <a:spcPct val="80000"/>
              </a:lnSpc>
              <a:spcBef>
                <a:spcPct val="20000"/>
              </a:spcBef>
              <a:spcAft>
                <a:spcPct val="35000"/>
              </a:spcAft>
              <a:defRPr/>
            </a:pPr>
            <a:r>
              <a:rPr lang="en-US" altLang="uk-UA" sz="2000" i="1" dirty="0">
                <a:solidFill>
                  <a:srgbClr val="333399"/>
                </a:solidFill>
                <a:effectLst>
                  <a:outerShdw blurRad="38100" dist="38100" dir="2700000" algn="tl">
                    <a:srgbClr val="C0C0C0"/>
                  </a:outerShdw>
                </a:effectLst>
                <a:latin typeface="Calibri" panose="020F0502020204030204" pitchFamily="34" charset="0"/>
                <a:cs typeface="Arial"/>
              </a:rPr>
              <a:t>The World Social  Protection Report, 2017-2010, ILO</a:t>
            </a:r>
            <a:br>
              <a:rPr lang="en-US" altLang="uk-UA" sz="2000" i="1" dirty="0">
                <a:solidFill>
                  <a:srgbClr val="333399"/>
                </a:solidFill>
                <a:effectLst>
                  <a:outerShdw blurRad="38100" dist="38100" dir="2700000" algn="tl">
                    <a:srgbClr val="C0C0C0"/>
                  </a:outerShdw>
                </a:effectLst>
                <a:latin typeface="Calibri" panose="020F0502020204030204" pitchFamily="34" charset="0"/>
                <a:cs typeface="Arial"/>
              </a:rPr>
            </a:br>
            <a:r>
              <a:rPr lang="en-US" altLang="uk-UA" sz="2000" i="1" dirty="0">
                <a:solidFill>
                  <a:srgbClr val="333399"/>
                </a:solidFill>
                <a:effectLst>
                  <a:outerShdw blurRad="38100" dist="38100" dir="2700000" algn="tl">
                    <a:srgbClr val="C0C0C0"/>
                  </a:outerShdw>
                </a:effectLst>
                <a:latin typeface="Calibri" panose="020F0502020204030204" pitchFamily="34" charset="0"/>
                <a:cs typeface="Arial"/>
                <a:hlinkClick r:id="rId3"/>
              </a:rPr>
              <a:t>https://www.ilo.org/wcmsp5/groups/public/---dgreports/---dcomm/---publ/documents/publication/wcms_604882.pdf</a:t>
            </a:r>
            <a:r>
              <a:rPr lang="uk-UA" altLang="uk-UA" sz="2000" dirty="0">
                <a:solidFill>
                  <a:srgbClr val="333399"/>
                </a:solidFill>
                <a:effectLst>
                  <a:outerShdw blurRad="38100" dist="38100" dir="2700000" algn="tl">
                    <a:srgbClr val="C0C0C0"/>
                  </a:outerShdw>
                </a:effectLst>
                <a:latin typeface="Calibri" panose="020F0502020204030204" pitchFamily="34" charset="0"/>
                <a:cs typeface="Arial"/>
                <a:hlinkClick r:id="rId3"/>
              </a:rPr>
              <a:t>)</a:t>
            </a:r>
            <a:r>
              <a:rPr lang="en-US" altLang="uk-UA" sz="2000" dirty="0">
                <a:solidFill>
                  <a:srgbClr val="333399"/>
                </a:solidFill>
                <a:effectLst>
                  <a:outerShdw blurRad="38100" dist="38100" dir="2700000" algn="tl">
                    <a:srgbClr val="C0C0C0"/>
                  </a:outerShdw>
                </a:effectLst>
                <a:latin typeface="Calibri" panose="020F0502020204030204" pitchFamily="34" charset="0"/>
                <a:cs typeface="Arial"/>
                <a:hlinkClick r:id="rId3"/>
              </a:rPr>
              <a:t>l</a:t>
            </a:r>
            <a:endParaRPr lang="en-US" altLang="uk-UA" sz="2000" dirty="0">
              <a:solidFill>
                <a:srgbClr val="333399"/>
              </a:solidFill>
              <a:effectLst>
                <a:outerShdw blurRad="38100" dist="38100" dir="2700000" algn="tl">
                  <a:srgbClr val="C0C0C0"/>
                </a:outerShdw>
              </a:effectLst>
              <a:latin typeface="Calibri" panose="020F0502020204030204" pitchFamily="34" charset="0"/>
              <a:cs typeface="Arial"/>
            </a:endParaRPr>
          </a:p>
        </p:txBody>
      </p:sp>
    </p:spTree>
    <p:extLst>
      <p:ext uri="{BB962C8B-B14F-4D97-AF65-F5344CB8AC3E}">
        <p14:creationId xmlns:p14="http://schemas.microsoft.com/office/powerpoint/2010/main" val="68685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3"/>
            <a:ext cx="8795320" cy="6336704"/>
          </a:xfrm>
        </p:spPr>
        <p:txBody>
          <a:bodyPr/>
          <a:lstStyle/>
          <a:p>
            <a:pPr marL="0" indent="0">
              <a:buNone/>
            </a:pPr>
            <a:r>
              <a:rPr lang="en-US" sz="3000" b="1" dirty="0" smtClean="0">
                <a:solidFill>
                  <a:schemeClr val="accent1">
                    <a:lumMod val="25000"/>
                  </a:schemeClr>
                </a:solidFill>
                <a:effectLst>
                  <a:outerShdw blurRad="38100" dist="38100" dir="2700000" algn="tl">
                    <a:srgbClr val="000000">
                      <a:alpha val="43137"/>
                    </a:srgbClr>
                  </a:outerShdw>
                </a:effectLst>
              </a:rPr>
              <a:t>The current emphasis in welfare state </a:t>
            </a:r>
            <a:r>
              <a:rPr lang="en-US" sz="3000" b="1" dirty="0" smtClean="0">
                <a:solidFill>
                  <a:schemeClr val="accent1">
                    <a:lumMod val="25000"/>
                  </a:schemeClr>
                </a:solidFill>
                <a:effectLst>
                  <a:outerShdw blurRad="38100" dist="38100" dir="2700000" algn="tl">
                    <a:srgbClr val="000000">
                      <a:alpha val="43137"/>
                    </a:srgbClr>
                  </a:outerShdw>
                </a:effectLst>
              </a:rPr>
              <a:t>debates</a:t>
            </a:r>
          </a:p>
          <a:p>
            <a:pPr marL="0" indent="0">
              <a:buNone/>
            </a:pPr>
            <a:endParaRPr lang="en-US" sz="3000" b="1" dirty="0" smtClean="0">
              <a:solidFill>
                <a:schemeClr val="accent1">
                  <a:lumMod val="25000"/>
                </a:schemeClr>
              </a:solidFill>
              <a:effectLst>
                <a:outerShdw blurRad="38100" dist="38100" dir="2700000" algn="tl">
                  <a:srgbClr val="000000">
                    <a:alpha val="43137"/>
                  </a:srgbClr>
                </a:outerShdw>
              </a:effectLst>
            </a:endParaRPr>
          </a:p>
          <a:p>
            <a:pPr>
              <a:buFont typeface="Wingdings" panose="05000000000000000000" pitchFamily="2" charset="2"/>
              <a:buChar char="q"/>
            </a:pPr>
            <a:r>
              <a:rPr lang="en-US" sz="2800" dirty="0" smtClean="0">
                <a:solidFill>
                  <a:schemeClr val="accent1">
                    <a:lumMod val="25000"/>
                  </a:schemeClr>
                </a:solidFill>
                <a:effectLst>
                  <a:outerShdw blurRad="38100" dist="38100" dir="2700000" algn="tl">
                    <a:srgbClr val="000000">
                      <a:alpha val="43137"/>
                    </a:srgbClr>
                  </a:outerShdw>
                </a:effectLst>
              </a:rPr>
              <a:t> </a:t>
            </a:r>
            <a:r>
              <a:rPr lang="en-US" sz="2800" dirty="0" smtClean="0">
                <a:solidFill>
                  <a:schemeClr val="accent1">
                    <a:lumMod val="25000"/>
                  </a:schemeClr>
                </a:solidFill>
                <a:effectLst>
                  <a:outerShdw blurRad="38100" dist="38100" dir="2700000" algn="tl">
                    <a:srgbClr val="000000">
                      <a:alpha val="43137"/>
                    </a:srgbClr>
                  </a:outerShdw>
                </a:effectLst>
              </a:rPr>
              <a:t>Shift </a:t>
            </a:r>
            <a:r>
              <a:rPr lang="en-US" sz="2800" dirty="0">
                <a:solidFill>
                  <a:schemeClr val="accent1">
                    <a:lumMod val="25000"/>
                  </a:schemeClr>
                </a:solidFill>
                <a:effectLst>
                  <a:outerShdw blurRad="38100" dist="38100" dir="2700000" algn="tl">
                    <a:srgbClr val="000000">
                      <a:alpha val="43137"/>
                    </a:srgbClr>
                  </a:outerShdw>
                </a:effectLst>
              </a:rPr>
              <a:t>from the </a:t>
            </a:r>
            <a:r>
              <a:rPr lang="en-US" sz="2800" dirty="0" err="1" smtClean="0">
                <a:solidFill>
                  <a:schemeClr val="accent1">
                    <a:lumMod val="25000"/>
                  </a:schemeClr>
                </a:solidFill>
                <a:effectLst>
                  <a:outerShdw blurRad="38100" dist="38100" dir="2700000" algn="tl">
                    <a:srgbClr val="000000">
                      <a:alpha val="43137"/>
                    </a:srgbClr>
                  </a:outerShdw>
                </a:effectLst>
              </a:rPr>
              <a:t>solidaristic</a:t>
            </a:r>
            <a:r>
              <a:rPr lang="en-US" sz="2800" dirty="0" smtClean="0">
                <a:solidFill>
                  <a:schemeClr val="accent1">
                    <a:lumMod val="25000"/>
                  </a:schemeClr>
                </a:solidFill>
                <a:effectLst>
                  <a:outerShdw blurRad="38100" dist="38100" dir="2700000" algn="tl">
                    <a:srgbClr val="000000">
                      <a:alpha val="43137"/>
                    </a:srgbClr>
                  </a:outerShdw>
                </a:effectLst>
              </a:rPr>
              <a:t> </a:t>
            </a:r>
            <a:r>
              <a:rPr lang="en-US" sz="2800" dirty="0">
                <a:solidFill>
                  <a:schemeClr val="accent1">
                    <a:lumMod val="25000"/>
                  </a:schemeClr>
                </a:solidFill>
                <a:effectLst>
                  <a:outerShdw blurRad="38100" dist="38100" dir="2700000" algn="tl">
                    <a:srgbClr val="000000">
                      <a:alpha val="43137"/>
                    </a:srgbClr>
                  </a:outerShdw>
                </a:effectLst>
              </a:rPr>
              <a:t>welfare state ‘</a:t>
            </a:r>
            <a:r>
              <a:rPr lang="en-US" sz="2800" i="1" dirty="0">
                <a:solidFill>
                  <a:schemeClr val="accent1">
                    <a:lumMod val="25000"/>
                  </a:schemeClr>
                </a:solidFill>
                <a:effectLst>
                  <a:outerShdw blurRad="38100" dist="38100" dir="2700000" algn="tl">
                    <a:srgbClr val="000000">
                      <a:alpha val="43137"/>
                    </a:srgbClr>
                  </a:outerShdw>
                </a:effectLst>
              </a:rPr>
              <a:t>European style</a:t>
            </a:r>
            <a:r>
              <a:rPr lang="en-US" sz="2800" dirty="0" smtClean="0">
                <a:solidFill>
                  <a:schemeClr val="accent1">
                    <a:lumMod val="25000"/>
                  </a:schemeClr>
                </a:solidFill>
                <a:effectLst>
                  <a:outerShdw blurRad="38100" dist="38100" dir="2700000" algn="tl">
                    <a:srgbClr val="000000">
                      <a:alpha val="43137"/>
                    </a:srgbClr>
                  </a:outerShdw>
                </a:effectLst>
              </a:rPr>
              <a:t>’</a:t>
            </a:r>
          </a:p>
          <a:p>
            <a:pPr marL="0" indent="0">
              <a:buNone/>
            </a:pPr>
            <a:endParaRPr lang="en-US" dirty="0" smtClean="0">
              <a:solidFill>
                <a:schemeClr val="accent1">
                  <a:lumMod val="25000"/>
                </a:schemeClr>
              </a:solidFill>
              <a:effectLst>
                <a:outerShdw blurRad="38100" dist="38100" dir="2700000" algn="tl">
                  <a:srgbClr val="000000">
                    <a:alpha val="43137"/>
                  </a:srgbClr>
                </a:outerShdw>
              </a:effectLst>
            </a:endParaRPr>
          </a:p>
          <a:p>
            <a:pPr marL="0" indent="0">
              <a:buNone/>
            </a:pPr>
            <a:r>
              <a:rPr lang="en-US" sz="2800" dirty="0">
                <a:solidFill>
                  <a:schemeClr val="accent1">
                    <a:lumMod val="25000"/>
                  </a:schemeClr>
                </a:solidFill>
                <a:effectLst>
                  <a:outerShdw blurRad="38100" dist="38100" dir="2700000" algn="tl">
                    <a:srgbClr val="000000">
                      <a:alpha val="43137"/>
                    </a:srgbClr>
                  </a:outerShdw>
                </a:effectLst>
              </a:rPr>
              <a:t>to  the </a:t>
            </a:r>
            <a:r>
              <a:rPr lang="en-US" sz="2800" b="1" dirty="0">
                <a:solidFill>
                  <a:schemeClr val="accent1">
                    <a:lumMod val="25000"/>
                  </a:schemeClr>
                </a:solidFill>
                <a:effectLst>
                  <a:outerShdw blurRad="38100" dist="38100" dir="2700000" algn="tl">
                    <a:srgbClr val="000000">
                      <a:alpha val="43137"/>
                    </a:srgbClr>
                  </a:outerShdw>
                </a:effectLst>
              </a:rPr>
              <a:t>value of individual responsibility </a:t>
            </a:r>
            <a:r>
              <a:rPr lang="en-US" sz="2800" dirty="0">
                <a:solidFill>
                  <a:schemeClr val="accent1">
                    <a:lumMod val="25000"/>
                  </a:schemeClr>
                </a:solidFill>
                <a:effectLst>
                  <a:outerShdw blurRad="38100" dist="38100" dir="2700000" algn="tl">
                    <a:srgbClr val="000000">
                      <a:alpha val="43137"/>
                    </a:srgbClr>
                  </a:outerShdw>
                </a:effectLst>
              </a:rPr>
              <a:t>and, </a:t>
            </a:r>
            <a:r>
              <a:rPr lang="en-US" sz="2800" dirty="0" smtClean="0">
                <a:solidFill>
                  <a:schemeClr val="accent1">
                    <a:lumMod val="25000"/>
                  </a:schemeClr>
                </a:solidFill>
                <a:effectLst>
                  <a:outerShdw blurRad="38100" dist="38100" dir="2700000" algn="tl">
                    <a:srgbClr val="000000">
                      <a:alpha val="43137"/>
                    </a:srgbClr>
                  </a:outerShdw>
                </a:effectLst>
              </a:rPr>
              <a:t>of </a:t>
            </a:r>
            <a:r>
              <a:rPr lang="en-US" sz="2800" b="1" dirty="0">
                <a:solidFill>
                  <a:schemeClr val="accent1">
                    <a:lumMod val="25000"/>
                  </a:schemeClr>
                </a:solidFill>
                <a:effectLst>
                  <a:outerShdw blurRad="38100" dist="38100" dir="2700000" algn="tl">
                    <a:srgbClr val="000000">
                      <a:alpha val="43137"/>
                    </a:srgbClr>
                  </a:outerShdw>
                </a:effectLst>
              </a:rPr>
              <a:t>private and informal welfare </a:t>
            </a:r>
            <a:r>
              <a:rPr lang="en-US" sz="2800" i="1" dirty="0" smtClean="0">
                <a:solidFill>
                  <a:schemeClr val="accent1">
                    <a:lumMod val="25000"/>
                  </a:schemeClr>
                </a:solidFill>
                <a:effectLst>
                  <a:outerShdw blurRad="38100" dist="38100" dir="2700000" algn="tl">
                    <a:srgbClr val="000000">
                      <a:alpha val="43137"/>
                    </a:srgbClr>
                  </a:outerShdw>
                </a:effectLst>
              </a:rPr>
              <a:t>arrangements</a:t>
            </a:r>
            <a:r>
              <a:rPr lang="en-US" sz="2800" dirty="0">
                <a:solidFill>
                  <a:schemeClr val="accent1">
                    <a:lumMod val="25000"/>
                  </a:schemeClr>
                </a:solidFill>
                <a:effectLst>
                  <a:outerShdw blurRad="38100" dist="38100" dir="2700000" algn="tl">
                    <a:srgbClr val="000000">
                      <a:alpha val="43137"/>
                    </a:srgbClr>
                  </a:outerShdw>
                </a:effectLst>
              </a:rPr>
              <a:t>. </a:t>
            </a:r>
            <a:endParaRPr lang="en-US" sz="2800" dirty="0" smtClean="0">
              <a:solidFill>
                <a:schemeClr val="accent1">
                  <a:lumMod val="25000"/>
                </a:schemeClr>
              </a:solidFill>
              <a:effectLst>
                <a:outerShdw blurRad="38100" dist="38100" dir="2700000" algn="tl">
                  <a:srgbClr val="000000">
                    <a:alpha val="43137"/>
                  </a:srgbClr>
                </a:outerShdw>
              </a:effectLst>
            </a:endParaRPr>
          </a:p>
          <a:p>
            <a:pPr marL="0" indent="0">
              <a:buNone/>
            </a:pPr>
            <a:r>
              <a:rPr lang="en-GB" sz="2000" i="1" dirty="0"/>
              <a:t>(Taylor-</a:t>
            </a:r>
            <a:r>
              <a:rPr lang="en-GB" sz="2000" i="1" dirty="0" err="1"/>
              <a:t>Gooby</a:t>
            </a:r>
            <a:r>
              <a:rPr lang="en-GB" sz="2000" i="1" dirty="0"/>
              <a:t>, 2011</a:t>
            </a:r>
            <a:r>
              <a:rPr lang="en-GB" sz="2000" i="1" dirty="0" smtClean="0"/>
              <a:t>).</a:t>
            </a:r>
          </a:p>
          <a:p>
            <a:pPr marL="0" indent="0">
              <a:buNone/>
            </a:pPr>
            <a:endParaRPr lang="en-GB" sz="2000" i="1" dirty="0" smtClean="0">
              <a:solidFill>
                <a:schemeClr val="accent1">
                  <a:lumMod val="25000"/>
                </a:schemeClr>
              </a:solidFill>
              <a:effectLst>
                <a:outerShdw blurRad="38100" dist="38100" dir="2700000" algn="tl">
                  <a:srgbClr val="000000">
                    <a:alpha val="43137"/>
                  </a:srgbClr>
                </a:outerShdw>
              </a:effectLst>
            </a:endParaRPr>
          </a:p>
          <a:p>
            <a:pPr marL="0" indent="0">
              <a:buNone/>
            </a:pPr>
            <a:endParaRPr lang="en-GB" sz="2000" i="1" dirty="0">
              <a:solidFill>
                <a:schemeClr val="accent1">
                  <a:lumMod val="25000"/>
                </a:schemeClr>
              </a:solidFill>
              <a:effectLst>
                <a:outerShdw blurRad="38100" dist="38100" dir="2700000" algn="tl">
                  <a:srgbClr val="000000">
                    <a:alpha val="43137"/>
                  </a:srgbClr>
                </a:outerShdw>
              </a:effectLst>
            </a:endParaRPr>
          </a:p>
          <a:p>
            <a:pPr>
              <a:buFont typeface="Wingdings" panose="05000000000000000000" pitchFamily="2" charset="2"/>
              <a:buChar char="q"/>
            </a:pPr>
            <a:r>
              <a:rPr lang="en-US" sz="2800" dirty="0" smtClean="0">
                <a:solidFill>
                  <a:schemeClr val="accent1">
                    <a:lumMod val="25000"/>
                  </a:schemeClr>
                </a:solidFill>
                <a:effectLst>
                  <a:outerShdw blurRad="38100" dist="38100" dir="2700000" algn="tl">
                    <a:srgbClr val="000000">
                      <a:alpha val="43137"/>
                    </a:srgbClr>
                  </a:outerShdw>
                </a:effectLst>
              </a:rPr>
              <a:t> </a:t>
            </a:r>
            <a:r>
              <a:rPr lang="en-US" sz="2800" dirty="0" smtClean="0">
                <a:solidFill>
                  <a:schemeClr val="accent1">
                    <a:lumMod val="25000"/>
                  </a:schemeClr>
                </a:solidFill>
              </a:rPr>
              <a:t>Again: </a:t>
            </a:r>
            <a:r>
              <a:rPr lang="en-US" sz="2800" dirty="0" smtClean="0">
                <a:solidFill>
                  <a:schemeClr val="accent1">
                    <a:lumMod val="25000"/>
                  </a:schemeClr>
                </a:solidFill>
                <a:effectLst>
                  <a:outerShdw blurRad="38100" dist="38100" dir="2700000" algn="tl">
                    <a:srgbClr val="000000">
                      <a:alpha val="43137"/>
                    </a:srgbClr>
                  </a:outerShdw>
                </a:effectLst>
              </a:rPr>
              <a:t>‘</a:t>
            </a:r>
            <a:r>
              <a:rPr lang="en-US" sz="2800" b="1" dirty="0" smtClean="0">
                <a:solidFill>
                  <a:schemeClr val="accent1">
                    <a:lumMod val="25000"/>
                  </a:schemeClr>
                </a:solidFill>
                <a:effectLst>
                  <a:outerShdw blurRad="38100" dist="38100" dir="2700000" algn="tl">
                    <a:srgbClr val="000000">
                      <a:alpha val="43137"/>
                    </a:srgbClr>
                  </a:outerShdw>
                </a:effectLst>
              </a:rPr>
              <a:t>Who should get what, and why</a:t>
            </a:r>
            <a:r>
              <a:rPr lang="en-US" sz="2800" dirty="0" smtClean="0">
                <a:solidFill>
                  <a:schemeClr val="accent1">
                    <a:lumMod val="25000"/>
                  </a:schemeClr>
                </a:solidFill>
                <a:effectLst>
                  <a:outerShdw blurRad="38100" dist="38100" dir="2700000" algn="tl">
                    <a:srgbClr val="000000">
                      <a:alpha val="43137"/>
                    </a:srgbClr>
                  </a:outerShdw>
                </a:effectLst>
              </a:rPr>
              <a:t>’ </a:t>
            </a:r>
          </a:p>
          <a:p>
            <a:pPr marL="0" indent="0">
              <a:buNone/>
            </a:pPr>
            <a:r>
              <a:rPr lang="en-US" sz="2800" dirty="0" smtClean="0">
                <a:solidFill>
                  <a:schemeClr val="accent1">
                    <a:lumMod val="25000"/>
                  </a:schemeClr>
                </a:solidFill>
                <a:effectLst>
                  <a:outerShdw blurRad="38100" dist="38100" dir="2700000" algn="tl">
                    <a:srgbClr val="000000">
                      <a:alpha val="43137"/>
                    </a:srgbClr>
                  </a:outerShdw>
                </a:effectLst>
              </a:rPr>
              <a:t>+ </a:t>
            </a:r>
            <a:r>
              <a:rPr lang="en-US" sz="2800" dirty="0" smtClean="0">
                <a:solidFill>
                  <a:schemeClr val="accent1">
                    <a:lumMod val="25000"/>
                  </a:schemeClr>
                </a:solidFill>
              </a:rPr>
              <a:t>emphasis </a:t>
            </a:r>
            <a:r>
              <a:rPr lang="en-US" sz="2800" dirty="0">
                <a:solidFill>
                  <a:schemeClr val="accent1">
                    <a:lumMod val="25000"/>
                  </a:schemeClr>
                </a:solidFill>
              </a:rPr>
              <a:t>on the ‘</a:t>
            </a:r>
            <a:r>
              <a:rPr lang="en-US" sz="2800" b="1" dirty="0">
                <a:solidFill>
                  <a:schemeClr val="accent1">
                    <a:lumMod val="25000"/>
                  </a:schemeClr>
                </a:solidFill>
              </a:rPr>
              <a:t>group membership</a:t>
            </a:r>
            <a:r>
              <a:rPr lang="en-US" sz="2800" dirty="0">
                <a:solidFill>
                  <a:schemeClr val="accent1">
                    <a:lumMod val="25000"/>
                  </a:schemeClr>
                </a:solidFill>
                <a:effectLst>
                  <a:outerShdw blurRad="38100" dist="38100" dir="2700000" algn="tl">
                    <a:srgbClr val="000000">
                      <a:alpha val="43137"/>
                    </a:srgbClr>
                  </a:outerShdw>
                </a:effectLst>
              </a:rPr>
              <a:t>’ </a:t>
            </a:r>
            <a:r>
              <a:rPr lang="en-US" sz="2800" dirty="0" smtClean="0">
                <a:solidFill>
                  <a:schemeClr val="accent1">
                    <a:lumMod val="25000"/>
                  </a:schemeClr>
                </a:solidFill>
                <a:effectLst>
                  <a:outerShdw blurRad="38100" dist="38100" dir="2700000" algn="tl">
                    <a:srgbClr val="000000">
                      <a:alpha val="43137"/>
                    </a:srgbClr>
                  </a:outerShdw>
                </a:effectLst>
              </a:rPr>
              <a:t>dimension </a:t>
            </a:r>
            <a:endParaRPr lang="en-US" sz="2800" dirty="0" smtClean="0">
              <a:solidFill>
                <a:schemeClr val="accent1">
                  <a:lumMod val="25000"/>
                </a:schemeClr>
              </a:solidFill>
              <a:effectLst>
                <a:outerShdw blurRad="38100" dist="38100" dir="2700000" algn="tl">
                  <a:srgbClr val="000000">
                    <a:alpha val="43137"/>
                  </a:srgbClr>
                </a:outerShdw>
              </a:effectLst>
            </a:endParaRPr>
          </a:p>
          <a:p>
            <a:pPr marL="0" indent="0">
              <a:buNone/>
            </a:pPr>
            <a:r>
              <a:rPr lang="en-US" sz="2200" i="1" dirty="0" smtClean="0">
                <a:solidFill>
                  <a:schemeClr val="accent1">
                    <a:lumMod val="25000"/>
                  </a:schemeClr>
                </a:solidFill>
                <a:effectLst>
                  <a:outerShdw blurRad="38100" dist="38100" dir="2700000" algn="tl">
                    <a:srgbClr val="000000">
                      <a:alpha val="43137"/>
                    </a:srgbClr>
                  </a:outerShdw>
                </a:effectLst>
              </a:rPr>
              <a:t>(</a:t>
            </a:r>
            <a:r>
              <a:rPr lang="en-US" sz="2200" i="1" dirty="0" smtClean="0">
                <a:solidFill>
                  <a:schemeClr val="accent1">
                    <a:lumMod val="25000"/>
                  </a:schemeClr>
                </a:solidFill>
                <a:effectLst>
                  <a:outerShdw blurRad="38100" dist="38100" dir="2700000" algn="tl">
                    <a:srgbClr val="000000">
                      <a:alpha val="43137"/>
                    </a:srgbClr>
                  </a:outerShdw>
                </a:effectLst>
              </a:rPr>
              <a:t>who </a:t>
            </a:r>
            <a:r>
              <a:rPr lang="en-US" sz="2200" i="1" dirty="0">
                <a:solidFill>
                  <a:schemeClr val="accent1">
                    <a:lumMod val="25000"/>
                  </a:schemeClr>
                </a:solidFill>
                <a:effectLst>
                  <a:outerShdw blurRad="38100" dist="38100" dir="2700000" algn="tl">
                    <a:srgbClr val="000000">
                      <a:alpha val="43137"/>
                    </a:srgbClr>
                  </a:outerShdw>
                </a:effectLst>
              </a:rPr>
              <a:t>belongs to the ‘imagined community’ of fellow citizens one feels responsible </a:t>
            </a:r>
            <a:r>
              <a:rPr lang="en-US" sz="2200" i="1" dirty="0" smtClean="0">
                <a:solidFill>
                  <a:schemeClr val="accent1">
                    <a:lumMod val="25000"/>
                  </a:schemeClr>
                </a:solidFill>
                <a:effectLst>
                  <a:outerShdw blurRad="38100" dist="38100" dir="2700000" algn="tl">
                    <a:srgbClr val="000000">
                      <a:alpha val="43137"/>
                    </a:srgbClr>
                  </a:outerShdw>
                </a:effectLst>
              </a:rPr>
              <a:t>for).</a:t>
            </a:r>
            <a:endParaRPr lang="uk-UA" sz="2200" i="1" dirty="0">
              <a:solidFill>
                <a:schemeClr val="accent1">
                  <a:lumMod val="25000"/>
                </a:schemeClr>
              </a:solidFill>
              <a:effectLst>
                <a:outerShdw blurRad="38100" dist="38100" dir="2700000" algn="tl">
                  <a:srgbClr val="000000">
                    <a:alpha val="43137"/>
                  </a:srgbClr>
                </a:outerShdw>
              </a:effectLst>
            </a:endParaRPr>
          </a:p>
        </p:txBody>
      </p:sp>
      <p:sp>
        <p:nvSpPr>
          <p:cNvPr id="4" name="Стрелка вниз 3"/>
          <p:cNvSpPr/>
          <p:nvPr/>
        </p:nvSpPr>
        <p:spPr>
          <a:xfrm>
            <a:off x="3275856" y="1916832"/>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54381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24936" cy="4277072"/>
          </a:xfrm>
        </p:spPr>
        <p:txBody>
          <a:bodyPr/>
          <a:lstStyle/>
          <a:p>
            <a:pPr lvl="0" eaLnBrk="1" hangingPunct="1">
              <a:lnSpc>
                <a:spcPct val="80000"/>
              </a:lnSpc>
              <a:spcBef>
                <a:spcPct val="45000"/>
              </a:spcBef>
              <a:buFont typeface="Wingdings" panose="05000000000000000000" pitchFamily="2" charset="2"/>
              <a:buChar char="ü"/>
              <a:defRPr/>
            </a:pPr>
            <a:r>
              <a:rPr lang="en-US" sz="2800" dirty="0">
                <a:solidFill>
                  <a:schemeClr val="accent1">
                    <a:lumMod val="25000"/>
                  </a:schemeClr>
                </a:solidFill>
                <a:effectLst>
                  <a:outerShdw blurRad="38100" dist="38100" dir="2700000" algn="tl">
                    <a:srgbClr val="000000">
                      <a:alpha val="43137"/>
                    </a:srgbClr>
                  </a:outerShdw>
                </a:effectLst>
              </a:rPr>
              <a:t>What </a:t>
            </a:r>
            <a:r>
              <a:rPr lang="en-US" sz="2800" u="sng" dirty="0">
                <a:solidFill>
                  <a:schemeClr val="accent1">
                    <a:lumMod val="25000"/>
                  </a:schemeClr>
                </a:solidFill>
                <a:effectLst>
                  <a:outerShdw blurRad="38100" dist="38100" dir="2700000" algn="tl">
                    <a:srgbClr val="000000">
                      <a:alpha val="43137"/>
                    </a:srgbClr>
                  </a:outerShdw>
                </a:effectLst>
              </a:rPr>
              <a:t>kind of state intervention </a:t>
            </a:r>
            <a:r>
              <a:rPr lang="en-US" sz="2800" dirty="0" smtClean="0">
                <a:solidFill>
                  <a:schemeClr val="accent1">
                    <a:lumMod val="25000"/>
                  </a:schemeClr>
                </a:solidFill>
                <a:effectLst>
                  <a:outerShdw blurRad="38100" dist="38100" dir="2700000" algn="tl">
                    <a:srgbClr val="000000">
                      <a:alpha val="43137"/>
                    </a:srgbClr>
                  </a:outerShdw>
                </a:effectLst>
              </a:rPr>
              <a:t>into individual and social welfare do </a:t>
            </a:r>
            <a:r>
              <a:rPr lang="en-US" sz="2800" dirty="0">
                <a:solidFill>
                  <a:schemeClr val="accent1">
                    <a:lumMod val="25000"/>
                  </a:schemeClr>
                </a:solidFill>
                <a:effectLst>
                  <a:outerShdw blurRad="38100" dist="38100" dir="2700000" algn="tl">
                    <a:srgbClr val="000000">
                      <a:alpha val="43137"/>
                    </a:srgbClr>
                  </a:outerShdw>
                </a:effectLst>
              </a:rPr>
              <a:t>people in various European countries </a:t>
            </a:r>
            <a:r>
              <a:rPr lang="en-US" sz="2800" u="sng" dirty="0">
                <a:solidFill>
                  <a:schemeClr val="accent1">
                    <a:lumMod val="25000"/>
                  </a:schemeClr>
                </a:solidFill>
                <a:effectLst>
                  <a:outerShdw blurRad="38100" dist="38100" dir="2700000" algn="tl">
                    <a:srgbClr val="000000">
                      <a:alpha val="43137"/>
                    </a:srgbClr>
                  </a:outerShdw>
                </a:effectLst>
              </a:rPr>
              <a:t>ask for</a:t>
            </a:r>
            <a:r>
              <a:rPr lang="en-US" sz="2800" dirty="0">
                <a:solidFill>
                  <a:schemeClr val="accent1">
                    <a:lumMod val="25000"/>
                  </a:schemeClr>
                </a:solidFill>
                <a:effectLst>
                  <a:outerShdw blurRad="38100" dist="38100" dir="2700000" algn="tl">
                    <a:srgbClr val="000000">
                      <a:alpha val="43137"/>
                    </a:srgbClr>
                  </a:outerShdw>
                </a:effectLst>
              </a:rPr>
              <a:t>? </a:t>
            </a:r>
            <a:endParaRPr lang="en-US" sz="2800" dirty="0" smtClean="0">
              <a:solidFill>
                <a:schemeClr val="accent1">
                  <a:lumMod val="25000"/>
                </a:schemeClr>
              </a:solidFill>
              <a:effectLst>
                <a:outerShdw blurRad="38100" dist="38100" dir="2700000" algn="tl">
                  <a:srgbClr val="000000">
                    <a:alpha val="43137"/>
                  </a:srgbClr>
                </a:outerShdw>
              </a:effectLst>
            </a:endParaRPr>
          </a:p>
          <a:p>
            <a:pPr marL="0" lvl="0" indent="0" eaLnBrk="1" hangingPunct="1">
              <a:lnSpc>
                <a:spcPct val="80000"/>
              </a:lnSpc>
              <a:spcBef>
                <a:spcPct val="45000"/>
              </a:spcBef>
              <a:buNone/>
              <a:defRPr/>
            </a:pPr>
            <a:endParaRPr lang="en-US" sz="2800" dirty="0" smtClean="0">
              <a:solidFill>
                <a:schemeClr val="accent1">
                  <a:lumMod val="25000"/>
                </a:schemeClr>
              </a:solidFill>
              <a:effectLst>
                <a:outerShdw blurRad="38100" dist="38100" dir="2700000" algn="tl">
                  <a:srgbClr val="000000">
                    <a:alpha val="43137"/>
                  </a:srgbClr>
                </a:outerShdw>
              </a:effectLst>
            </a:endParaRPr>
          </a:p>
          <a:p>
            <a:pPr eaLnBrk="1" hangingPunct="1">
              <a:lnSpc>
                <a:spcPct val="80000"/>
              </a:lnSpc>
              <a:spcBef>
                <a:spcPct val="45000"/>
              </a:spcBef>
              <a:buFont typeface="Wingdings" panose="05000000000000000000" pitchFamily="2" charset="2"/>
              <a:buChar char="ü"/>
              <a:defRPr/>
            </a:pPr>
            <a:r>
              <a:rPr lang="en-US" sz="2800" dirty="0">
                <a:solidFill>
                  <a:schemeClr val="accent1">
                    <a:lumMod val="25000"/>
                  </a:schemeClr>
                </a:solidFill>
                <a:effectLst>
                  <a:outerShdw blurRad="38100" dist="38100" dir="2700000" algn="tl">
                    <a:srgbClr val="000000">
                      <a:alpha val="43137"/>
                    </a:srgbClr>
                  </a:outerShdw>
                </a:effectLst>
              </a:rPr>
              <a:t>What </a:t>
            </a:r>
            <a:r>
              <a:rPr lang="en-US" sz="2800" u="sng" dirty="0">
                <a:solidFill>
                  <a:schemeClr val="accent1">
                    <a:lumMod val="25000"/>
                  </a:schemeClr>
                </a:solidFill>
                <a:effectLst>
                  <a:outerShdw blurRad="38100" dist="38100" dir="2700000" algn="tl">
                    <a:srgbClr val="000000">
                      <a:alpha val="43137"/>
                    </a:srgbClr>
                  </a:outerShdw>
                </a:effectLst>
              </a:rPr>
              <a:t>attitudes</a:t>
            </a:r>
            <a:r>
              <a:rPr lang="en-US" sz="2800" dirty="0">
                <a:solidFill>
                  <a:schemeClr val="accent1">
                    <a:lumMod val="25000"/>
                  </a:schemeClr>
                </a:solidFill>
                <a:effectLst>
                  <a:outerShdw blurRad="38100" dist="38100" dir="2700000" algn="tl">
                    <a:srgbClr val="000000">
                      <a:alpha val="43137"/>
                    </a:srgbClr>
                  </a:outerShdw>
                </a:effectLst>
              </a:rPr>
              <a:t> do citizens in various European countries </a:t>
            </a:r>
            <a:r>
              <a:rPr lang="en-US" sz="2800" u="sng" dirty="0">
                <a:solidFill>
                  <a:schemeClr val="accent1">
                    <a:lumMod val="25000"/>
                  </a:schemeClr>
                </a:solidFill>
                <a:effectLst>
                  <a:outerShdw blurRad="38100" dist="38100" dir="2700000" algn="tl">
                    <a:srgbClr val="000000">
                      <a:alpha val="43137"/>
                    </a:srgbClr>
                  </a:outerShdw>
                </a:effectLst>
              </a:rPr>
              <a:t>towards welfare solidarity</a:t>
            </a:r>
            <a:r>
              <a:rPr lang="en-US" sz="2800" dirty="0" smtClean="0">
                <a:solidFill>
                  <a:schemeClr val="accent1">
                    <a:lumMod val="25000"/>
                  </a:schemeClr>
                </a:solidFill>
                <a:effectLst>
                  <a:outerShdw blurRad="38100" dist="38100" dir="2700000" algn="tl">
                    <a:srgbClr val="000000">
                      <a:alpha val="43137"/>
                    </a:srgbClr>
                  </a:outerShdw>
                </a:effectLst>
              </a:rPr>
              <a:t>?</a:t>
            </a:r>
          </a:p>
          <a:p>
            <a:pPr marL="0" indent="0" eaLnBrk="1" hangingPunct="1">
              <a:lnSpc>
                <a:spcPct val="80000"/>
              </a:lnSpc>
              <a:spcBef>
                <a:spcPct val="45000"/>
              </a:spcBef>
              <a:buNone/>
              <a:defRPr/>
            </a:pPr>
            <a:endParaRPr lang="en-US" sz="2800" dirty="0">
              <a:solidFill>
                <a:schemeClr val="accent1">
                  <a:lumMod val="25000"/>
                </a:schemeClr>
              </a:solidFill>
              <a:effectLst>
                <a:outerShdw blurRad="38100" dist="38100" dir="2700000" algn="tl">
                  <a:srgbClr val="000000">
                    <a:alpha val="43137"/>
                  </a:srgbClr>
                </a:outerShdw>
              </a:effectLst>
            </a:endParaRPr>
          </a:p>
          <a:p>
            <a:pPr lvl="0" eaLnBrk="1" hangingPunct="1">
              <a:lnSpc>
                <a:spcPct val="80000"/>
              </a:lnSpc>
              <a:spcBef>
                <a:spcPct val="45000"/>
              </a:spcBef>
              <a:buFont typeface="Wingdings" panose="05000000000000000000" pitchFamily="2" charset="2"/>
              <a:buChar char="ü"/>
              <a:defRPr/>
            </a:pPr>
            <a:r>
              <a:rPr lang="en-US" sz="2800" u="sng" dirty="0" smtClean="0">
                <a:solidFill>
                  <a:schemeClr val="accent1">
                    <a:lumMod val="25000"/>
                  </a:schemeClr>
                </a:solidFill>
                <a:effectLst>
                  <a:outerShdw blurRad="38100" dist="38100" dir="2700000" algn="tl">
                    <a:srgbClr val="000000">
                      <a:alpha val="43137"/>
                    </a:srgbClr>
                  </a:outerShdw>
                </a:effectLst>
              </a:rPr>
              <a:t>How </a:t>
            </a:r>
            <a:r>
              <a:rPr lang="en-US" sz="2800" u="sng" dirty="0">
                <a:solidFill>
                  <a:schemeClr val="accent1">
                    <a:lumMod val="25000"/>
                  </a:schemeClr>
                </a:solidFill>
                <a:effectLst>
                  <a:outerShdw blurRad="38100" dist="38100" dir="2700000" algn="tl">
                    <a:srgbClr val="000000">
                      <a:alpha val="43137"/>
                    </a:srgbClr>
                  </a:outerShdw>
                </a:effectLst>
              </a:rPr>
              <a:t>satisfied </a:t>
            </a:r>
            <a:r>
              <a:rPr lang="en-US" sz="2800" dirty="0">
                <a:solidFill>
                  <a:schemeClr val="accent1">
                    <a:lumMod val="25000"/>
                  </a:schemeClr>
                </a:solidFill>
                <a:effectLst>
                  <a:outerShdw blurRad="38100" dist="38100" dir="2700000" algn="tl">
                    <a:srgbClr val="000000">
                      <a:alpha val="43137"/>
                    </a:srgbClr>
                  </a:outerShdw>
                </a:effectLst>
              </a:rPr>
              <a:t>are they with </a:t>
            </a:r>
            <a:r>
              <a:rPr lang="en-US" sz="2800" u="sng" dirty="0">
                <a:solidFill>
                  <a:schemeClr val="accent1">
                    <a:lumMod val="25000"/>
                  </a:schemeClr>
                </a:solidFill>
                <a:effectLst>
                  <a:outerShdw blurRad="38100" dist="38100" dir="2700000" algn="tl">
                    <a:srgbClr val="000000">
                      <a:alpha val="43137"/>
                    </a:srgbClr>
                  </a:outerShdw>
                </a:effectLst>
              </a:rPr>
              <a:t>what the welfare state achieves</a:t>
            </a:r>
            <a:r>
              <a:rPr lang="en-US" sz="2800" dirty="0">
                <a:solidFill>
                  <a:schemeClr val="accent1">
                    <a:lumMod val="25000"/>
                  </a:schemeClr>
                </a:solidFill>
                <a:effectLst>
                  <a:outerShdw blurRad="38100" dist="38100" dir="2700000" algn="tl">
                    <a:srgbClr val="000000">
                      <a:alpha val="43137"/>
                    </a:srgbClr>
                  </a:outerShdw>
                </a:effectLst>
              </a:rPr>
              <a:t>? </a:t>
            </a:r>
            <a:endParaRPr lang="en-US" sz="2800" dirty="0" smtClean="0">
              <a:solidFill>
                <a:schemeClr val="accent1">
                  <a:lumMod val="25000"/>
                </a:schemeClr>
              </a:solidFill>
              <a:effectLst>
                <a:outerShdw blurRad="38100" dist="38100" dir="2700000" algn="tl">
                  <a:srgbClr val="000000">
                    <a:alpha val="43137"/>
                  </a:srgbClr>
                </a:outerShdw>
              </a:effectLst>
            </a:endParaRPr>
          </a:p>
          <a:p>
            <a:pPr marL="0" lvl="0" indent="0" eaLnBrk="1" hangingPunct="1">
              <a:lnSpc>
                <a:spcPct val="80000"/>
              </a:lnSpc>
              <a:spcBef>
                <a:spcPct val="45000"/>
              </a:spcBef>
              <a:buNone/>
              <a:defRPr/>
            </a:pPr>
            <a:endParaRPr lang="en-US" sz="3000" dirty="0" smtClean="0">
              <a:solidFill>
                <a:schemeClr val="accent1">
                  <a:lumMod val="25000"/>
                </a:schemeClr>
              </a:solidFill>
              <a:effectLst>
                <a:outerShdw blurRad="38100" dist="38100" dir="2700000" algn="tl">
                  <a:srgbClr val="000000">
                    <a:alpha val="43137"/>
                  </a:srgbClr>
                </a:outerShdw>
              </a:effectLst>
            </a:endParaRPr>
          </a:p>
        </p:txBody>
      </p:sp>
      <p:pic>
        <p:nvPicPr>
          <p:cNvPr id="11266" name="Picture 2" descr="Ð ÐµÐ·ÑÐ»ÑÑÐ°Ñ Ð¿Ð¾ÑÑÐºÑ Ð·Ð¾Ð±ÑÐ°Ð¶ÐµÐ½Ñ Ð·Ð° Ð·Ð°Ð¿Ð¸ÑÐ¾Ð¼ &quot;european social model pictur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5085185"/>
            <a:ext cx="4055182"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ÐÐ¾Ð²âÑÐ·Ð°Ð½Ðµ Ð·Ð¾Ð±ÑÐ°Ð¶ÐµÐ½Ð½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 y="0"/>
            <a:ext cx="3048273" cy="142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7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95736" y="32048"/>
            <a:ext cx="4392488" cy="588640"/>
          </a:xfrm>
        </p:spPr>
        <p:txBody>
          <a:bodyPr/>
          <a:lstStyle/>
          <a:p>
            <a:pPr algn="l" eaLnBrk="1" hangingPunct="1">
              <a:defRPr/>
            </a:pPr>
            <a:r>
              <a:rPr lang="en-US" altLang="uk-UA" sz="3200" b="1" i="1" dirty="0" smtClean="0">
                <a:solidFill>
                  <a:srgbClr val="C00000"/>
                </a:solidFill>
                <a:effectLst>
                  <a:outerShdw blurRad="38100" dist="38100" dir="2700000" algn="tl">
                    <a:srgbClr val="C0C0C0"/>
                  </a:outerShdw>
                </a:effectLst>
                <a:latin typeface="Calibri" panose="020F0502020204030204" pitchFamily="34" charset="0"/>
              </a:rPr>
              <a:t>European Social Survey</a:t>
            </a:r>
            <a:endParaRPr lang="ru-RU" altLang="uk-UA" sz="3200" b="1" i="1" dirty="0" smtClean="0">
              <a:solidFill>
                <a:srgbClr val="C00000"/>
              </a:solidFill>
              <a:effectLst>
                <a:outerShdw blurRad="38100" dist="38100" dir="2700000" algn="tl">
                  <a:srgbClr val="C0C0C0"/>
                </a:outerShdw>
              </a:effectLst>
              <a:latin typeface="Calibri" panose="020F0502020204030204" pitchFamily="34" charset="0"/>
            </a:endParaRPr>
          </a:p>
        </p:txBody>
      </p:sp>
      <p:sp>
        <p:nvSpPr>
          <p:cNvPr id="18435" name="Rectangle 3"/>
          <p:cNvSpPr>
            <a:spLocks noGrp="1" noChangeArrowheads="1"/>
          </p:cNvSpPr>
          <p:nvPr>
            <p:ph type="body" sz="half" idx="1"/>
          </p:nvPr>
        </p:nvSpPr>
        <p:spPr>
          <a:xfrm>
            <a:off x="251520" y="764704"/>
            <a:ext cx="8641084" cy="6093296"/>
          </a:xfrm>
        </p:spPr>
        <p:txBody>
          <a:bodyPr/>
          <a:lstStyle/>
          <a:p>
            <a:pPr marL="0" indent="0" eaLnBrk="1" hangingPunct="1">
              <a:lnSpc>
                <a:spcPct val="80000"/>
              </a:lnSpc>
              <a:spcAft>
                <a:spcPct val="30000"/>
              </a:spcAft>
              <a:buNone/>
              <a:defRPr/>
            </a:pPr>
            <a:r>
              <a:rPr lang="en-US" sz="2600" dirty="0" smtClean="0">
                <a:solidFill>
                  <a:srgbClr val="C00000"/>
                </a:solidFill>
              </a:rPr>
              <a:t>1. The </a:t>
            </a:r>
            <a:r>
              <a:rPr lang="en-US" sz="2600" dirty="0">
                <a:solidFill>
                  <a:srgbClr val="C00000"/>
                </a:solidFill>
              </a:rPr>
              <a:t>ESS </a:t>
            </a:r>
            <a:r>
              <a:rPr lang="en-US" sz="2600" b="1" u="sng" dirty="0" smtClean="0">
                <a:solidFill>
                  <a:srgbClr val="C00000"/>
                </a:solidFill>
              </a:rPr>
              <a:t>Round 4</a:t>
            </a:r>
            <a:r>
              <a:rPr lang="en-US" sz="2600" u="sng" dirty="0" smtClean="0">
                <a:solidFill>
                  <a:srgbClr val="C00000"/>
                </a:solidFill>
              </a:rPr>
              <a:t> </a:t>
            </a:r>
            <a:r>
              <a:rPr lang="en-US" sz="2600" u="sng" dirty="0">
                <a:solidFill>
                  <a:srgbClr val="C00000"/>
                </a:solidFill>
              </a:rPr>
              <a:t>module </a:t>
            </a:r>
            <a:r>
              <a:rPr lang="en-US" altLang="uk-UA" sz="2600" dirty="0" smtClean="0">
                <a:solidFill>
                  <a:schemeClr val="accent2">
                    <a:lumMod val="75000"/>
                  </a:schemeClr>
                </a:solidFill>
                <a:effectLst>
                  <a:outerShdw blurRad="38100" dist="38100" dir="2700000" algn="tl">
                    <a:srgbClr val="C0C0C0"/>
                  </a:outerShdw>
                </a:effectLst>
              </a:rPr>
              <a:t>(</a:t>
            </a:r>
            <a:r>
              <a:rPr lang="en-US" sz="2600" dirty="0">
                <a:solidFill>
                  <a:schemeClr val="accent2">
                    <a:lumMod val="75000"/>
                  </a:schemeClr>
                </a:solidFill>
              </a:rPr>
              <a:t>fielded in </a:t>
            </a:r>
            <a:r>
              <a:rPr lang="en-US" altLang="uk-UA" sz="2600" dirty="0" smtClean="0">
                <a:solidFill>
                  <a:schemeClr val="accent2">
                    <a:lumMod val="75000"/>
                  </a:schemeClr>
                </a:solidFill>
                <a:effectLst>
                  <a:outerShdw blurRad="38100" dist="38100" dir="2700000" algn="tl">
                    <a:srgbClr val="C0C0C0"/>
                  </a:outerShdw>
                </a:effectLst>
              </a:rPr>
              <a:t>2008\-2009) </a:t>
            </a:r>
            <a:r>
              <a:rPr lang="en-US" sz="2600" dirty="0" smtClean="0">
                <a:solidFill>
                  <a:schemeClr val="accent2">
                    <a:lumMod val="75000"/>
                  </a:schemeClr>
                </a:solidFill>
              </a:rPr>
              <a:t>“</a:t>
            </a:r>
            <a:r>
              <a:rPr lang="en-US" sz="2600" b="1" dirty="0">
                <a:solidFill>
                  <a:schemeClr val="accent2">
                    <a:lumMod val="75000"/>
                  </a:schemeClr>
                </a:solidFill>
              </a:rPr>
              <a:t>Welfare Attitudes in a Changing Europe</a:t>
            </a:r>
            <a:r>
              <a:rPr lang="en-US" sz="2600" dirty="0" smtClean="0">
                <a:solidFill>
                  <a:schemeClr val="accent2">
                    <a:lumMod val="75000"/>
                  </a:schemeClr>
                </a:solidFill>
              </a:rPr>
              <a:t>”</a:t>
            </a:r>
            <a:endParaRPr lang="en-US" altLang="uk-UA" sz="2600" b="1" dirty="0" smtClean="0">
              <a:solidFill>
                <a:schemeClr val="accent2">
                  <a:lumMod val="75000"/>
                </a:schemeClr>
              </a:solidFill>
              <a:effectLst>
                <a:outerShdw blurRad="38100" dist="38100" dir="2700000" algn="tl">
                  <a:srgbClr val="C0C0C0"/>
                </a:outerShdw>
              </a:effectLst>
            </a:endParaRPr>
          </a:p>
          <a:p>
            <a:pPr marL="0" indent="0" eaLnBrk="1" hangingPunct="1">
              <a:lnSpc>
                <a:spcPct val="80000"/>
              </a:lnSpc>
              <a:spcAft>
                <a:spcPct val="30000"/>
              </a:spcAft>
              <a:buNone/>
              <a:defRPr/>
            </a:pPr>
            <a:r>
              <a:rPr lang="en-US" altLang="uk-UA" sz="2200" dirty="0" smtClean="0">
                <a:effectLst>
                  <a:outerShdw blurRad="38100" dist="38100" dir="2700000" algn="tl">
                    <a:srgbClr val="C0C0C0"/>
                  </a:outerShdw>
                </a:effectLst>
              </a:rPr>
              <a:t>Principal applicant</a:t>
            </a:r>
            <a:r>
              <a:rPr lang="en-US" altLang="uk-UA" sz="2200" dirty="0" smtClean="0">
                <a:effectLst>
                  <a:outerShdw blurRad="38100" dist="38100" dir="2700000" algn="tl">
                    <a:srgbClr val="000000">
                      <a:alpha val="43137"/>
                    </a:srgbClr>
                  </a:outerShdw>
                </a:effectLst>
              </a:rPr>
              <a:t>:  </a:t>
            </a:r>
            <a:r>
              <a:rPr lang="en-GB" sz="2400" dirty="0" smtClean="0">
                <a:effectLst>
                  <a:outerShdw blurRad="38100" dist="38100" dir="2700000" algn="tl">
                    <a:srgbClr val="000000">
                      <a:alpha val="43137"/>
                    </a:srgbClr>
                  </a:outerShdw>
                </a:effectLst>
              </a:rPr>
              <a:t>Stefan </a:t>
            </a:r>
            <a:r>
              <a:rPr lang="en-GB" sz="2400" dirty="0" err="1" smtClean="0">
                <a:effectLst>
                  <a:outerShdw blurRad="38100" dist="38100" dir="2700000" algn="tl">
                    <a:srgbClr val="000000">
                      <a:alpha val="43137"/>
                    </a:srgbClr>
                  </a:outerShdw>
                </a:effectLst>
              </a:rPr>
              <a:t>Svallfors</a:t>
            </a:r>
            <a:r>
              <a:rPr lang="en-GB" sz="2400" dirty="0" smtClean="0">
                <a:effectLst>
                  <a:outerShdw blurRad="38100" dist="38100" dir="2700000" algn="tl">
                    <a:srgbClr val="000000">
                      <a:alpha val="43137"/>
                    </a:srgbClr>
                  </a:outerShdw>
                </a:effectLst>
              </a:rPr>
              <a:t>  </a:t>
            </a:r>
            <a:r>
              <a:rPr lang="en-GB" sz="2400" dirty="0" smtClean="0"/>
              <a:t>(Stockholm, Sweden)</a:t>
            </a:r>
            <a:endParaRPr lang="en-US" altLang="uk-UA" sz="2200" dirty="0" smtClean="0">
              <a:effectLst>
                <a:outerShdw blurRad="38100" dist="38100" dir="2700000" algn="tl">
                  <a:srgbClr val="000000">
                    <a:alpha val="43137"/>
                  </a:srgbClr>
                </a:outerShdw>
              </a:effectLst>
            </a:endParaRPr>
          </a:p>
          <a:p>
            <a:pPr marL="0" indent="0" eaLnBrk="1" hangingPunct="1">
              <a:lnSpc>
                <a:spcPct val="80000"/>
              </a:lnSpc>
              <a:spcAft>
                <a:spcPct val="30000"/>
              </a:spcAft>
              <a:buNone/>
              <a:defRPr/>
            </a:pPr>
            <a:r>
              <a:rPr lang="en-US" altLang="uk-UA" sz="2200" dirty="0" smtClean="0">
                <a:effectLst>
                  <a:outerShdw blurRad="38100" dist="38100" dir="2700000" algn="tl">
                    <a:srgbClr val="000000">
                      <a:alpha val="43137"/>
                    </a:srgbClr>
                  </a:outerShdw>
                </a:effectLst>
              </a:rPr>
              <a:t>Data</a:t>
            </a:r>
            <a:r>
              <a:rPr lang="uk-UA" altLang="uk-UA" sz="2200" dirty="0" smtClean="0">
                <a:effectLst>
                  <a:outerShdw blurRad="38100" dist="38100" dir="2700000" algn="tl">
                    <a:srgbClr val="000000">
                      <a:alpha val="43137"/>
                    </a:srgbClr>
                  </a:outerShdw>
                </a:effectLst>
              </a:rPr>
              <a:t> </a:t>
            </a:r>
            <a:r>
              <a:rPr lang="en-US" altLang="uk-UA" sz="2200" dirty="0" smtClean="0">
                <a:effectLst>
                  <a:outerShdw blurRad="38100" dist="38100" dir="2700000" algn="tl">
                    <a:srgbClr val="000000">
                      <a:alpha val="43137"/>
                    </a:srgbClr>
                  </a:outerShdw>
                </a:effectLst>
              </a:rPr>
              <a:t>- 29 </a:t>
            </a:r>
            <a:r>
              <a:rPr lang="en-US" altLang="uk-UA" sz="2200" dirty="0">
                <a:effectLst>
                  <a:outerShdw blurRad="38100" dist="38100" dir="2700000" algn="tl">
                    <a:srgbClr val="000000">
                      <a:alpha val="43137"/>
                    </a:srgbClr>
                  </a:outerShdw>
                </a:effectLst>
              </a:rPr>
              <a:t>European </a:t>
            </a:r>
            <a:r>
              <a:rPr lang="en-US" altLang="uk-UA" sz="2200" dirty="0" smtClean="0">
                <a:effectLst>
                  <a:outerShdw blurRad="38100" dist="38100" dir="2700000" algn="tl">
                    <a:srgbClr val="000000">
                      <a:alpha val="43137"/>
                    </a:srgbClr>
                  </a:outerShdw>
                </a:effectLst>
              </a:rPr>
              <a:t>countries </a:t>
            </a:r>
            <a:r>
              <a:rPr lang="en-US" altLang="uk-UA" sz="2200" u="sng" dirty="0" smtClean="0">
                <a:solidFill>
                  <a:srgbClr val="FF0000"/>
                </a:solidFill>
                <a:effectLst>
                  <a:outerShdw blurRad="38100" dist="38100" dir="2700000" algn="tl">
                    <a:srgbClr val="000000">
                      <a:alpha val="43137"/>
                    </a:srgbClr>
                  </a:outerShdw>
                </a:effectLst>
              </a:rPr>
              <a:t>including Ukraine</a:t>
            </a:r>
          </a:p>
          <a:p>
            <a:pPr marL="0" indent="0" eaLnBrk="1" hangingPunct="1">
              <a:lnSpc>
                <a:spcPct val="80000"/>
              </a:lnSpc>
              <a:spcAft>
                <a:spcPct val="30000"/>
              </a:spcAft>
              <a:buNone/>
              <a:defRPr/>
            </a:pPr>
            <a:r>
              <a:rPr lang="en-US" altLang="uk-UA" sz="1800" dirty="0" smtClean="0">
                <a:effectLst>
                  <a:outerShdw blurRad="38100" dist="38100" dir="2700000" algn="tl">
                    <a:srgbClr val="C0C0C0"/>
                  </a:outerShdw>
                </a:effectLst>
                <a:latin typeface="Times New Roman" panose="02020603050405020304" pitchFamily="18" charset="0"/>
                <a:hlinkClick r:id="rId2"/>
              </a:rPr>
              <a:t>www</a:t>
            </a:r>
            <a:r>
              <a:rPr lang="ru-RU" altLang="uk-UA" sz="1800" dirty="0" smtClean="0">
                <a:effectLst>
                  <a:outerShdw blurRad="38100" dist="38100" dir="2700000" algn="tl">
                    <a:srgbClr val="C0C0C0"/>
                  </a:outerShdw>
                </a:effectLst>
                <a:latin typeface="Times New Roman" panose="02020603050405020304" pitchFamily="18" charset="0"/>
                <a:hlinkClick r:id="rId2"/>
              </a:rPr>
              <a:t>.</a:t>
            </a:r>
            <a:r>
              <a:rPr lang="en-US" altLang="uk-UA" sz="1800" dirty="0" err="1" smtClean="0">
                <a:effectLst>
                  <a:outerShdw blurRad="38100" dist="38100" dir="2700000" algn="tl">
                    <a:srgbClr val="C0C0C0"/>
                  </a:outerShdw>
                </a:effectLst>
                <a:latin typeface="Times New Roman" panose="02020603050405020304" pitchFamily="18" charset="0"/>
                <a:hlinkClick r:id="rId2"/>
              </a:rPr>
              <a:t>europeansocialsurvey</a:t>
            </a:r>
            <a:r>
              <a:rPr lang="ru-RU" altLang="uk-UA" sz="1800" dirty="0" smtClean="0">
                <a:effectLst>
                  <a:outerShdw blurRad="38100" dist="38100" dir="2700000" algn="tl">
                    <a:srgbClr val="C0C0C0"/>
                  </a:outerShdw>
                </a:effectLst>
                <a:latin typeface="Times New Roman" panose="02020603050405020304" pitchFamily="18" charset="0"/>
                <a:hlinkClick r:id="rId2"/>
              </a:rPr>
              <a:t>.</a:t>
            </a:r>
            <a:r>
              <a:rPr lang="en-US" altLang="uk-UA" sz="1800" dirty="0" smtClean="0">
                <a:effectLst>
                  <a:outerShdw blurRad="38100" dist="38100" dir="2700000" algn="tl">
                    <a:srgbClr val="C0C0C0"/>
                  </a:outerShdw>
                </a:effectLst>
                <a:latin typeface="Times New Roman" panose="02020603050405020304" pitchFamily="18" charset="0"/>
                <a:hlinkClick r:id="rId2"/>
              </a:rPr>
              <a:t>org</a:t>
            </a:r>
            <a:endParaRPr lang="en-US" altLang="uk-UA" sz="1800" dirty="0" smtClean="0">
              <a:effectLst>
                <a:outerShdw blurRad="38100" dist="38100" dir="2700000" algn="tl">
                  <a:srgbClr val="C0C0C0"/>
                </a:outerShdw>
              </a:effectLst>
              <a:latin typeface="Times New Roman" panose="02020603050405020304" pitchFamily="18" charset="0"/>
            </a:endParaRPr>
          </a:p>
          <a:p>
            <a:pPr marL="0" indent="0" eaLnBrk="1" hangingPunct="1">
              <a:lnSpc>
                <a:spcPct val="80000"/>
              </a:lnSpc>
              <a:spcAft>
                <a:spcPct val="30000"/>
              </a:spcAft>
              <a:buNone/>
              <a:defRPr/>
            </a:pPr>
            <a:endParaRPr lang="en-US" altLang="uk-UA" sz="1800" dirty="0" smtClean="0">
              <a:effectLst>
                <a:outerShdw blurRad="38100" dist="38100" dir="2700000" algn="tl">
                  <a:srgbClr val="C0C0C0"/>
                </a:outerShdw>
              </a:effectLst>
              <a:latin typeface="Times New Roman" panose="02020603050405020304" pitchFamily="18" charset="0"/>
            </a:endParaRPr>
          </a:p>
          <a:p>
            <a:pPr marL="609600" indent="-609600" eaLnBrk="1" hangingPunct="1">
              <a:lnSpc>
                <a:spcPct val="80000"/>
              </a:lnSpc>
              <a:spcAft>
                <a:spcPct val="40000"/>
              </a:spcAft>
              <a:buNone/>
              <a:defRPr/>
            </a:pPr>
            <a:r>
              <a:rPr lang="en-US" altLang="uk-UA" sz="2600" b="1" dirty="0" smtClean="0">
                <a:solidFill>
                  <a:srgbClr val="C00000"/>
                </a:solidFill>
                <a:effectLst>
                  <a:outerShdw blurRad="38100" dist="38100" dir="2700000" algn="tl">
                    <a:srgbClr val="C0C0C0"/>
                  </a:outerShdw>
                </a:effectLst>
              </a:rPr>
              <a:t>2. </a:t>
            </a:r>
            <a:r>
              <a:rPr lang="en-US" sz="2600" dirty="0">
                <a:solidFill>
                  <a:srgbClr val="C00000"/>
                </a:solidFill>
              </a:rPr>
              <a:t>The ESS </a:t>
            </a:r>
            <a:r>
              <a:rPr lang="en-US" sz="2600" b="1" u="sng" dirty="0">
                <a:solidFill>
                  <a:srgbClr val="C00000"/>
                </a:solidFill>
              </a:rPr>
              <a:t>Round 8 </a:t>
            </a:r>
            <a:r>
              <a:rPr lang="en-US" sz="2600" u="sng" dirty="0">
                <a:solidFill>
                  <a:srgbClr val="C00000"/>
                </a:solidFill>
              </a:rPr>
              <a:t>module </a:t>
            </a:r>
            <a:r>
              <a:rPr lang="en-US" sz="2600" dirty="0">
                <a:solidFill>
                  <a:schemeClr val="accent2">
                    <a:lumMod val="75000"/>
                  </a:schemeClr>
                </a:solidFill>
              </a:rPr>
              <a:t>(fielded in 2016/17) </a:t>
            </a:r>
            <a:r>
              <a:rPr lang="en-US" sz="2600" dirty="0" smtClean="0">
                <a:solidFill>
                  <a:schemeClr val="accent2">
                    <a:lumMod val="75000"/>
                  </a:schemeClr>
                </a:solidFill>
              </a:rPr>
              <a:t> </a:t>
            </a:r>
            <a:r>
              <a:rPr lang="en-US" sz="2600" b="1" dirty="0" smtClean="0">
                <a:solidFill>
                  <a:schemeClr val="accent2">
                    <a:lumMod val="75000"/>
                  </a:schemeClr>
                </a:solidFill>
              </a:rPr>
              <a:t>“Welfare Attitudes </a:t>
            </a:r>
            <a:r>
              <a:rPr lang="en-US" sz="2600" b="1" dirty="0">
                <a:solidFill>
                  <a:schemeClr val="accent2">
                    <a:lumMod val="75000"/>
                  </a:schemeClr>
                </a:solidFill>
              </a:rPr>
              <a:t>in a Changing Europe: Solidarities under </a:t>
            </a:r>
            <a:r>
              <a:rPr lang="en-US" sz="2600" b="1" dirty="0" smtClean="0">
                <a:solidFill>
                  <a:schemeClr val="accent2">
                    <a:lumMod val="75000"/>
                  </a:schemeClr>
                </a:solidFill>
              </a:rPr>
              <a:t>Pressure”</a:t>
            </a:r>
            <a:r>
              <a:rPr lang="en-US" sz="2600" dirty="0">
                <a:solidFill>
                  <a:schemeClr val="accent2">
                    <a:lumMod val="75000"/>
                  </a:schemeClr>
                </a:solidFill>
              </a:rPr>
              <a:t> </a:t>
            </a:r>
            <a:r>
              <a:rPr lang="en-US" sz="2600" dirty="0" smtClean="0">
                <a:solidFill>
                  <a:schemeClr val="accent2">
                    <a:lumMod val="75000"/>
                  </a:schemeClr>
                </a:solidFill>
              </a:rPr>
              <a:t>  </a:t>
            </a:r>
          </a:p>
          <a:p>
            <a:pPr marL="609600" indent="-609600" eaLnBrk="1" hangingPunct="1">
              <a:lnSpc>
                <a:spcPct val="80000"/>
              </a:lnSpc>
              <a:spcAft>
                <a:spcPct val="40000"/>
              </a:spcAft>
              <a:buNone/>
              <a:defRPr/>
            </a:pPr>
            <a:r>
              <a:rPr lang="en-US" sz="2400" dirty="0" smtClean="0"/>
              <a:t>- provided </a:t>
            </a:r>
            <a:r>
              <a:rPr lang="en-US" sz="2400" dirty="0"/>
              <a:t>a shift towards </a:t>
            </a:r>
            <a:r>
              <a:rPr lang="en-US" sz="2400" dirty="0" smtClean="0"/>
              <a:t>issues </a:t>
            </a:r>
            <a:r>
              <a:rPr lang="en-US" sz="2400" dirty="0"/>
              <a:t>of </a:t>
            </a:r>
            <a:r>
              <a:rPr lang="en-US" sz="2400" u="sng" dirty="0"/>
              <a:t>the fairness, direction and degree of </a:t>
            </a:r>
            <a:r>
              <a:rPr lang="en-US" sz="2400" u="sng" dirty="0" err="1"/>
              <a:t>solidaristic</a:t>
            </a:r>
            <a:r>
              <a:rPr lang="en-US" sz="2400" u="sng" dirty="0"/>
              <a:t> redistributions and welfare reforms</a:t>
            </a:r>
          </a:p>
          <a:p>
            <a:pPr marL="609600" indent="-609600" eaLnBrk="1" hangingPunct="1">
              <a:lnSpc>
                <a:spcPct val="80000"/>
              </a:lnSpc>
              <a:spcAft>
                <a:spcPct val="40000"/>
              </a:spcAft>
              <a:buFontTx/>
              <a:buNone/>
              <a:defRPr/>
            </a:pPr>
            <a:r>
              <a:rPr lang="en-US" altLang="uk-UA" sz="2200" dirty="0" smtClean="0">
                <a:effectLst>
                  <a:outerShdw blurRad="38100" dist="38100" dir="2700000" algn="tl">
                    <a:srgbClr val="C0C0C0"/>
                  </a:outerShdw>
                </a:effectLst>
              </a:rPr>
              <a:t>Principal applicant</a:t>
            </a:r>
            <a:r>
              <a:rPr lang="en-US" altLang="uk-UA" sz="2200" dirty="0" smtClean="0">
                <a:effectLst>
                  <a:outerShdw blurRad="38100" dist="38100" dir="2700000" algn="tl">
                    <a:srgbClr val="C0C0C0"/>
                  </a:outerShdw>
                </a:effectLst>
                <a:cs typeface="Times New Roman" panose="02020603050405020304" pitchFamily="18" charset="0"/>
              </a:rPr>
              <a:t>:  </a:t>
            </a:r>
            <a:r>
              <a:rPr lang="en-US" altLang="uk-UA" sz="2200" dirty="0" smtClean="0">
                <a:effectLst>
                  <a:outerShdw blurRad="38100" dist="38100" dir="2700000" algn="tl">
                    <a:srgbClr val="000000">
                      <a:alpha val="43137"/>
                    </a:srgbClr>
                  </a:outerShdw>
                </a:effectLst>
                <a:cs typeface="Times New Roman" panose="02020603050405020304" pitchFamily="18" charset="0"/>
              </a:rPr>
              <a:t>Win </a:t>
            </a:r>
            <a:r>
              <a:rPr lang="en-GB" sz="2200" dirty="0" smtClean="0">
                <a:effectLst>
                  <a:outerShdw blurRad="38100" dist="38100" dir="2700000" algn="tl">
                    <a:srgbClr val="000000">
                      <a:alpha val="43137"/>
                    </a:srgbClr>
                  </a:outerShdw>
                </a:effectLst>
                <a:cs typeface="Times New Roman" panose="02020603050405020304" pitchFamily="18" charset="0"/>
              </a:rPr>
              <a:t>van </a:t>
            </a:r>
            <a:r>
              <a:rPr lang="en-GB" sz="2200" dirty="0" err="1" smtClean="0">
                <a:effectLst>
                  <a:outerShdw blurRad="38100" dist="38100" dir="2700000" algn="tl">
                    <a:srgbClr val="000000">
                      <a:alpha val="43137"/>
                    </a:srgbClr>
                  </a:outerShdw>
                </a:effectLst>
                <a:cs typeface="Times New Roman" panose="02020603050405020304" pitchFamily="18" charset="0"/>
              </a:rPr>
              <a:t>Oorschot</a:t>
            </a:r>
            <a:r>
              <a:rPr lang="en-GB" sz="2200" dirty="0" smtClean="0">
                <a:effectLst>
                  <a:outerShdw blurRad="38100" dist="38100" dir="2700000" algn="tl">
                    <a:srgbClr val="000000">
                      <a:alpha val="43137"/>
                    </a:srgbClr>
                  </a:outerShdw>
                </a:effectLst>
                <a:cs typeface="Times New Roman" panose="02020603050405020304" pitchFamily="18" charset="0"/>
              </a:rPr>
              <a:t> (</a:t>
            </a:r>
            <a:r>
              <a:rPr lang="en-GB" sz="2200" dirty="0">
                <a:cs typeface="Times New Roman" panose="02020603050405020304" pitchFamily="18" charset="0"/>
              </a:rPr>
              <a:t>University of </a:t>
            </a:r>
            <a:r>
              <a:rPr lang="en-GB" sz="2200" dirty="0" smtClean="0">
                <a:cs typeface="Times New Roman" panose="02020603050405020304" pitchFamily="18" charset="0"/>
              </a:rPr>
              <a:t>Leuven, Belgium)</a:t>
            </a:r>
            <a:endParaRPr lang="en-US" altLang="uk-UA" sz="2200" dirty="0" smtClean="0">
              <a:effectLst>
                <a:outerShdw blurRad="38100" dist="38100" dir="2700000" algn="tl">
                  <a:srgbClr val="000000">
                    <a:alpha val="43137"/>
                  </a:srgbClr>
                </a:outerShdw>
              </a:effectLst>
              <a:cs typeface="Times New Roman" panose="02020603050405020304" pitchFamily="18" charset="0"/>
            </a:endParaRPr>
          </a:p>
          <a:p>
            <a:pPr marL="0" indent="0" eaLnBrk="1" hangingPunct="1">
              <a:lnSpc>
                <a:spcPct val="80000"/>
              </a:lnSpc>
              <a:spcAft>
                <a:spcPct val="40000"/>
              </a:spcAft>
              <a:buNone/>
              <a:defRPr/>
            </a:pPr>
            <a:r>
              <a:rPr lang="en-US" altLang="uk-UA" sz="2200" dirty="0">
                <a:effectLst>
                  <a:outerShdw blurRad="38100" dist="38100" dir="2700000" algn="tl">
                    <a:srgbClr val="000000">
                      <a:alpha val="43137"/>
                    </a:srgbClr>
                  </a:outerShdw>
                </a:effectLst>
              </a:rPr>
              <a:t>Data</a:t>
            </a:r>
            <a:r>
              <a:rPr lang="uk-UA" altLang="uk-UA" sz="2200" dirty="0">
                <a:effectLst>
                  <a:outerShdw blurRad="38100" dist="38100" dir="2700000" algn="tl">
                    <a:srgbClr val="000000">
                      <a:alpha val="43137"/>
                    </a:srgbClr>
                  </a:outerShdw>
                </a:effectLst>
              </a:rPr>
              <a:t> </a:t>
            </a:r>
            <a:r>
              <a:rPr lang="en-US" altLang="uk-UA" sz="2200" dirty="0">
                <a:effectLst>
                  <a:outerShdw blurRad="38100" dist="38100" dir="2700000" algn="tl">
                    <a:srgbClr val="000000">
                      <a:alpha val="43137"/>
                    </a:srgbClr>
                  </a:outerShdw>
                </a:effectLst>
              </a:rPr>
              <a:t>- </a:t>
            </a:r>
            <a:r>
              <a:rPr lang="en-US" altLang="uk-UA" sz="2200" dirty="0" smtClean="0">
                <a:effectLst>
                  <a:outerShdw blurRad="38100" dist="38100" dir="2700000" algn="tl">
                    <a:srgbClr val="000000">
                      <a:alpha val="43137"/>
                    </a:srgbClr>
                  </a:outerShdw>
                </a:effectLst>
              </a:rPr>
              <a:t>23 </a:t>
            </a:r>
            <a:r>
              <a:rPr lang="en-US" altLang="uk-UA" sz="2200" dirty="0">
                <a:effectLst>
                  <a:outerShdw blurRad="38100" dist="38100" dir="2700000" algn="tl">
                    <a:srgbClr val="000000">
                      <a:alpha val="43137"/>
                    </a:srgbClr>
                  </a:outerShdw>
                </a:effectLst>
              </a:rPr>
              <a:t>European countries </a:t>
            </a:r>
            <a:r>
              <a:rPr lang="en-US" altLang="uk-UA" sz="2200" u="sng" dirty="0" smtClean="0">
                <a:solidFill>
                  <a:srgbClr val="FF0000"/>
                </a:solidFill>
                <a:effectLst>
                  <a:outerShdw blurRad="38100" dist="38100" dir="2700000" algn="tl">
                    <a:srgbClr val="000000">
                      <a:alpha val="43137"/>
                    </a:srgbClr>
                  </a:outerShdw>
                </a:effectLst>
              </a:rPr>
              <a:t>without Ukraine</a:t>
            </a:r>
          </a:p>
          <a:p>
            <a:pPr marL="0" indent="0" eaLnBrk="1" hangingPunct="1">
              <a:lnSpc>
                <a:spcPct val="80000"/>
              </a:lnSpc>
              <a:spcAft>
                <a:spcPct val="40000"/>
              </a:spcAft>
              <a:buNone/>
              <a:defRPr/>
            </a:pPr>
            <a:r>
              <a:rPr lang="en-US" altLang="uk-UA" sz="1800" u="sng" dirty="0">
                <a:solidFill>
                  <a:srgbClr val="000000"/>
                </a:solidFill>
                <a:effectLst>
                  <a:outerShdw blurRad="38100" dist="38100" dir="2700000" algn="tl">
                    <a:srgbClr val="000000">
                      <a:alpha val="43137"/>
                    </a:srgbClr>
                  </a:outerShdw>
                </a:effectLst>
                <a:latin typeface="Times New Roman" panose="02020603050405020304" pitchFamily="18" charset="0"/>
              </a:rPr>
              <a:t>https://www.europeansocialsurvey.org/docs/round8/questionnaire/ESS8_van_oorschot_proposal.pdf</a:t>
            </a:r>
            <a:endParaRPr lang="en-US" altLang="uk-UA" sz="1800" u="sng" dirty="0" smtClean="0">
              <a:solidFill>
                <a:srgbClr val="000000"/>
              </a:solidFill>
              <a:effectLst>
                <a:outerShdw blurRad="38100" dist="38100" dir="2700000" algn="tl">
                  <a:srgbClr val="000000">
                    <a:alpha val="43137"/>
                  </a:srgbClr>
                </a:outerShdw>
              </a:effectLst>
              <a:latin typeface="Times New Roman" panose="02020603050405020304" pitchFamily="18" charset="0"/>
            </a:endParaRPr>
          </a:p>
          <a:p>
            <a:pPr marL="0" indent="0" eaLnBrk="1" hangingPunct="1">
              <a:lnSpc>
                <a:spcPct val="80000"/>
              </a:lnSpc>
              <a:spcAft>
                <a:spcPct val="40000"/>
              </a:spcAft>
              <a:buNone/>
              <a:defRPr/>
            </a:pPr>
            <a:endParaRPr lang="ru-RU" altLang="uk-UA" sz="1800" b="1" i="1" dirty="0" smtClean="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078" y="0"/>
            <a:ext cx="8229600" cy="922114"/>
          </a:xfrm>
        </p:spPr>
        <p:txBody>
          <a:bodyPr/>
          <a:lstStyle/>
          <a:p>
            <a:r>
              <a:rPr lang="en-US" sz="2800" b="1" dirty="0">
                <a:solidFill>
                  <a:schemeClr val="accent2">
                    <a:lumMod val="75000"/>
                  </a:schemeClr>
                </a:solidFill>
              </a:rPr>
              <a:t>A conceptual framework for </a:t>
            </a:r>
            <a:r>
              <a:rPr lang="en-US" sz="2800" b="1" dirty="0" smtClean="0">
                <a:solidFill>
                  <a:schemeClr val="accent2">
                    <a:lumMod val="75000"/>
                  </a:schemeClr>
                </a:solidFill>
              </a:rPr>
              <a:t>analyzing </a:t>
            </a:r>
            <a:br>
              <a:rPr lang="en-US" sz="2800" b="1" dirty="0" smtClean="0">
                <a:solidFill>
                  <a:schemeClr val="accent2">
                    <a:lumMod val="75000"/>
                  </a:schemeClr>
                </a:solidFill>
              </a:rPr>
            </a:br>
            <a:r>
              <a:rPr lang="en-US" sz="2800" b="1" dirty="0" smtClean="0">
                <a:solidFill>
                  <a:schemeClr val="accent2">
                    <a:lumMod val="75000"/>
                  </a:schemeClr>
                </a:solidFill>
              </a:rPr>
              <a:t>welfare state attitudes </a:t>
            </a:r>
            <a:r>
              <a:rPr lang="en-US" sz="2400" b="1" i="1" dirty="0" smtClean="0">
                <a:solidFill>
                  <a:schemeClr val="accent2">
                    <a:lumMod val="75000"/>
                  </a:schemeClr>
                </a:solidFill>
              </a:rPr>
              <a:t>(</a:t>
            </a:r>
            <a:r>
              <a:rPr lang="en-US" altLang="uk-UA" sz="2200" i="1" dirty="0" smtClean="0">
                <a:solidFill>
                  <a:schemeClr val="accent2">
                    <a:lumMod val="75000"/>
                  </a:schemeClr>
                </a:solidFill>
                <a:latin typeface="+mn-lt"/>
                <a:ea typeface="+mn-ea"/>
              </a:rPr>
              <a:t>Svallfors-2005, </a:t>
            </a:r>
            <a:r>
              <a:rPr lang="en-GB" sz="2200" i="1" dirty="0" err="1">
                <a:solidFill>
                  <a:schemeClr val="accent2">
                    <a:lumMod val="75000"/>
                  </a:schemeClr>
                </a:solidFill>
                <a:latin typeface="+mn-lt"/>
                <a:ea typeface="+mn-ea"/>
                <a:cs typeface="Times New Roman" panose="02020603050405020304" pitchFamily="18" charset="0"/>
              </a:rPr>
              <a:t>Oorschot</a:t>
            </a:r>
            <a:r>
              <a:rPr lang="en-US" sz="2200" i="1" dirty="0" smtClean="0">
                <a:solidFill>
                  <a:schemeClr val="accent2">
                    <a:lumMod val="75000"/>
                  </a:schemeClr>
                </a:solidFill>
                <a:latin typeface="+mn-lt"/>
              </a:rPr>
              <a:t> </a:t>
            </a:r>
            <a:r>
              <a:rPr lang="en-US" sz="2200" b="1" i="1" dirty="0" smtClean="0">
                <a:solidFill>
                  <a:schemeClr val="accent2">
                    <a:lumMod val="75000"/>
                  </a:schemeClr>
                </a:solidFill>
                <a:latin typeface="+mn-lt"/>
              </a:rPr>
              <a:t>-</a:t>
            </a:r>
            <a:r>
              <a:rPr lang="en-US" sz="2200" i="1" dirty="0" smtClean="0">
                <a:solidFill>
                  <a:schemeClr val="accent2">
                    <a:lumMod val="75000"/>
                  </a:schemeClr>
                </a:solidFill>
                <a:latin typeface="+mn-lt"/>
              </a:rPr>
              <a:t>2012</a:t>
            </a:r>
            <a:r>
              <a:rPr lang="en-US" sz="2400" i="1" dirty="0" smtClean="0">
                <a:solidFill>
                  <a:schemeClr val="accent2">
                    <a:lumMod val="75000"/>
                  </a:schemeClr>
                </a:solidFill>
              </a:rPr>
              <a:t>)</a:t>
            </a:r>
            <a:endParaRPr lang="uk-UA" sz="2400" i="1" dirty="0">
              <a:solidFill>
                <a:schemeClr val="accent2">
                  <a:lumMod val="75000"/>
                </a:schemeClr>
              </a:solidFill>
            </a:endParaRPr>
          </a:p>
        </p:txBody>
      </p:sp>
      <p:sp>
        <p:nvSpPr>
          <p:cNvPr id="3" name="Текст 2"/>
          <p:cNvSpPr>
            <a:spLocks noGrp="1"/>
          </p:cNvSpPr>
          <p:nvPr>
            <p:ph type="body" sz="half" idx="1"/>
          </p:nvPr>
        </p:nvSpPr>
        <p:spPr>
          <a:xfrm>
            <a:off x="444078" y="1042392"/>
            <a:ext cx="4038600" cy="3034680"/>
          </a:xfrm>
          <a:ln>
            <a:solidFill>
              <a:schemeClr val="accent2">
                <a:lumMod val="75000"/>
              </a:schemeClr>
            </a:solidFill>
          </a:ln>
        </p:spPr>
        <p:txBody>
          <a:bodyPr/>
          <a:lstStyle/>
          <a:p>
            <a:pPr marL="0" indent="0">
              <a:buNone/>
            </a:pPr>
            <a:r>
              <a:rPr lang="en-US" sz="2400" b="1" dirty="0" smtClean="0">
                <a:solidFill>
                  <a:schemeClr val="accent2">
                    <a:lumMod val="75000"/>
                  </a:schemeClr>
                </a:solidFill>
              </a:rPr>
              <a:t>‘Welfare state attitudes’ </a:t>
            </a:r>
          </a:p>
          <a:p>
            <a:r>
              <a:rPr lang="en-US" sz="2400" dirty="0" smtClean="0">
                <a:solidFill>
                  <a:schemeClr val="accent2">
                    <a:lumMod val="75000"/>
                  </a:schemeClr>
                </a:solidFill>
              </a:rPr>
              <a:t>Welfare </a:t>
            </a:r>
            <a:r>
              <a:rPr lang="en-US" sz="2400" dirty="0">
                <a:solidFill>
                  <a:schemeClr val="accent2">
                    <a:lumMod val="75000"/>
                  </a:schemeClr>
                </a:solidFill>
              </a:rPr>
              <a:t>state scope and responsibilities </a:t>
            </a:r>
            <a:endParaRPr lang="en-US" sz="2400" dirty="0" smtClean="0">
              <a:solidFill>
                <a:schemeClr val="accent2">
                  <a:lumMod val="75000"/>
                </a:schemeClr>
              </a:solidFill>
            </a:endParaRPr>
          </a:p>
          <a:p>
            <a:r>
              <a:rPr lang="en-US" sz="2400" dirty="0" smtClean="0">
                <a:solidFill>
                  <a:schemeClr val="accent2">
                    <a:lumMod val="75000"/>
                  </a:schemeClr>
                </a:solidFill>
              </a:rPr>
              <a:t>Target </a:t>
            </a:r>
            <a:r>
              <a:rPr lang="en-US" sz="2400" dirty="0">
                <a:solidFill>
                  <a:schemeClr val="accent2">
                    <a:lumMod val="75000"/>
                  </a:schemeClr>
                </a:solidFill>
              </a:rPr>
              <a:t>groups / </a:t>
            </a:r>
            <a:r>
              <a:rPr lang="en-US" sz="2400" dirty="0" smtClean="0">
                <a:solidFill>
                  <a:schemeClr val="accent2">
                    <a:lumMod val="75000"/>
                  </a:schemeClr>
                </a:solidFill>
              </a:rPr>
              <a:t>receivers</a:t>
            </a:r>
          </a:p>
          <a:p>
            <a:r>
              <a:rPr lang="en-GB" sz="2400" dirty="0">
                <a:solidFill>
                  <a:schemeClr val="accent2">
                    <a:lumMod val="75000"/>
                  </a:schemeClr>
                </a:solidFill>
              </a:rPr>
              <a:t>Activation </a:t>
            </a:r>
            <a:r>
              <a:rPr lang="en-GB" sz="2400" dirty="0" smtClean="0">
                <a:solidFill>
                  <a:schemeClr val="accent2">
                    <a:lumMod val="75000"/>
                  </a:schemeClr>
                </a:solidFill>
              </a:rPr>
              <a:t>policies  (</a:t>
            </a:r>
            <a:r>
              <a:rPr lang="en-GB" sz="2400" i="1" dirty="0" smtClean="0">
                <a:solidFill>
                  <a:schemeClr val="accent2">
                    <a:lumMod val="75000"/>
                  </a:schemeClr>
                </a:solidFill>
              </a:rPr>
              <a:t>R8)</a:t>
            </a:r>
          </a:p>
          <a:p>
            <a:pPr lvl="0"/>
            <a:r>
              <a:rPr lang="en-GB" sz="2400" dirty="0">
                <a:solidFill>
                  <a:schemeClr val="accent2">
                    <a:lumMod val="75000"/>
                  </a:schemeClr>
                </a:solidFill>
              </a:rPr>
              <a:t>‘Welfare future’ preferences </a:t>
            </a:r>
            <a:r>
              <a:rPr lang="en-GB" sz="2400" dirty="0" smtClean="0">
                <a:solidFill>
                  <a:schemeClr val="accent2">
                    <a:lumMod val="75000"/>
                  </a:schemeClr>
                </a:solidFill>
              </a:rPr>
              <a:t>           </a:t>
            </a:r>
            <a:r>
              <a:rPr lang="en-GB" sz="2400" dirty="0">
                <a:solidFill>
                  <a:schemeClr val="accent2">
                    <a:lumMod val="75000"/>
                  </a:schemeClr>
                </a:solidFill>
              </a:rPr>
              <a:t>(</a:t>
            </a:r>
            <a:r>
              <a:rPr lang="en-GB" sz="2400" i="1" dirty="0">
                <a:solidFill>
                  <a:schemeClr val="accent2">
                    <a:lumMod val="75000"/>
                  </a:schemeClr>
                </a:solidFill>
              </a:rPr>
              <a:t>R8)</a:t>
            </a:r>
          </a:p>
          <a:p>
            <a:pPr marL="0" indent="0">
              <a:buNone/>
            </a:pPr>
            <a:r>
              <a:rPr lang="en-GB" sz="2400" dirty="0" smtClean="0"/>
              <a:t>   </a:t>
            </a:r>
            <a:endParaRPr lang="uk-UA" sz="2400" i="1" dirty="0"/>
          </a:p>
        </p:txBody>
      </p:sp>
      <p:sp>
        <p:nvSpPr>
          <p:cNvPr id="4" name="Объект 3"/>
          <p:cNvSpPr>
            <a:spLocks noGrp="1"/>
          </p:cNvSpPr>
          <p:nvPr>
            <p:ph sz="half" idx="2"/>
          </p:nvPr>
        </p:nvSpPr>
        <p:spPr>
          <a:xfrm>
            <a:off x="4628776" y="1056133"/>
            <a:ext cx="4335711" cy="3020939"/>
          </a:xfrm>
          <a:ln>
            <a:solidFill>
              <a:schemeClr val="accent2">
                <a:lumMod val="75000"/>
              </a:schemeClr>
            </a:solidFill>
          </a:ln>
        </p:spPr>
        <p:txBody>
          <a:bodyPr/>
          <a:lstStyle/>
          <a:p>
            <a:pPr marL="0" indent="0">
              <a:buNone/>
            </a:pPr>
            <a:r>
              <a:rPr lang="en-US" sz="2400" b="1" dirty="0" smtClean="0"/>
              <a:t>Predispositions</a:t>
            </a:r>
            <a:endParaRPr lang="en-US" sz="2400" dirty="0" smtClean="0"/>
          </a:p>
          <a:p>
            <a:r>
              <a:rPr lang="en-US" sz="2400" dirty="0" smtClean="0"/>
              <a:t>Trust </a:t>
            </a:r>
          </a:p>
          <a:p>
            <a:r>
              <a:rPr lang="en-US" sz="2400" dirty="0" smtClean="0"/>
              <a:t>Personal </a:t>
            </a:r>
            <a:r>
              <a:rPr lang="en-US" sz="2400" dirty="0"/>
              <a:t>experiences </a:t>
            </a:r>
            <a:endParaRPr lang="en-US" sz="2400" dirty="0" smtClean="0"/>
          </a:p>
          <a:p>
            <a:r>
              <a:rPr lang="en-US" sz="2400" dirty="0" smtClean="0"/>
              <a:t>Risk </a:t>
            </a:r>
            <a:r>
              <a:rPr lang="en-US" sz="2400" dirty="0"/>
              <a:t>perception </a:t>
            </a:r>
            <a:endParaRPr lang="en-US" sz="2400" dirty="0" smtClean="0"/>
          </a:p>
          <a:p>
            <a:r>
              <a:rPr lang="en-US" sz="2400" dirty="0" smtClean="0"/>
              <a:t>Inequality </a:t>
            </a:r>
            <a:r>
              <a:rPr lang="en-US" sz="2400" dirty="0"/>
              <a:t>beliefs </a:t>
            </a:r>
            <a:endParaRPr lang="en-US" sz="2400" dirty="0" smtClean="0"/>
          </a:p>
          <a:p>
            <a:r>
              <a:rPr lang="en-US" sz="2400" dirty="0" smtClean="0"/>
              <a:t>Gender traditionalism</a:t>
            </a:r>
          </a:p>
          <a:p>
            <a:r>
              <a:rPr lang="en-US" sz="2400" dirty="0" smtClean="0"/>
              <a:t>Perceived </a:t>
            </a:r>
            <a:r>
              <a:rPr lang="en-US" sz="2400" dirty="0"/>
              <a:t>social problems </a:t>
            </a:r>
            <a:endParaRPr lang="en-US" sz="2400" b="1" dirty="0" smtClean="0"/>
          </a:p>
          <a:p>
            <a:pPr marL="0" indent="0">
              <a:buNone/>
            </a:pPr>
            <a:r>
              <a:rPr lang="en-US" sz="2400" dirty="0" smtClean="0"/>
              <a:t> </a:t>
            </a:r>
            <a:endParaRPr lang="en-US" altLang="uk-UA" sz="2400" b="1" dirty="0">
              <a:effectLst>
                <a:outerShdw blurRad="38100" dist="38100" dir="2700000" algn="tl">
                  <a:srgbClr val="C0C0C0"/>
                </a:outerShdw>
              </a:effectLst>
              <a:latin typeface="Times New Roman" panose="02020603050405020304" pitchFamily="18" charset="0"/>
            </a:endParaRPr>
          </a:p>
        </p:txBody>
      </p:sp>
      <p:sp>
        <p:nvSpPr>
          <p:cNvPr id="6" name="Прямоугольник 5"/>
          <p:cNvSpPr/>
          <p:nvPr/>
        </p:nvSpPr>
        <p:spPr>
          <a:xfrm>
            <a:off x="539551" y="4169106"/>
            <a:ext cx="8424935" cy="1200329"/>
          </a:xfrm>
          <a:prstGeom prst="rect">
            <a:avLst/>
          </a:prstGeom>
          <a:ln>
            <a:solidFill>
              <a:schemeClr val="accent2">
                <a:lumMod val="75000"/>
              </a:schemeClr>
            </a:solidFill>
          </a:ln>
        </p:spPr>
        <p:txBody>
          <a:bodyPr wrap="square">
            <a:spAutoFit/>
          </a:bodyPr>
          <a:lstStyle/>
          <a:p>
            <a:pPr marL="0" indent="0">
              <a:buNone/>
            </a:pPr>
            <a:r>
              <a:rPr lang="en-US" sz="2400" b="1" dirty="0" smtClean="0"/>
              <a:t>Evaluations </a:t>
            </a:r>
          </a:p>
          <a:p>
            <a:pPr marL="342900" indent="-342900">
              <a:buFont typeface="Arial" panose="020B0604020202020204" pitchFamily="34" charset="0"/>
              <a:buChar char="•"/>
            </a:pPr>
            <a:r>
              <a:rPr lang="en-US" sz="2400" dirty="0" smtClean="0"/>
              <a:t>Task performance (personal + general)</a:t>
            </a:r>
          </a:p>
          <a:p>
            <a:pPr marL="342900" indent="-342900">
              <a:buFont typeface="Arial" panose="020B0604020202020204" pitchFamily="34" charset="0"/>
              <a:buChar char="•"/>
            </a:pPr>
            <a:r>
              <a:rPr lang="en-US" sz="2400" dirty="0" smtClean="0"/>
              <a:t>Perceived consequences (economic, moral, social)</a:t>
            </a:r>
            <a:endParaRPr lang="en-US" sz="2400" dirty="0"/>
          </a:p>
        </p:txBody>
      </p:sp>
      <p:sp>
        <p:nvSpPr>
          <p:cNvPr id="7" name="Прямоугольник 6"/>
          <p:cNvSpPr/>
          <p:nvPr/>
        </p:nvSpPr>
        <p:spPr>
          <a:xfrm>
            <a:off x="511918" y="5478584"/>
            <a:ext cx="8424935" cy="830997"/>
          </a:xfrm>
          <a:prstGeom prst="rect">
            <a:avLst/>
          </a:prstGeom>
          <a:ln>
            <a:solidFill>
              <a:schemeClr val="accent2">
                <a:lumMod val="75000"/>
              </a:schemeClr>
            </a:solidFill>
          </a:ln>
        </p:spPr>
        <p:txBody>
          <a:bodyPr wrap="square">
            <a:spAutoFit/>
          </a:bodyPr>
          <a:lstStyle/>
          <a:p>
            <a:r>
              <a:rPr lang="en-GB" sz="2400" b="1" dirty="0"/>
              <a:t>Risks &amp; </a:t>
            </a:r>
            <a:r>
              <a:rPr lang="en-GB" sz="2400" b="1" dirty="0" smtClean="0"/>
              <a:t>resources:  - </a:t>
            </a:r>
            <a:r>
              <a:rPr lang="en-US" sz="2400" dirty="0" smtClean="0"/>
              <a:t>Demographic factors</a:t>
            </a:r>
          </a:p>
          <a:p>
            <a:r>
              <a:rPr lang="en-US" sz="2400" dirty="0" smtClean="0"/>
              <a:t>• </a:t>
            </a:r>
            <a:r>
              <a:rPr lang="en-US" sz="2400" dirty="0"/>
              <a:t>Insecurity, precariousness, resources</a:t>
            </a:r>
            <a:r>
              <a:rPr lang="en-GB" sz="2400" b="1" dirty="0" smtClean="0"/>
              <a:t> </a:t>
            </a:r>
            <a:endParaRPr lang="uk-UA" sz="2400" b="1" dirty="0"/>
          </a:p>
        </p:txBody>
      </p:sp>
    </p:spTree>
    <p:extLst>
      <p:ext uri="{BB962C8B-B14F-4D97-AF65-F5344CB8AC3E}">
        <p14:creationId xmlns:p14="http://schemas.microsoft.com/office/powerpoint/2010/main" val="244170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sz="2800" b="1" i="1" dirty="0" smtClean="0"/>
              <a:t>Empirical research questions:</a:t>
            </a:r>
            <a:endParaRPr lang="uk-UA" sz="2800" b="1" i="1" dirty="0"/>
          </a:p>
        </p:txBody>
      </p:sp>
      <p:sp>
        <p:nvSpPr>
          <p:cNvPr id="4" name="Прямоугольник 3"/>
          <p:cNvSpPr/>
          <p:nvPr/>
        </p:nvSpPr>
        <p:spPr>
          <a:xfrm>
            <a:off x="611560" y="1340768"/>
            <a:ext cx="8075240" cy="3859518"/>
          </a:xfrm>
          <a:prstGeom prst="rect">
            <a:avLst/>
          </a:prstGeom>
        </p:spPr>
        <p:txBody>
          <a:bodyPr wrap="square">
            <a:spAutoFit/>
          </a:bodyPr>
          <a:lstStyle/>
          <a:p>
            <a:pPr marL="342900" lvl="0" indent="-342900">
              <a:spcBef>
                <a:spcPct val="20000"/>
              </a:spcBef>
              <a:buFont typeface="Wingdings" panose="05000000000000000000" pitchFamily="2" charset="2"/>
              <a:buChar char="Ø"/>
            </a:pPr>
            <a:r>
              <a:rPr lang="en-US" sz="3200" dirty="0">
                <a:solidFill>
                  <a:srgbClr val="BBE0E3">
                    <a:lumMod val="25000"/>
                  </a:srgbClr>
                </a:solidFill>
                <a:effectLst>
                  <a:outerShdw blurRad="38100" dist="38100" dir="2700000" algn="tl">
                    <a:srgbClr val="000000">
                      <a:alpha val="43137"/>
                    </a:srgbClr>
                  </a:outerShdw>
                </a:effectLst>
                <a:latin typeface="Arial"/>
                <a:cs typeface="Arial"/>
              </a:rPr>
              <a:t>What types of the welfare state attitudes do encompass European nations? </a:t>
            </a:r>
          </a:p>
          <a:p>
            <a:pPr lvl="0">
              <a:spcBef>
                <a:spcPct val="20000"/>
              </a:spcBef>
            </a:pPr>
            <a:endParaRPr lang="en-US" sz="3200" dirty="0">
              <a:solidFill>
                <a:srgbClr val="BBE0E3">
                  <a:lumMod val="25000"/>
                </a:srgbClr>
              </a:solidFill>
              <a:effectLst>
                <a:outerShdw blurRad="38100" dist="38100" dir="2700000" algn="tl">
                  <a:srgbClr val="000000">
                    <a:alpha val="43137"/>
                  </a:srgbClr>
                </a:outerShdw>
              </a:effectLst>
              <a:latin typeface="Arial"/>
              <a:cs typeface="Arial"/>
            </a:endParaRPr>
          </a:p>
          <a:p>
            <a:pPr marL="342900" lvl="0" indent="-342900">
              <a:spcBef>
                <a:spcPct val="20000"/>
              </a:spcBef>
              <a:buFont typeface="Wingdings" panose="05000000000000000000" pitchFamily="2" charset="2"/>
              <a:buChar char="Ø"/>
            </a:pPr>
            <a:r>
              <a:rPr lang="en-US" sz="3200" dirty="0">
                <a:solidFill>
                  <a:srgbClr val="BBE0E3">
                    <a:lumMod val="25000"/>
                  </a:srgbClr>
                </a:solidFill>
                <a:effectLst>
                  <a:outerShdw blurRad="38100" dist="38100" dir="2700000" algn="tl">
                    <a:srgbClr val="000000">
                      <a:alpha val="43137"/>
                    </a:srgbClr>
                  </a:outerShdw>
                </a:effectLst>
                <a:latin typeface="Arial"/>
                <a:cs typeface="Arial"/>
              </a:rPr>
              <a:t>Where is Ukraine located on the welfare attitudes typological map</a:t>
            </a:r>
            <a:r>
              <a:rPr lang="en-US" sz="3200" dirty="0" smtClean="0">
                <a:solidFill>
                  <a:srgbClr val="BBE0E3">
                    <a:lumMod val="25000"/>
                  </a:srgbClr>
                </a:solidFill>
                <a:effectLst>
                  <a:outerShdw blurRad="38100" dist="38100" dir="2700000" algn="tl">
                    <a:srgbClr val="000000">
                      <a:alpha val="43137"/>
                    </a:srgbClr>
                  </a:outerShdw>
                </a:effectLst>
                <a:latin typeface="Arial"/>
                <a:cs typeface="Arial"/>
              </a:rPr>
              <a:t>?</a:t>
            </a:r>
          </a:p>
          <a:p>
            <a:pPr lvl="0">
              <a:spcBef>
                <a:spcPct val="20000"/>
              </a:spcBef>
            </a:pPr>
            <a:endParaRPr lang="en-US" sz="3200" dirty="0">
              <a:solidFill>
                <a:srgbClr val="BBE0E3">
                  <a:lumMod val="25000"/>
                </a:srgbClr>
              </a:solidFill>
              <a:effectLst>
                <a:outerShdw blurRad="38100" dist="38100" dir="2700000" algn="tl">
                  <a:srgbClr val="000000">
                    <a:alpha val="43137"/>
                  </a:srgbClr>
                </a:outerShdw>
              </a:effectLst>
              <a:latin typeface="Arial"/>
              <a:cs typeface="Arial"/>
            </a:endParaRPr>
          </a:p>
          <a:p>
            <a:pPr lvl="0">
              <a:spcBef>
                <a:spcPct val="20000"/>
              </a:spcBef>
            </a:pPr>
            <a:r>
              <a:rPr lang="en-US" sz="2400" dirty="0" smtClean="0">
                <a:effectLst>
                  <a:outerShdw blurRad="38100" dist="38100" dir="2700000" algn="tl">
                    <a:srgbClr val="000000">
                      <a:alpha val="43137"/>
                    </a:srgbClr>
                  </a:outerShdw>
                </a:effectLst>
                <a:latin typeface="Arial"/>
                <a:cs typeface="Arial"/>
              </a:rPr>
              <a:t>Database: ESS-4 (2008\09)</a:t>
            </a:r>
          </a:p>
        </p:txBody>
      </p:sp>
      <p:pic>
        <p:nvPicPr>
          <p:cNvPr id="5" name="Рисунок 4"/>
          <p:cNvPicPr>
            <a:picLocks noChangeAspect="1"/>
          </p:cNvPicPr>
          <p:nvPr/>
        </p:nvPicPr>
        <p:blipFill>
          <a:blip r:embed="rId2"/>
          <a:stretch>
            <a:fillRect/>
          </a:stretch>
        </p:blipFill>
        <p:spPr>
          <a:xfrm>
            <a:off x="5364088" y="4707962"/>
            <a:ext cx="3024336" cy="1673366"/>
          </a:xfrm>
          <a:prstGeom prst="rect">
            <a:avLst/>
          </a:prstGeom>
        </p:spPr>
      </p:pic>
    </p:spTree>
    <p:extLst>
      <p:ext uri="{BB962C8B-B14F-4D97-AF65-F5344CB8AC3E}">
        <p14:creationId xmlns:p14="http://schemas.microsoft.com/office/powerpoint/2010/main" val="1993912891"/>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5854</TotalTime>
  <Words>2191</Words>
  <Application>Microsoft Office PowerPoint</Application>
  <PresentationFormat>Экран (4:3)</PresentationFormat>
  <Paragraphs>450</Paragraphs>
  <Slides>23</Slides>
  <Notes>3</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9" baseType="lpstr">
      <vt:lpstr>Arial</vt:lpstr>
      <vt:lpstr>Calibri</vt:lpstr>
      <vt:lpstr>Times New Roman</vt:lpstr>
      <vt:lpstr>Wingdings</vt:lpstr>
      <vt:lpstr>Оформление по умолчанию</vt:lpstr>
      <vt:lpstr>Документ</vt:lpstr>
      <vt:lpstr>Taras Shevchenko National University of Kyiv Faculty of Sociology   Comparative study of welfare state attitudes:  ESS resources application  Olga Kutsenko                                           olga.kutsenko.ua28@knu.ua</vt:lpstr>
      <vt:lpstr>Презентация PowerPoint</vt:lpstr>
      <vt:lpstr>Public social protection expenditure, excluding health, in Europe, 2013-2016 (percentage of GDP)*</vt:lpstr>
      <vt:lpstr>Challenges to the Welfare States in Europe</vt:lpstr>
      <vt:lpstr>Презентация PowerPoint</vt:lpstr>
      <vt:lpstr>Презентация PowerPoint</vt:lpstr>
      <vt:lpstr>European Social Survey</vt:lpstr>
      <vt:lpstr>A conceptual framework for analyzing  welfare state attitudes (Svallfors-2005, Oorschot -2012)</vt:lpstr>
      <vt:lpstr>Empirical research questions:</vt:lpstr>
      <vt:lpstr>Three empirical dimensions  of the welfare attitudes (ESS-4, 2008\09)</vt:lpstr>
      <vt:lpstr>Презентация PowerPoint</vt:lpstr>
      <vt:lpstr>Perceived consequences of a welfare state:      two-factor solution for all countries  (pooled data, principal component analysis, varimax rotation) </vt:lpstr>
      <vt:lpstr>Four empirical models of expectations and assessments towards the welfare state</vt:lpstr>
      <vt:lpstr>Hierarchical clusterisation  of 28 countries in 3-dimensional empirical space (Ward's method)</vt:lpstr>
      <vt:lpstr>Clusters of European countries in 3-dimensions concerning welfare state expectations and assessments, 7 national clusters</vt:lpstr>
      <vt:lpstr>The structural-based model of the welfare state attitudes, cases of 6 countries</vt:lpstr>
      <vt:lpstr>The main empirical findings (2008\09) </vt:lpstr>
      <vt:lpstr>Презентация PowerPoint</vt:lpstr>
      <vt:lpstr>Empirical indicators of three dimensions of mass expectations</vt:lpstr>
      <vt:lpstr>2. Assessment of social risks of a welfare state  (RiskSS) </vt:lpstr>
      <vt:lpstr>Percentage of unemployed persons in Europe receiving unemployment cash benefits, 2015 or latest available year, ILO data</vt:lpstr>
      <vt:lpstr>Public Spending on all Social Assistance Programs* in Post-Socialist Europe (% of GDP, 2013-2016, The WB data) </vt:lpstr>
      <vt:lpstr>In 2015 or latest available year   (ILO data):</vt:lpstr>
    </vt:vector>
  </TitlesOfParts>
  <Company>KNU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 ISA Conference of the Council of National Associations Sociology in times of turmoil: Comparative approaches  Welfare State in Uncertainty: Between Dissatisfied Social Expectations and Strong Attitudes  Olga Kutsenko Andrii Gorbachyk</dc:title>
  <dc:creator>Андрей</dc:creator>
  <cp:lastModifiedBy>Ольга Куценко</cp:lastModifiedBy>
  <cp:revision>216</cp:revision>
  <dcterms:created xsi:type="dcterms:W3CDTF">2013-05-06T16:59:05Z</dcterms:created>
  <dcterms:modified xsi:type="dcterms:W3CDTF">2018-09-19T21:12:54Z</dcterms:modified>
</cp:coreProperties>
</file>