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57" r:id="rId3"/>
    <p:sldId id="27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6" r:id="rId13"/>
    <p:sldId id="278" r:id="rId14"/>
    <p:sldId id="279" r:id="rId15"/>
    <p:sldId id="269" r:id="rId16"/>
    <p:sldId id="282" r:id="rId17"/>
    <p:sldId id="267" r:id="rId18"/>
    <p:sldId id="268" r:id="rId19"/>
    <p:sldId id="273" r:id="rId20"/>
    <p:sldId id="283" r:id="rId21"/>
    <p:sldId id="270" r:id="rId22"/>
    <p:sldId id="271" r:id="rId23"/>
    <p:sldId id="272" r:id="rId24"/>
    <p:sldId id="284" r:id="rId25"/>
    <p:sldId id="275" r:id="rId26"/>
    <p:sldId id="2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580"/>
  </p:normalViewPr>
  <p:slideViewPr>
    <p:cSldViewPr snapToGrid="0" snapToObjects="1">
      <p:cViewPr varScale="1">
        <p:scale>
          <a:sx n="71" d="100"/>
          <a:sy n="71" d="100"/>
        </p:scale>
        <p:origin x="-6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12C-F338-7D45-A802-E827E99A631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70C-E97C-9347-ACA8-27EA5CFF4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12C-F338-7D45-A802-E827E99A631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70C-E97C-9347-ACA8-27EA5CFF4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12C-F338-7D45-A802-E827E99A631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70C-E97C-9347-ACA8-27EA5CFF4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12C-F338-7D45-A802-E827E99A631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70C-E97C-9347-ACA8-27EA5CFF4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12C-F338-7D45-A802-E827E99A631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70C-E97C-9347-ACA8-27EA5CFF4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12C-F338-7D45-A802-E827E99A631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70C-E97C-9347-ACA8-27EA5CFF4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12C-F338-7D45-A802-E827E99A631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70C-E97C-9347-ACA8-27EA5CFF4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12C-F338-7D45-A802-E827E99A631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70C-E97C-9347-ACA8-27EA5CFF4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12C-F338-7D45-A802-E827E99A631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70C-E97C-9347-ACA8-27EA5CFF4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12C-F338-7D45-A802-E827E99A631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70C-E97C-9347-ACA8-27EA5CFF4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12C-F338-7D45-A802-E827E99A631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70C-E97C-9347-ACA8-27EA5CFF4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12C-F338-7D45-A802-E827E99A631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70C-E97C-9347-ACA8-27EA5CFF4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12C-F338-7D45-A802-E827E99A631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70C-E97C-9347-ACA8-27EA5CFF4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12C-F338-7D45-A802-E827E99A631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70C-E97C-9347-ACA8-27EA5CFF4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12C-F338-7D45-A802-E827E99A631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70C-E97C-9347-ACA8-27EA5CFF4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12C-F338-7D45-A802-E827E99A631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70C-E97C-9347-ACA8-27EA5CFF4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8F12C-F338-7D45-A802-E827E99A631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11E70C-E97C-9347-ACA8-27EA5CFF4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15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l002" TargetMode="External"/><Relationship Id="rId2" Type="http://schemas.openxmlformats.org/officeDocument/2006/relationships/hyperlink" Target="https://vk.com/id3520718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b.reva" TargetMode="External"/><Relationship Id="rId4" Type="http://schemas.openxmlformats.org/officeDocument/2006/relationships/hyperlink" Target="https://vk.com/id_sashook_in_i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«</a:t>
            </a:r>
            <a:r>
              <a:rPr lang="ru-RU" dirty="0" err="1"/>
              <a:t>Залишайся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Твори </a:t>
            </a:r>
            <a:r>
              <a:rPr lang="ru-RU" dirty="0" err="1"/>
              <a:t>майбутнє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300" y="4217276"/>
            <a:ext cx="2057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47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ЗАПЛАНОВАНІ ЗАХОДИ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2800" dirty="0" err="1" smtClean="0"/>
              <a:t>Створення</a:t>
            </a:r>
            <a:r>
              <a:rPr lang="ru-RU" sz="2800" dirty="0" smtClean="0"/>
              <a:t> </a:t>
            </a:r>
            <a:r>
              <a:rPr lang="ru-RU" sz="2800" dirty="0" err="1"/>
              <a:t>Всеукраїнської</a:t>
            </a:r>
            <a:r>
              <a:rPr lang="ru-RU" sz="2800" dirty="0"/>
              <a:t> </a:t>
            </a:r>
            <a:r>
              <a:rPr lang="ru-RU" sz="2800" dirty="0" err="1"/>
              <a:t>молодіжної</a:t>
            </a:r>
            <a:r>
              <a:rPr lang="ru-RU" sz="2800" dirty="0"/>
              <a:t> </a:t>
            </a:r>
            <a:r>
              <a:rPr lang="ru-RU" sz="2800" dirty="0" err="1"/>
              <a:t>громадської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en-US" sz="2800" dirty="0"/>
              <a:t>   «TREND»</a:t>
            </a:r>
          </a:p>
          <a:p>
            <a:pPr lvl="0"/>
            <a:r>
              <a:rPr lang="ru-RU" sz="2800" dirty="0"/>
              <a:t>Запуск </a:t>
            </a:r>
            <a:r>
              <a:rPr lang="ru-RU" sz="2800" dirty="0" err="1"/>
              <a:t>наукового</a:t>
            </a:r>
            <a:r>
              <a:rPr lang="ru-RU" sz="2800" dirty="0"/>
              <a:t> каналу на </a:t>
            </a:r>
            <a:r>
              <a:rPr lang="ru-RU" sz="2800" dirty="0" err="1"/>
              <a:t>Youtube</a:t>
            </a:r>
            <a:endParaRPr lang="en-US" sz="2800" dirty="0"/>
          </a:p>
          <a:p>
            <a:pPr lvl="0"/>
            <a:r>
              <a:rPr lang="ru-RU" sz="2800" dirty="0" err="1"/>
              <a:t>Зустрічі</a:t>
            </a:r>
            <a:r>
              <a:rPr lang="ru-RU" sz="2800" dirty="0"/>
              <a:t> з </a:t>
            </a:r>
            <a:r>
              <a:rPr lang="ru-RU" sz="2800" dirty="0" err="1"/>
              <a:t>успішними</a:t>
            </a:r>
            <a:r>
              <a:rPr lang="ru-RU" sz="2800" dirty="0"/>
              <a:t> </a:t>
            </a:r>
            <a:r>
              <a:rPr lang="ru-RU" sz="2800" dirty="0" err="1"/>
              <a:t>українцями</a:t>
            </a:r>
            <a:endParaRPr lang="en-US" sz="2800" dirty="0"/>
          </a:p>
          <a:p>
            <a:pPr lvl="0"/>
            <a:r>
              <a:rPr lang="ru-RU" sz="2800" dirty="0" err="1"/>
              <a:t>Бізнес-тренінги</a:t>
            </a:r>
            <a:endParaRPr lang="en-US" sz="2800" dirty="0"/>
          </a:p>
          <a:p>
            <a:pPr lvl="0"/>
            <a:r>
              <a:rPr lang="ru-RU" sz="2800" dirty="0" err="1"/>
              <a:t>Зустрічі</a:t>
            </a:r>
            <a:r>
              <a:rPr lang="ru-RU" sz="2800" dirty="0"/>
              <a:t> з </a:t>
            </a:r>
            <a:r>
              <a:rPr lang="ru-RU" sz="2800" dirty="0" err="1"/>
              <a:t>представниками</a:t>
            </a:r>
            <a:r>
              <a:rPr lang="ru-RU" sz="2800" dirty="0"/>
              <a:t> </a:t>
            </a:r>
            <a:r>
              <a:rPr lang="ru-RU" sz="2800" dirty="0" err="1"/>
              <a:t>українських</a:t>
            </a:r>
            <a:r>
              <a:rPr lang="ru-RU" sz="2800" dirty="0"/>
              <a:t> </a:t>
            </a:r>
            <a:r>
              <a:rPr lang="ru-RU" sz="2800" dirty="0" err="1"/>
              <a:t>компаній</a:t>
            </a:r>
            <a:endParaRPr lang="en-US" sz="2800" dirty="0"/>
          </a:p>
          <a:p>
            <a:pPr lvl="0"/>
            <a:r>
              <a:rPr lang="ru-RU" sz="2800" dirty="0" err="1"/>
              <a:t>Дослідження</a:t>
            </a:r>
            <a:r>
              <a:rPr lang="ru-RU" sz="2800" dirty="0"/>
              <a:t> </a:t>
            </a:r>
            <a:r>
              <a:rPr lang="ru-RU" sz="2800" dirty="0" err="1"/>
              <a:t>міграційних</a:t>
            </a:r>
            <a:r>
              <a:rPr lang="ru-RU" sz="2800" dirty="0"/>
              <a:t> </a:t>
            </a:r>
            <a:r>
              <a:rPr lang="ru-RU" sz="2800" dirty="0" err="1"/>
              <a:t>настроїв</a:t>
            </a:r>
            <a:r>
              <a:rPr lang="ru-RU" sz="2800" dirty="0"/>
              <a:t> </a:t>
            </a:r>
            <a:r>
              <a:rPr lang="ru-RU" sz="2800" dirty="0" err="1"/>
              <a:t>працівників</a:t>
            </a:r>
            <a:r>
              <a:rPr lang="ru-RU" sz="2800" dirty="0"/>
              <a:t> </a:t>
            </a:r>
            <a:r>
              <a:rPr lang="ru-RU" sz="2800" dirty="0" err="1"/>
              <a:t>окремих</a:t>
            </a:r>
            <a:r>
              <a:rPr lang="ru-RU" sz="2800" dirty="0"/>
              <a:t>  </a:t>
            </a:r>
            <a:r>
              <a:rPr lang="ru-RU" sz="2800" dirty="0" err="1"/>
              <a:t>компаній</a:t>
            </a:r>
            <a:endParaRPr lang="en-US" sz="2800" dirty="0"/>
          </a:p>
          <a:p>
            <a:pPr lvl="0"/>
            <a:r>
              <a:rPr lang="ru-RU" sz="2800" dirty="0"/>
              <a:t>Запуск в </a:t>
            </a:r>
            <a:r>
              <a:rPr lang="ru-RU" sz="2800" dirty="0" err="1"/>
              <a:t>соціальних</a:t>
            </a:r>
            <a:r>
              <a:rPr lang="ru-RU" sz="2800" dirty="0"/>
              <a:t> мережах </a:t>
            </a:r>
            <a:r>
              <a:rPr lang="ru-RU" sz="2800" dirty="0" err="1"/>
              <a:t>хештегу</a:t>
            </a:r>
            <a:r>
              <a:rPr lang="ru-RU" sz="2800" dirty="0"/>
              <a:t> “#</a:t>
            </a:r>
            <a:r>
              <a:rPr lang="ru-RU" sz="2800" dirty="0" err="1"/>
              <a:t>inTREND</a:t>
            </a:r>
            <a:r>
              <a:rPr lang="ru-RU" sz="2800" dirty="0"/>
              <a:t>”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909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1496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Всеукраїнська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молодіжна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громадська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організація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«TREND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»</a:t>
            </a:r>
            <a:r>
              <a:rPr kumimoji="0" lang="uk-UA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/>
            </a:r>
            <a:br>
              <a:rPr kumimoji="0" lang="uk-UA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</a:br>
            <a:r>
              <a:rPr lang="uk-UA" altLang="en-US" dirty="0" smtClean="0">
                <a:ln w="0"/>
                <a:solidFill>
                  <a:schemeClr val="tx1"/>
                </a:solidFill>
                <a:latin typeface="Arial" charset="0"/>
              </a:rPr>
              <a:t>Наші гасла: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/>
            </a:r>
            <a:b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</a:b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Будь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в «TRENDI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»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/>
            </a:r>
            <a:b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</a:b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Працюй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в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Україні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,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будь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в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тренді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/>
            </a:r>
            <a:b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</a:b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Українська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наука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в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тренді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77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5310" y="510039"/>
            <a:ext cx="11372193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Місія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Зменшення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рівня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міграції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та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збереження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інтелектуального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капіталу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України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;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надання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об’єктивної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інформації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щодо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можливостей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самореалізації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Україні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та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закордоном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Цілі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Згуртування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молоді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навколо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ідеї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розвитку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інтелектуального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потенціалу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України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;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популяризація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здійснення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науково-винахідницької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діяльності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Україні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;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надання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об’єктивної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та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актуальної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інформації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щодо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можливостей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працевлаштування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Україні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1078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У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рамках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діяльності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об’єднання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будуть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здійснені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такі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заходи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: </a:t>
            </a:r>
            <a:endParaRPr lang="en-US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954272" cy="388077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1.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Проведення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зустрічей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успішними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українцями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2.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Проведення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бізнес-тренінгів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3.Організація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зустрічей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представниками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українських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компаній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en-US" sz="3200" dirty="0">
                <a:solidFill>
                  <a:schemeClr val="tx1"/>
                </a:solidFill>
                <a:latin typeface="Arial" charset="0"/>
              </a:rPr>
              <a:t>4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Створення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каналу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наукового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спрямування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YouTube.</a:t>
            </a:r>
          </a:p>
        </p:txBody>
      </p:sp>
    </p:spTree>
    <p:extLst>
      <p:ext uri="{BB962C8B-B14F-4D97-AF65-F5344CB8AC3E}">
        <p14:creationId xmlns:p14="http://schemas.microsoft.com/office/powerpoint/2010/main" xmlns="" val="68411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228"/>
            <a:ext cx="8631621" cy="5945735"/>
          </a:xfrm>
        </p:spPr>
        <p:txBody>
          <a:bodyPr/>
          <a:lstStyle/>
          <a:p>
            <a:pPr marL="0" lvl="0" indent="0">
              <a:buNone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Заходи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що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вимагають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присутності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будуть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реалізовані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5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містах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України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Київ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Львів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Одеса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Харків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та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Дніпро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Такий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вибір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локацій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обґрунтовується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високою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чисельністю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населення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даних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регіонів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та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статистичними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даними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щодо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найбільшої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кількості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емігрантів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даної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території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534510"/>
            <a:ext cx="10870324" cy="532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0219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charset="0"/>
                <a:ea typeface="Courier New" charset="0"/>
              </a:rPr>
              <a:t>Бізнес-курси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charset="0"/>
                <a:ea typeface="Courier New" charset="0"/>
              </a:rPr>
              <a:t> “TREND in business”  </a:t>
            </a:r>
            <a:endParaRPr lang="en-US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1" y="1608332"/>
            <a:ext cx="10515599" cy="47859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Мета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Навчання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тактики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принципів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будівництва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успішного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бізнесу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Україні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uk-UA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Специфіка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Тренінги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спрямовані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надання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конкретних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знань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вмінь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що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допоможуть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заснувати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ефективно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розвивати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власну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справу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умовах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українського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суспільства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економіки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Заходи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відбуватимуться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вигляді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лекції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фахівцями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ведення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бізнесу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можливістю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комунікації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лектора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учасників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питання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відповіді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них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187949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Потенційні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учасники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(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лектори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)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та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теми</a:t>
            </a:r>
            <a:r>
              <a:rPr kumimoji="0" lang="en-US" altLang="en-US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altLang="en-US" i="0" u="none" strike="noStrike" normalizeH="0" baseline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тренінгів</a:t>
            </a:r>
            <a:endParaRPr lang="en-US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5700988"/>
              </p:ext>
            </p:extLst>
          </p:nvPr>
        </p:nvGraphicFramePr>
        <p:xfrm>
          <a:off x="522515" y="1757969"/>
          <a:ext cx="9756604" cy="480742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5617028"/>
                <a:gridCol w="4139576"/>
              </a:tblGrid>
              <a:tr h="2947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Зміст тренінгу</a:t>
                      </a:r>
                      <a:endParaRPr lang="en-US" sz="14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7170" marR="171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Лектор</a:t>
                      </a:r>
                      <a:endParaRPr lang="en-US" sz="14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7170" marR="17170" marT="0" marB="0"/>
                </a:tc>
              </a:tr>
              <a:tr h="10932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Бізнес України нового </a:t>
                      </a:r>
                      <a:r>
                        <a:rPr lang="uk-UA" sz="1400" dirty="0" smtClean="0">
                          <a:effectLst/>
                        </a:rPr>
                        <a:t>часу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7170" marR="1717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Кушнір </a:t>
                      </a:r>
                      <a:r>
                        <a:rPr lang="uk-UA" sz="1400" dirty="0" smtClean="0">
                          <a:effectLst/>
                        </a:rPr>
                        <a:t>Роман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7170" marR="17170" marT="0" marB="0"/>
                </a:tc>
              </a:tr>
              <a:tr h="8877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Лідерство і персональна </a:t>
                      </a:r>
                      <a:r>
                        <a:rPr lang="uk-UA" sz="1400" dirty="0" smtClean="0">
                          <a:effectLst/>
                        </a:rPr>
                        <a:t>ефективність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7170" marR="171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Микола Сапсан 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7170" marR="17170" marT="0" marB="0"/>
                </a:tc>
              </a:tr>
              <a:tr h="8877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Стратегії продажу, структура </a:t>
                      </a:r>
                      <a:r>
                        <a:rPr lang="uk-UA" sz="1400" dirty="0" smtClean="0">
                          <a:effectLst/>
                        </a:rPr>
                        <a:t>ринку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7170" marR="171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Андрій </a:t>
                      </a:r>
                      <a:r>
                        <a:rPr lang="uk-UA" sz="1400" dirty="0" err="1" smtClean="0">
                          <a:effectLst/>
                        </a:rPr>
                        <a:t>Длігач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7170" marR="17170" marT="0" marB="0"/>
                </a:tc>
              </a:tr>
              <a:tr h="6165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Правильна постановка цілей бізнес </a:t>
                      </a:r>
                      <a:r>
                        <a:rPr lang="uk-UA" sz="1400" dirty="0" smtClean="0">
                          <a:effectLst/>
                        </a:rPr>
                        <a:t>компанії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7170" marR="171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Ігор Папуша 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7170" marR="17170" marT="0" marB="0"/>
                </a:tc>
              </a:tr>
              <a:tr h="10275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Управління бізнесом, як злагодженою </a:t>
                      </a:r>
                      <a:r>
                        <a:rPr lang="uk-UA" sz="1400" dirty="0" smtClean="0">
                          <a:effectLst/>
                        </a:rPr>
                        <a:t>системою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7170" marR="171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Юрій </a:t>
                      </a:r>
                      <a:r>
                        <a:rPr lang="uk-UA" sz="1400" dirty="0" smtClean="0">
                          <a:effectLst/>
                        </a:rPr>
                        <a:t>Журба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7170" marR="171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368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Зустрічі з успішними українцями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041"/>
            <a:ext cx="10515600" cy="49398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 smtClean="0"/>
              <a:t>Мета</a:t>
            </a:r>
            <a:r>
              <a:rPr lang="ru-RU" sz="3200" b="1" dirty="0"/>
              <a:t>: </a:t>
            </a:r>
            <a:endParaRPr lang="en-US" sz="3200" dirty="0"/>
          </a:p>
          <a:p>
            <a:pPr marL="0" indent="0">
              <a:buNone/>
            </a:pPr>
            <a:r>
              <a:rPr lang="ru-RU" sz="3200" dirty="0" err="1"/>
              <a:t>Представити</a:t>
            </a:r>
            <a:r>
              <a:rPr lang="ru-RU" sz="3200" dirty="0"/>
              <a:t> </a:t>
            </a:r>
            <a:r>
              <a:rPr lang="ru-RU" sz="3200" dirty="0" err="1"/>
              <a:t>діяльність</a:t>
            </a:r>
            <a:r>
              <a:rPr lang="ru-RU" sz="3200" dirty="0"/>
              <a:t> </a:t>
            </a:r>
            <a:r>
              <a:rPr lang="ru-RU" sz="3200" dirty="0" err="1"/>
              <a:t>конкретних</a:t>
            </a:r>
            <a:r>
              <a:rPr lang="ru-RU" sz="3200" dirty="0"/>
              <a:t> людей, як </a:t>
            </a:r>
            <a:r>
              <a:rPr lang="ru-RU" sz="3200" dirty="0" err="1"/>
              <a:t>ілюстрацію</a:t>
            </a:r>
            <a:r>
              <a:rPr lang="ru-RU" sz="3200" dirty="0"/>
              <a:t> </a:t>
            </a:r>
            <a:r>
              <a:rPr lang="ru-RU" sz="3200" dirty="0" err="1"/>
              <a:t>можливостей</a:t>
            </a:r>
            <a:r>
              <a:rPr lang="ru-RU" sz="3200" dirty="0"/>
              <a:t> </a:t>
            </a:r>
            <a:r>
              <a:rPr lang="ru-RU" sz="3200" dirty="0" err="1"/>
              <a:t>самореалізації</a:t>
            </a:r>
            <a:r>
              <a:rPr lang="ru-RU" sz="3200" dirty="0"/>
              <a:t> в </a:t>
            </a:r>
            <a:r>
              <a:rPr lang="ru-RU" sz="3200" dirty="0" err="1"/>
              <a:t>Україні</a:t>
            </a:r>
            <a:r>
              <a:rPr lang="ru-RU" sz="3200" dirty="0"/>
              <a:t>.</a:t>
            </a:r>
            <a:endParaRPr lang="en-US" sz="3200" dirty="0"/>
          </a:p>
          <a:p>
            <a:pPr marL="0" indent="0">
              <a:buNone/>
            </a:pPr>
            <a:endParaRPr lang="uk-UA" sz="3200" b="1" dirty="0" smtClean="0"/>
          </a:p>
          <a:p>
            <a:pPr marL="0" indent="0">
              <a:buNone/>
            </a:pPr>
            <a:r>
              <a:rPr lang="uk-UA" sz="3200" b="1" dirty="0" smtClean="0"/>
              <a:t>Специфіка</a:t>
            </a:r>
            <a:r>
              <a:rPr lang="uk-UA" sz="3200" b="1" dirty="0"/>
              <a:t>: </a:t>
            </a:r>
            <a:endParaRPr lang="en-US" sz="3200" dirty="0"/>
          </a:p>
          <a:p>
            <a:pPr marL="0" indent="0">
              <a:buNone/>
            </a:pPr>
            <a:r>
              <a:rPr lang="uk-UA" sz="3200" dirty="0"/>
              <a:t>Залучення людей до неформальної бесіди, тепла атмосфера та дружня розмова. Чаювання з учасниками, яке дозволить відчути себе як у себе вдома та тепле спілкування. У такій атмосфері учасники заходу зможуть краще сприйняти інформацію та дослухатись до порад успішних громадян України.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27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 descr="Картинки по запросу цимбал тарас володимирович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6511" y="447516"/>
            <a:ext cx="1554480" cy="235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2" descr="Картинки по запрос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92" y="3752976"/>
            <a:ext cx="1845310" cy="230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3" descr="Картинки по запрос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739" y="521088"/>
            <a:ext cx="2524125" cy="168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4" descr="Сиволоб Андрій Володимирович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943" y="3437665"/>
            <a:ext cx="169291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8" descr="Olga freimut kyiv 160816 nazipov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7910" y="422433"/>
            <a:ext cx="2489200" cy="240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0" descr="Картинки по запросу скрябін олексій миколайович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508" y="3306142"/>
            <a:ext cx="1651000" cy="220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6" descr="Картинки по запросу кузьмін олег євгенович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1431" y="3752976"/>
            <a:ext cx="1739265" cy="21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151326" y="2475755"/>
            <a:ext cx="2004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Осадча 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Катерина</a:t>
            </a:r>
          </a:p>
          <a:p>
            <a:pPr algn="ctr"/>
            <a:r>
              <a:rPr lang="ru-RU" b="1" dirty="0" err="1" smtClean="0">
                <a:latin typeface="Times New Roman" charset="0"/>
                <a:ea typeface="Times New Roman" charset="0"/>
                <a:cs typeface="Times New Roman" charset="0"/>
              </a:rPr>
              <a:t>Олександр</a:t>
            </a:r>
            <a:r>
              <a:rPr lang="uk-UA" b="1" dirty="0" err="1">
                <a:latin typeface="Times New Roman" charset="0"/>
                <a:ea typeface="Times New Roman" charset="0"/>
                <a:cs typeface="Times New Roman" charset="0"/>
              </a:rPr>
              <a:t>івна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62220" y="2962589"/>
            <a:ext cx="1908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effectLst/>
                <a:latin typeface="Times New Roman" charset="0"/>
                <a:ea typeface="Calibri" charset="0"/>
              </a:rPr>
              <a:t>Цимбал Тарас </a:t>
            </a:r>
          </a:p>
          <a:p>
            <a:pPr algn="ctr"/>
            <a:r>
              <a:rPr lang="uk-UA" b="1" dirty="0" smtClean="0">
                <a:effectLst/>
                <a:latin typeface="Times New Roman" charset="0"/>
                <a:ea typeface="Calibri" charset="0"/>
              </a:rPr>
              <a:t>Володимирович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950786" y="2890962"/>
            <a:ext cx="1899879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b="1" dirty="0" err="1" smtClean="0">
                <a:solidFill>
                  <a:srgbClr val="000000"/>
                </a:solidFill>
                <a:effectLst/>
                <a:latin typeface="Times New Roman" charset="0"/>
                <a:ea typeface="Calibri" charset="0"/>
                <a:cs typeface="Times New Roman" charset="0"/>
              </a:rPr>
              <a:t>Фреймут</a:t>
            </a:r>
            <a:r>
              <a:rPr lang="uk-UA" b="1" dirty="0" smtClean="0">
                <a:solidFill>
                  <a:srgbClr val="000000"/>
                </a:solidFill>
                <a:effectLst/>
                <a:latin typeface="Times New Roman" charset="0"/>
                <a:ea typeface="Calibri" charset="0"/>
                <a:cs typeface="Times New Roman" charset="0"/>
              </a:rPr>
              <a:t> Ольга </a:t>
            </a:r>
          </a:p>
          <a:p>
            <a:pPr algn="ctr">
              <a:spcAft>
                <a:spcPts val="100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Times New Roman" charset="0"/>
                <a:ea typeface="Calibri" charset="0"/>
                <a:cs typeface="Times New Roman" charset="0"/>
              </a:rPr>
              <a:t>Михайлівна</a:t>
            </a:r>
            <a:endParaRPr lang="en-US" sz="1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1156" y="6102469"/>
            <a:ext cx="2236381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Григорович </a:t>
            </a:r>
            <a:r>
              <a:rPr lang="ru-RU" b="1" dirty="0" err="1" smtClean="0">
                <a:effectLst/>
                <a:latin typeface="Times New Roman" charset="0"/>
                <a:ea typeface="Calibri" charset="0"/>
                <a:cs typeface="Times New Roman" charset="0"/>
              </a:rPr>
              <a:t>Сергій</a:t>
            </a:r>
            <a:r>
              <a:rPr lang="ru-RU" b="1" dirty="0" smtClean="0">
                <a:effectLst/>
                <a:latin typeface="Times New Roman" charset="0"/>
                <a:ea typeface="Calibri" charset="0"/>
                <a:cs typeface="Times New Roman" charset="0"/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ru-RU" b="1" dirty="0" err="1" smtClean="0">
                <a:effectLst/>
                <a:latin typeface="Times New Roman" charset="0"/>
                <a:ea typeface="Calibri" charset="0"/>
                <a:cs typeface="Times New Roman" charset="0"/>
              </a:rPr>
              <a:t>Костянтинович</a:t>
            </a:r>
            <a:endParaRPr lang="en-US" sz="1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25943" y="5779304"/>
            <a:ext cx="1938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err="1" smtClean="0">
                <a:effectLst/>
                <a:latin typeface="Times New Roman" charset="0"/>
                <a:ea typeface="Calibri" charset="0"/>
              </a:rPr>
              <a:t>Сиволоб</a:t>
            </a:r>
            <a:r>
              <a:rPr lang="uk-UA" b="1" dirty="0" smtClean="0">
                <a:effectLst/>
                <a:latin typeface="Times New Roman" charset="0"/>
                <a:ea typeface="Calibri" charset="0"/>
              </a:rPr>
              <a:t> Андрій </a:t>
            </a:r>
          </a:p>
          <a:p>
            <a:pPr algn="ctr"/>
            <a:r>
              <a:rPr lang="uk-UA" b="1" dirty="0" smtClean="0">
                <a:effectLst/>
                <a:latin typeface="Times New Roman" charset="0"/>
                <a:ea typeface="Calibri" charset="0"/>
              </a:rPr>
              <a:t>Володимирович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405180" y="5986921"/>
            <a:ext cx="16619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smtClean="0">
                <a:solidFill>
                  <a:srgbClr val="000000"/>
                </a:solidFill>
                <a:effectLst/>
                <a:latin typeface="Times New Roman" charset="0"/>
                <a:ea typeface="Calibri" charset="0"/>
              </a:rPr>
              <a:t>Кузьмін Олег </a:t>
            </a:r>
          </a:p>
          <a:p>
            <a:pPr algn="ctr"/>
            <a:r>
              <a:rPr lang="uk-UA" b="1" dirty="0" smtClean="0">
                <a:solidFill>
                  <a:srgbClr val="000000"/>
                </a:solidFill>
                <a:effectLst/>
                <a:latin typeface="Times New Roman" charset="0"/>
                <a:ea typeface="Calibri" charset="0"/>
              </a:rPr>
              <a:t>Євгенович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981013" y="5648426"/>
            <a:ext cx="2004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effectLst/>
                <a:latin typeface="Times New Roman" charset="0"/>
                <a:ea typeface="Calibri" charset="0"/>
              </a:rPr>
              <a:t>Скрябін Олексій </a:t>
            </a:r>
          </a:p>
          <a:p>
            <a:pPr algn="ctr"/>
            <a:r>
              <a:rPr lang="uk-UA" b="1" dirty="0" smtClean="0">
                <a:solidFill>
                  <a:srgbClr val="000000"/>
                </a:solidFill>
                <a:effectLst/>
                <a:latin typeface="Times New Roman" charset="0"/>
                <a:ea typeface="Calibri" charset="0"/>
              </a:rPr>
              <a:t>Миколайович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000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5103" y="82246"/>
            <a:ext cx="115298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Локації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Основу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вибору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локацій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становила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обмеженість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коштів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тому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були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обрані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просторі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приміщення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університетів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якими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є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можливим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встановлення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домовленості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проведення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заходів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безоплатно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  <p:pic>
        <p:nvPicPr>
          <p:cNvPr id="9" name="Рисунок 1" descr="Картинки по запросу одеська юридична академія актова зал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66" y="1084580"/>
            <a:ext cx="3754066" cy="245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7" descr="http://onu.edu.ua/pub/bank/userfiles/images/culture/zal/_DSC00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8694" y="1084581"/>
            <a:ext cx="4067502" cy="245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 descr="http://onu.edu.ua/pub/bank/userfiles/images/culture/zal/_DSC00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866" y="3925790"/>
            <a:ext cx="3754066" cy="250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0" descr="Картинки по запросу одеська державна академія будівництва та архітектур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8693" y="3925790"/>
            <a:ext cx="4067502" cy="250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85779" y="3541986"/>
            <a:ext cx="4470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effectLst/>
                <a:latin typeface="Times New Roman" charset="0"/>
                <a:ea typeface="Calibri" charset="0"/>
              </a:rPr>
              <a:t>Національний університет Одеська юридична </a:t>
            </a:r>
            <a:r>
              <a:rPr lang="uk-UA" sz="1400" dirty="0" err="1" smtClean="0">
                <a:effectLst/>
                <a:latin typeface="Times New Roman" charset="0"/>
                <a:ea typeface="Calibri" charset="0"/>
              </a:rPr>
              <a:t>акамедія</a:t>
            </a:r>
            <a:r>
              <a:rPr lang="en-US" sz="1400" dirty="0" smtClean="0">
                <a:effectLst/>
              </a:rPr>
              <a:t> 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5218693" y="3549222"/>
            <a:ext cx="4513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>
                <a:effectLst/>
                <a:latin typeface="Times New Roman" charset="0"/>
                <a:ea typeface="Calibri" charset="0"/>
              </a:rPr>
              <a:t>Одеський національний університет імені </a:t>
            </a:r>
            <a:r>
              <a:rPr lang="uk-UA" sz="1400" dirty="0" err="1" smtClean="0">
                <a:effectLst/>
                <a:latin typeface="Times New Roman" charset="0"/>
                <a:ea typeface="Calibri" charset="0"/>
              </a:rPr>
              <a:t>І.І.Мечнікова</a:t>
            </a:r>
            <a:r>
              <a:rPr lang="en-US" sz="1400" dirty="0" smtClean="0">
                <a:effectLst/>
              </a:rPr>
              <a:t> 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2732182" y="6480101"/>
            <a:ext cx="4465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smtClean="0">
                <a:effectLst/>
                <a:latin typeface="Times New Roman" charset="0"/>
                <a:ea typeface="Calibri" charset="0"/>
              </a:rPr>
              <a:t>Одеська державна академія будівництва та архітектури</a:t>
            </a:r>
            <a:r>
              <a:rPr lang="en-US" sz="1400" dirty="0" smtClean="0">
                <a:effectLst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99009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Опис проблемної ситуації: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5021"/>
            <a:ext cx="9328514" cy="5213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/>
              <a:t>Одностороння міграція фахівців-професіоналів з країн з проблемною економікою в ті індустріально розвинені країни, які здатні забезпечити адекватну оплату інтелектуальної праці і гідний рівень життя, зараз визнана світовою спільнотою міжнародною проблемою, так званим «витоком </a:t>
            </a:r>
            <a:r>
              <a:rPr lang="uk-UA" sz="2800" dirty="0" err="1"/>
              <a:t>мізків</a:t>
            </a:r>
            <a:r>
              <a:rPr lang="uk-UA" sz="2800" dirty="0"/>
              <a:t>» («</a:t>
            </a:r>
            <a:r>
              <a:rPr lang="uk-UA" sz="2800" dirty="0" err="1"/>
              <a:t>Brain</a:t>
            </a:r>
            <a:r>
              <a:rPr lang="uk-UA" sz="2800" dirty="0"/>
              <a:t> </a:t>
            </a:r>
            <a:r>
              <a:rPr lang="uk-UA" sz="2800" dirty="0" err="1"/>
              <a:t>drain</a:t>
            </a:r>
            <a:r>
              <a:rPr lang="uk-UA" sz="2800" dirty="0"/>
              <a:t>») (виїзд вчених і фахівців на роботу і проживання в більш розвинені країни). Щоб забезпечити розвиток України, перед державою пріоритетним завданням має стояти збереження інтелектуального потенціалу нації.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1029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6" descr="Картинки по запросу львівська політехніка головний корпу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090" y="1177159"/>
            <a:ext cx="5026931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2" descr="Картинки по запросу львівський національний університет імені івана фран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67" y="1177159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71235" y="4957520"/>
            <a:ext cx="5302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effectLst/>
                <a:latin typeface="Times New Roman" charset="0"/>
                <a:ea typeface="Calibri" charset="0"/>
              </a:rPr>
              <a:t>Національний університет «Львівська політехніка»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7584" y="4957520"/>
            <a:ext cx="4352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effectLst/>
                <a:latin typeface="Times New Roman" charset="0"/>
                <a:ea typeface="Calibri" charset="0"/>
              </a:rPr>
              <a:t>Львівська національна академія мистецтв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844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Канал</a:t>
            </a:r>
            <a:r>
              <a:rPr lang="en-US" b="1" dirty="0" smtClean="0"/>
              <a:t> YouTube “TREND in science”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418897"/>
            <a:ext cx="9023714" cy="51710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b="1" dirty="0" smtClean="0"/>
              <a:t>Мета</a:t>
            </a:r>
            <a:r>
              <a:rPr lang="ru-RU" sz="3300" b="1" dirty="0"/>
              <a:t>: </a:t>
            </a:r>
            <a:endParaRPr lang="en-US" sz="3300" dirty="0"/>
          </a:p>
          <a:p>
            <a:pPr marL="0" indent="0">
              <a:buNone/>
            </a:pPr>
            <a:r>
              <a:rPr lang="ru-RU" sz="3300" dirty="0" err="1"/>
              <a:t>Популяризація</a:t>
            </a:r>
            <a:r>
              <a:rPr lang="ru-RU" sz="3300" dirty="0"/>
              <a:t> </a:t>
            </a:r>
            <a:r>
              <a:rPr lang="ru-RU" sz="3300" dirty="0" err="1"/>
              <a:t>наукової</a:t>
            </a:r>
            <a:r>
              <a:rPr lang="ru-RU" sz="3300" dirty="0"/>
              <a:t> </a:t>
            </a:r>
            <a:r>
              <a:rPr lang="ru-RU" sz="3300" dirty="0" err="1"/>
              <a:t>діяльності</a:t>
            </a:r>
            <a:r>
              <a:rPr lang="ru-RU" sz="3300" dirty="0"/>
              <a:t>, </a:t>
            </a:r>
            <a:r>
              <a:rPr lang="ru-RU" sz="3300" dirty="0" err="1"/>
              <a:t>зокрема</a:t>
            </a:r>
            <a:r>
              <a:rPr lang="ru-RU" sz="3300" dirty="0"/>
              <a:t> </a:t>
            </a:r>
            <a:r>
              <a:rPr lang="ru-RU" sz="3300" dirty="0" err="1"/>
              <a:t>винахідництва</a:t>
            </a:r>
            <a:r>
              <a:rPr lang="ru-RU" sz="3300" dirty="0"/>
              <a:t>, в </a:t>
            </a:r>
            <a:r>
              <a:rPr lang="ru-RU" sz="3300" dirty="0" err="1"/>
              <a:t>Україні</a:t>
            </a:r>
            <a:r>
              <a:rPr lang="ru-RU" sz="3300" dirty="0"/>
              <a:t>.</a:t>
            </a:r>
            <a:endParaRPr lang="en-US" sz="3300" dirty="0"/>
          </a:p>
          <a:p>
            <a:pPr marL="0" indent="0">
              <a:buNone/>
            </a:pPr>
            <a:endParaRPr lang="ru-RU" sz="3300" b="1" dirty="0" smtClean="0"/>
          </a:p>
          <a:p>
            <a:pPr marL="0" indent="0">
              <a:buNone/>
            </a:pPr>
            <a:r>
              <a:rPr lang="ru-RU" sz="3300" b="1" dirty="0" err="1" smtClean="0"/>
              <a:t>Специфіка</a:t>
            </a:r>
            <a:r>
              <a:rPr lang="ru-RU" sz="3300" b="1" dirty="0"/>
              <a:t>: </a:t>
            </a:r>
            <a:endParaRPr lang="en-US" sz="3300" dirty="0"/>
          </a:p>
          <a:p>
            <a:pPr marL="0" indent="0">
              <a:buNone/>
            </a:pPr>
            <a:r>
              <a:rPr lang="ru-RU" sz="3300" dirty="0"/>
              <a:t>На </a:t>
            </a:r>
            <a:r>
              <a:rPr lang="ru-RU" sz="3300" dirty="0" err="1"/>
              <a:t>каналі</a:t>
            </a:r>
            <a:r>
              <a:rPr lang="ru-RU" sz="3300" dirty="0"/>
              <a:t> </a:t>
            </a:r>
            <a:r>
              <a:rPr lang="ru-RU" sz="3300" dirty="0" err="1"/>
              <a:t>розміщуватимуться</a:t>
            </a:r>
            <a:r>
              <a:rPr lang="ru-RU" sz="3300" dirty="0"/>
              <a:t> </a:t>
            </a:r>
            <a:r>
              <a:rPr lang="ru-RU" sz="3300" dirty="0" err="1"/>
              <a:t>відео</a:t>
            </a:r>
            <a:r>
              <a:rPr lang="ru-RU" sz="3300" dirty="0"/>
              <a:t> за </a:t>
            </a:r>
            <a:r>
              <a:rPr lang="ru-RU" sz="3300" dirty="0" err="1"/>
              <a:t>участі</a:t>
            </a:r>
            <a:r>
              <a:rPr lang="ru-RU" sz="3300" dirty="0"/>
              <a:t> </a:t>
            </a:r>
            <a:r>
              <a:rPr lang="ru-RU" sz="3300" dirty="0" err="1"/>
              <a:t>молодих</a:t>
            </a:r>
            <a:r>
              <a:rPr lang="ru-RU" sz="3300" dirty="0"/>
              <a:t> </a:t>
            </a:r>
            <a:r>
              <a:rPr lang="ru-RU" sz="3300" dirty="0" err="1"/>
              <a:t>українських</a:t>
            </a:r>
            <a:r>
              <a:rPr lang="ru-RU" sz="3300" dirty="0"/>
              <a:t> </a:t>
            </a:r>
            <a:r>
              <a:rPr lang="ru-RU" sz="3300" dirty="0" err="1"/>
              <a:t>винахідників</a:t>
            </a:r>
            <a:r>
              <a:rPr lang="ru-RU" sz="3300" dirty="0"/>
              <a:t>, </a:t>
            </a:r>
            <a:r>
              <a:rPr lang="ru-RU" sz="3300" dirty="0" err="1"/>
              <a:t>що</a:t>
            </a:r>
            <a:r>
              <a:rPr lang="ru-RU" sz="3300" dirty="0"/>
              <a:t> у </a:t>
            </a:r>
            <a:r>
              <a:rPr lang="ru-RU" sz="3300" dirty="0" err="1"/>
              <a:t>легкій</a:t>
            </a:r>
            <a:r>
              <a:rPr lang="ru-RU" sz="3300" dirty="0"/>
              <a:t>, </a:t>
            </a:r>
            <a:r>
              <a:rPr lang="ru-RU" sz="3300" dirty="0" err="1"/>
              <a:t>доступній</a:t>
            </a:r>
            <a:r>
              <a:rPr lang="ru-RU" sz="3300" dirty="0"/>
              <a:t>, та в </a:t>
            </a:r>
            <a:r>
              <a:rPr lang="ru-RU" sz="3300" dirty="0" err="1"/>
              <a:t>дещо</a:t>
            </a:r>
            <a:r>
              <a:rPr lang="ru-RU" sz="3300" dirty="0"/>
              <a:t> </a:t>
            </a:r>
            <a:r>
              <a:rPr lang="ru-RU" sz="3300" dirty="0" err="1"/>
              <a:t>комічній</a:t>
            </a:r>
            <a:r>
              <a:rPr lang="ru-RU" sz="3300" dirty="0"/>
              <a:t> </a:t>
            </a:r>
            <a:r>
              <a:rPr lang="ru-RU" sz="3300" dirty="0" err="1"/>
              <a:t>формі</a:t>
            </a:r>
            <a:r>
              <a:rPr lang="ru-RU" sz="3300" dirty="0"/>
              <a:t> </a:t>
            </a:r>
            <a:r>
              <a:rPr lang="ru-RU" sz="3300" dirty="0" err="1"/>
              <a:t>представлятимуть</a:t>
            </a:r>
            <a:r>
              <a:rPr lang="ru-RU" sz="3300" dirty="0"/>
              <a:t> </a:t>
            </a:r>
            <a:r>
              <a:rPr lang="ru-RU" sz="3300" dirty="0" err="1"/>
              <a:t>власні</a:t>
            </a:r>
            <a:r>
              <a:rPr lang="ru-RU" sz="3300" dirty="0"/>
              <a:t> </a:t>
            </a:r>
            <a:r>
              <a:rPr lang="ru-RU" sz="3300" dirty="0" err="1"/>
              <a:t>вироби</a:t>
            </a:r>
            <a:r>
              <a:rPr lang="ru-RU" sz="3300" dirty="0"/>
              <a:t> та </a:t>
            </a:r>
            <a:r>
              <a:rPr lang="ru-RU" sz="3300" dirty="0" err="1"/>
              <a:t>розповідатимуть</a:t>
            </a:r>
            <a:r>
              <a:rPr lang="ru-RU" sz="3300" dirty="0"/>
              <a:t> про </a:t>
            </a:r>
            <a:r>
              <a:rPr lang="ru-RU" sz="3300" dirty="0" err="1"/>
              <a:t>цікаві</a:t>
            </a:r>
            <a:r>
              <a:rPr lang="ru-RU" sz="3300" dirty="0"/>
              <a:t> </a:t>
            </a:r>
            <a:r>
              <a:rPr lang="ru-RU" sz="3300" dirty="0" err="1"/>
              <a:t>наукові</a:t>
            </a:r>
            <a:r>
              <a:rPr lang="ru-RU" sz="3300" dirty="0"/>
              <a:t> новинки, </a:t>
            </a:r>
            <a:r>
              <a:rPr lang="ru-RU" sz="3300" dirty="0" err="1"/>
              <a:t>акцентуючи</a:t>
            </a:r>
            <a:r>
              <a:rPr lang="ru-RU" sz="3300" dirty="0"/>
              <a:t> </a:t>
            </a:r>
            <a:r>
              <a:rPr lang="ru-RU" sz="3300" dirty="0" err="1"/>
              <a:t>увагу</a:t>
            </a:r>
            <a:r>
              <a:rPr lang="ru-RU" sz="3300" dirty="0"/>
              <a:t> на </a:t>
            </a:r>
            <a:r>
              <a:rPr lang="ru-RU" sz="3300" dirty="0" err="1"/>
              <a:t>українських</a:t>
            </a:r>
            <a:r>
              <a:rPr lang="ru-RU" sz="3300" dirty="0"/>
              <a:t> </a:t>
            </a:r>
            <a:r>
              <a:rPr lang="ru-RU" sz="3300" dirty="0" err="1"/>
              <a:t>розробках</a:t>
            </a:r>
            <a:r>
              <a:rPr lang="ru-RU" sz="3300" dirty="0"/>
              <a:t>. </a:t>
            </a:r>
            <a:r>
              <a:rPr lang="ru-RU" sz="3300" dirty="0" err="1"/>
              <a:t>Також</a:t>
            </a:r>
            <a:r>
              <a:rPr lang="ru-RU" sz="3300" dirty="0"/>
              <a:t> у </a:t>
            </a:r>
            <a:r>
              <a:rPr lang="ru-RU" sz="3300" dirty="0" err="1"/>
              <a:t>відео</a:t>
            </a:r>
            <a:r>
              <a:rPr lang="ru-RU" sz="3300" dirty="0"/>
              <a:t> </a:t>
            </a:r>
            <a:r>
              <a:rPr lang="ru-RU" sz="3300" dirty="0" err="1"/>
              <a:t>проводитиметься</a:t>
            </a:r>
            <a:r>
              <a:rPr lang="ru-RU" sz="3300" dirty="0"/>
              <a:t> </a:t>
            </a:r>
            <a:r>
              <a:rPr lang="ru-RU" sz="3300" dirty="0" err="1"/>
              <a:t>активний</a:t>
            </a:r>
            <a:r>
              <a:rPr lang="ru-RU" sz="3300" dirty="0"/>
              <a:t> </a:t>
            </a:r>
            <a:r>
              <a:rPr lang="ru-RU" sz="3300" dirty="0" err="1"/>
              <a:t>заклик</a:t>
            </a:r>
            <a:r>
              <a:rPr lang="ru-RU" sz="3300" dirty="0"/>
              <a:t> до </a:t>
            </a:r>
            <a:r>
              <a:rPr lang="ru-RU" sz="3300" dirty="0" err="1"/>
              <a:t>здійснення</a:t>
            </a:r>
            <a:r>
              <a:rPr lang="ru-RU" sz="3300" dirty="0"/>
              <a:t> будь-</a:t>
            </a:r>
            <a:r>
              <a:rPr lang="ru-RU" sz="3300" dirty="0" err="1"/>
              <a:t>яких</a:t>
            </a:r>
            <a:r>
              <a:rPr lang="ru-RU" sz="3300" dirty="0"/>
              <a:t> </a:t>
            </a:r>
            <a:r>
              <a:rPr lang="ru-RU" sz="3300" dirty="0" err="1"/>
              <a:t>винахідницьких</a:t>
            </a:r>
            <a:r>
              <a:rPr lang="ru-RU" sz="3300" dirty="0"/>
              <a:t> </a:t>
            </a:r>
            <a:r>
              <a:rPr lang="ru-RU" sz="3300" dirty="0" err="1"/>
              <a:t>робіт</a:t>
            </a:r>
            <a:r>
              <a:rPr lang="ru-RU" sz="3300" dirty="0"/>
              <a:t> </a:t>
            </a:r>
            <a:r>
              <a:rPr lang="ru-RU" sz="3300" dirty="0" err="1"/>
              <a:t>глядачами</a:t>
            </a:r>
            <a:r>
              <a:rPr lang="ru-RU" sz="3300" dirty="0"/>
              <a:t> з </a:t>
            </a:r>
            <a:r>
              <a:rPr lang="ru-RU" sz="3300" dirty="0" err="1"/>
              <a:t>можливістю</a:t>
            </a:r>
            <a:r>
              <a:rPr lang="ru-RU" sz="3300" dirty="0"/>
              <a:t> </a:t>
            </a:r>
            <a:r>
              <a:rPr lang="ru-RU" sz="3300" dirty="0" err="1"/>
              <a:t>подальшого</a:t>
            </a:r>
            <a:r>
              <a:rPr lang="ru-RU" sz="3300" dirty="0"/>
              <a:t> </a:t>
            </a:r>
            <a:r>
              <a:rPr lang="ru-RU" sz="3300" dirty="0" err="1"/>
              <a:t>представлення</a:t>
            </a:r>
            <a:r>
              <a:rPr lang="ru-RU" sz="3300" dirty="0"/>
              <a:t>, </a:t>
            </a:r>
            <a:r>
              <a:rPr lang="ru-RU" sz="3300" dirty="0" err="1"/>
              <a:t>гідних</a:t>
            </a:r>
            <a:r>
              <a:rPr lang="ru-RU" sz="3300" dirty="0"/>
              <a:t> </a:t>
            </a:r>
            <a:r>
              <a:rPr lang="ru-RU" sz="3300" dirty="0" err="1"/>
              <a:t>уваги</a:t>
            </a:r>
            <a:r>
              <a:rPr lang="ru-RU" sz="3300" dirty="0"/>
              <a:t> </a:t>
            </a:r>
            <a:r>
              <a:rPr lang="ru-RU" sz="3300" dirty="0" err="1"/>
              <a:t>розробок</a:t>
            </a:r>
            <a:r>
              <a:rPr lang="ru-RU" sz="3300" dirty="0"/>
              <a:t> та </a:t>
            </a:r>
            <a:r>
              <a:rPr lang="ru-RU" sz="3300" dirty="0" err="1"/>
              <a:t>їх</a:t>
            </a:r>
            <a:r>
              <a:rPr lang="ru-RU" sz="3300" dirty="0"/>
              <a:t> </a:t>
            </a:r>
            <a:r>
              <a:rPr lang="ru-RU" sz="3300" dirty="0" err="1"/>
              <a:t>авторів</a:t>
            </a:r>
            <a:r>
              <a:rPr lang="ru-RU" sz="3300" dirty="0"/>
              <a:t>, у рамках </a:t>
            </a:r>
            <a:r>
              <a:rPr lang="ru-RU" sz="3300" dirty="0" err="1"/>
              <a:t>випуску</a:t>
            </a:r>
            <a:r>
              <a:rPr lang="ru-RU" sz="3300" dirty="0"/>
              <a:t>(</a:t>
            </a:r>
            <a:r>
              <a:rPr lang="ru-RU" sz="3300" dirty="0" err="1"/>
              <a:t>відео</a:t>
            </a:r>
            <a:r>
              <a:rPr lang="ru-RU" sz="3300" dirty="0"/>
              <a:t>) каналу. 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xmlns="" val="126398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4533167"/>
              </p:ext>
            </p:extLst>
          </p:nvPr>
        </p:nvGraphicFramePr>
        <p:xfrm>
          <a:off x="677334" y="464024"/>
          <a:ext cx="9202390" cy="5947285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2495564"/>
                <a:gridCol w="3651494"/>
                <a:gridCol w="3055332"/>
              </a:tblGrid>
              <a:tr h="710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Винахідник</a:t>
                      </a:r>
                      <a:endParaRPr lang="en-US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Винахід</a:t>
                      </a:r>
                      <a:endParaRPr lang="en-US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Контакти</a:t>
                      </a:r>
                      <a:endParaRPr lang="en-US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748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Іван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Селезньов</a:t>
                      </a:r>
                      <a:endParaRPr lang="en-US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Рукавичка, що допомагає незрячим людям орієнтуватися у просторі. </a:t>
                      </a:r>
                      <a:endParaRPr lang="en-US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linkClick r:id="rId2"/>
                        </a:rPr>
                        <a:t>https://vk.com/id35207183</a:t>
                      </a:r>
                      <a:endParaRPr lang="en-US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1496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Михайло Литовченко </a:t>
                      </a:r>
                      <a:endParaRPr lang="en-US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Модульна установка, що добуває електроенергію з морських хвиль та здатна перетворювати морську воду на прісну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endParaRPr lang="en-US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linkClick r:id="rId3"/>
                        </a:rPr>
                        <a:t>https://vk.com/ml002</a:t>
                      </a:r>
                      <a:endParaRPr lang="en-US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1870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Олександр Шиманко </a:t>
                      </a:r>
                      <a:endParaRPr lang="en-US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Створив розумну подушку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ru-RU" sz="1400">
                          <a:effectLst/>
                        </a:rPr>
                        <a:t>яка ідеально пристосовується до форми голови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ru-RU" sz="1400">
                          <a:effectLst/>
                        </a:rPr>
                        <a:t>слугує читачем казок та навушниками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ru-RU" sz="1400">
                          <a:effectLst/>
                        </a:rPr>
                        <a:t>які вимикаються як тільки людина засинає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ru-RU" sz="1400">
                          <a:effectLst/>
                        </a:rPr>
                        <a:t>відслідковує час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ru-RU" sz="1400">
                          <a:effectLst/>
                        </a:rPr>
                        <a:t>якість та фази сну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endParaRPr lang="en-US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linkClick r:id="rId4"/>
                        </a:rPr>
                        <a:t>https://vk.com/id_sashook_in_if</a:t>
                      </a:r>
                      <a:endParaRPr lang="en-US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1122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Богдан Рева</a:t>
                      </a:r>
                      <a:endParaRPr lang="en-US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Модернізований квадрокоптер для ефективної орієнтації військових та виявлення супротивника на відстані. </a:t>
                      </a:r>
                      <a:endParaRPr lang="en-US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linkClick r:id="rId5"/>
                        </a:rPr>
                        <a:t>https</a:t>
                      </a:r>
                      <a:r>
                        <a:rPr lang="ru-RU" sz="1400" dirty="0">
                          <a:effectLst/>
                          <a:hlinkClick r:id="rId5"/>
                        </a:rPr>
                        <a:t>://</a:t>
                      </a:r>
                      <a:r>
                        <a:rPr lang="en-US" sz="1400" dirty="0">
                          <a:effectLst/>
                          <a:hlinkClick r:id="rId5"/>
                        </a:rPr>
                        <a:t>vk</a:t>
                      </a:r>
                      <a:r>
                        <a:rPr lang="ru-RU" sz="1400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1400" dirty="0">
                          <a:effectLst/>
                          <a:hlinkClick r:id="rId5"/>
                        </a:rPr>
                        <a:t>com</a:t>
                      </a:r>
                      <a:r>
                        <a:rPr lang="ru-RU" sz="1400" dirty="0">
                          <a:effectLst/>
                          <a:hlinkClick r:id="rId5"/>
                        </a:rPr>
                        <a:t>/</a:t>
                      </a:r>
                      <a:r>
                        <a:rPr lang="en-US" sz="1400" dirty="0">
                          <a:effectLst/>
                          <a:hlinkClick r:id="rId5"/>
                        </a:rPr>
                        <a:t>b</a:t>
                      </a:r>
                      <a:r>
                        <a:rPr lang="ru-RU" sz="1400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1400" dirty="0">
                          <a:effectLst/>
                          <a:hlinkClick r:id="rId5"/>
                        </a:rPr>
                        <a:t>reva</a:t>
                      </a:r>
                      <a:endParaRPr lang="en-US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0761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69" y="241738"/>
            <a:ext cx="9711559" cy="59352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400" b="1" dirty="0" smtClean="0"/>
              <a:t>Тематика </a:t>
            </a:r>
            <a:r>
              <a:rPr lang="ru-RU" sz="4400" b="1" dirty="0" err="1"/>
              <a:t>відео</a:t>
            </a:r>
            <a:r>
              <a:rPr lang="ru-RU" sz="4400" b="1" dirty="0"/>
              <a:t>:</a:t>
            </a:r>
            <a:endParaRPr lang="en-US" sz="4400" dirty="0"/>
          </a:p>
          <a:p>
            <a:pPr marL="0" indent="0">
              <a:buNone/>
            </a:pPr>
            <a:r>
              <a:rPr lang="ru-RU" sz="4400" b="1" dirty="0"/>
              <a:t>1) </a:t>
            </a:r>
            <a:r>
              <a:rPr lang="ru-RU" sz="4400" b="1" dirty="0" err="1"/>
              <a:t>Основна</a:t>
            </a:r>
            <a:r>
              <a:rPr lang="ru-RU" sz="4400" b="1" dirty="0"/>
              <a:t> – </a:t>
            </a:r>
            <a:r>
              <a:rPr lang="ru-RU" sz="4400" dirty="0" err="1"/>
              <a:t>цікавинки</a:t>
            </a:r>
            <a:r>
              <a:rPr lang="ru-RU" sz="4400" dirty="0"/>
              <a:t> з </a:t>
            </a:r>
            <a:r>
              <a:rPr lang="ru-RU" sz="4400" dirty="0" err="1"/>
              <a:t>життя</a:t>
            </a:r>
            <a:r>
              <a:rPr lang="ru-RU" sz="4400" dirty="0"/>
              <a:t> </a:t>
            </a:r>
            <a:r>
              <a:rPr lang="ru-RU" sz="4400" dirty="0" err="1"/>
              <a:t>науковців</a:t>
            </a:r>
            <a:r>
              <a:rPr lang="ru-RU" sz="4400" dirty="0"/>
              <a:t> та доступна </a:t>
            </a:r>
            <a:r>
              <a:rPr lang="ru-RU" sz="4400" dirty="0" err="1"/>
              <a:t>інформація</a:t>
            </a:r>
            <a:r>
              <a:rPr lang="ru-RU" sz="4400" dirty="0"/>
              <a:t> про </a:t>
            </a:r>
            <a:r>
              <a:rPr lang="ru-RU" sz="4400" dirty="0" err="1"/>
              <a:t>винаходи</a:t>
            </a:r>
            <a:r>
              <a:rPr lang="ru-RU" sz="4400" dirty="0"/>
              <a:t>;</a:t>
            </a:r>
            <a:endParaRPr lang="en-US" sz="4400" dirty="0"/>
          </a:p>
          <a:p>
            <a:pPr marL="0" indent="0">
              <a:buNone/>
            </a:pPr>
            <a:r>
              <a:rPr lang="ru-RU" sz="4400" b="1" dirty="0"/>
              <a:t>2) </a:t>
            </a:r>
            <a:r>
              <a:rPr lang="ru-RU" sz="4400" dirty="0"/>
              <a:t> </a:t>
            </a:r>
            <a:r>
              <a:rPr lang="ru-RU" sz="4400" b="1" dirty="0" err="1"/>
              <a:t>Додаткова</a:t>
            </a:r>
            <a:r>
              <a:rPr lang="ru-RU" sz="4400" b="1" dirty="0"/>
              <a:t> </a:t>
            </a:r>
            <a:r>
              <a:rPr lang="ru-RU" sz="4400" i="1" dirty="0"/>
              <a:t>(</a:t>
            </a:r>
            <a:r>
              <a:rPr lang="ru-RU" sz="4400" i="1" dirty="0" err="1"/>
              <a:t>впроваджуватиметься</a:t>
            </a:r>
            <a:r>
              <a:rPr lang="ru-RU" sz="4400" i="1" dirty="0"/>
              <a:t> </a:t>
            </a:r>
            <a:r>
              <a:rPr lang="ru-RU" sz="4400" i="1" dirty="0" err="1"/>
              <a:t>поступово</a:t>
            </a:r>
            <a:r>
              <a:rPr lang="ru-RU" sz="4400" i="1" dirty="0"/>
              <a:t> з </a:t>
            </a:r>
            <a:r>
              <a:rPr lang="ru-RU" sz="4400" i="1" dirty="0" err="1"/>
              <a:t>розвитком</a:t>
            </a:r>
            <a:r>
              <a:rPr lang="ru-RU" sz="4400" i="1" dirty="0"/>
              <a:t> каналу)</a:t>
            </a:r>
            <a:r>
              <a:rPr lang="ru-RU" sz="4400" b="1" dirty="0"/>
              <a:t> – </a:t>
            </a:r>
            <a:r>
              <a:rPr lang="ru-RU" sz="4400" dirty="0" err="1"/>
              <a:t>огляд</a:t>
            </a:r>
            <a:r>
              <a:rPr lang="ru-RU" sz="4400" dirty="0"/>
              <a:t> новин </a:t>
            </a:r>
            <a:r>
              <a:rPr lang="ru-RU" sz="4400" dirty="0" err="1"/>
              <a:t>української</a:t>
            </a:r>
            <a:r>
              <a:rPr lang="ru-RU" sz="4400" dirty="0"/>
              <a:t> і </a:t>
            </a:r>
            <a:r>
              <a:rPr lang="ru-RU" sz="4400" dirty="0" err="1"/>
              <a:t>світової</a:t>
            </a:r>
            <a:r>
              <a:rPr lang="ru-RU" sz="4400" dirty="0"/>
              <a:t> науки; </a:t>
            </a:r>
            <a:r>
              <a:rPr lang="ru-RU" sz="4400" dirty="0" err="1"/>
              <a:t>програми</a:t>
            </a:r>
            <a:r>
              <a:rPr lang="ru-RU" sz="4400" dirty="0"/>
              <a:t> про </a:t>
            </a:r>
            <a:r>
              <a:rPr lang="ru-RU" sz="4400" dirty="0" err="1"/>
              <a:t>успішних</a:t>
            </a:r>
            <a:r>
              <a:rPr lang="ru-RU" sz="4400" dirty="0"/>
              <a:t> </a:t>
            </a:r>
            <a:r>
              <a:rPr lang="ru-RU" sz="4400" dirty="0" err="1"/>
              <a:t>українців</a:t>
            </a:r>
            <a:r>
              <a:rPr lang="ru-RU" sz="4400" dirty="0"/>
              <a:t>; </a:t>
            </a:r>
            <a:r>
              <a:rPr lang="ru-RU" sz="4400" dirty="0" err="1"/>
              <a:t>інтерв'ю</a:t>
            </a:r>
            <a:r>
              <a:rPr lang="ru-RU" sz="4400" dirty="0"/>
              <a:t> </a:t>
            </a:r>
            <a:r>
              <a:rPr lang="ru-RU" sz="4400" dirty="0" err="1"/>
              <a:t>із</a:t>
            </a:r>
            <a:r>
              <a:rPr lang="ru-RU" sz="4400" dirty="0"/>
              <a:t> людьми, </a:t>
            </a:r>
            <a:r>
              <a:rPr lang="ru-RU" sz="4400" dirty="0" err="1"/>
              <a:t>які</a:t>
            </a:r>
            <a:r>
              <a:rPr lang="ru-RU" sz="4400" dirty="0"/>
              <a:t> </a:t>
            </a:r>
            <a:r>
              <a:rPr lang="ru-RU" sz="4400" dirty="0" err="1"/>
              <a:t>збиралися</a:t>
            </a:r>
            <a:r>
              <a:rPr lang="ru-RU" sz="4400" dirty="0"/>
              <a:t> </a:t>
            </a:r>
            <a:r>
              <a:rPr lang="ru-RU" sz="4400" dirty="0" err="1"/>
              <a:t>жити</a:t>
            </a:r>
            <a:r>
              <a:rPr lang="ru-RU" sz="4400" dirty="0"/>
              <a:t> </a:t>
            </a:r>
            <a:r>
              <a:rPr lang="ru-RU" sz="4400" dirty="0" err="1"/>
              <a:t>закордоном</a:t>
            </a:r>
            <a:r>
              <a:rPr lang="ru-RU" sz="4400" dirty="0"/>
              <a:t>, але </a:t>
            </a:r>
            <a:r>
              <a:rPr lang="ru-RU" sz="4400" dirty="0" err="1"/>
              <a:t>повернулися</a:t>
            </a:r>
            <a:r>
              <a:rPr lang="ru-RU" sz="4400" dirty="0"/>
              <a:t>; </a:t>
            </a:r>
            <a:r>
              <a:rPr lang="ru-RU" sz="4400" dirty="0" err="1"/>
              <a:t>відео-звіти</a:t>
            </a:r>
            <a:r>
              <a:rPr lang="ru-RU" sz="4400" dirty="0"/>
              <a:t> </a:t>
            </a:r>
            <a:r>
              <a:rPr lang="ru-RU" sz="4400" dirty="0" err="1"/>
              <a:t>із</a:t>
            </a:r>
            <a:r>
              <a:rPr lang="ru-RU" sz="4400" dirty="0"/>
              <a:t> </a:t>
            </a:r>
            <a:r>
              <a:rPr lang="ru-RU" sz="4400" dirty="0" err="1"/>
              <a:t>бізнес-тренінгів</a:t>
            </a:r>
            <a:r>
              <a:rPr lang="ru-RU" sz="4400" dirty="0"/>
              <a:t> та </a:t>
            </a:r>
            <a:r>
              <a:rPr lang="ru-RU" sz="4400" dirty="0" err="1"/>
              <a:t>зустрічей</a:t>
            </a:r>
            <a:r>
              <a:rPr lang="ru-RU" sz="4400" dirty="0"/>
              <a:t> з </a:t>
            </a:r>
            <a:r>
              <a:rPr lang="ru-RU" sz="4400" dirty="0" err="1"/>
              <a:t>роботодавцями</a:t>
            </a:r>
            <a:r>
              <a:rPr lang="ru-RU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66903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Дослідження міграційних настроїв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Пропонуємо українським компаніям власне дослідження бажання працівників емігрувати</a:t>
            </a:r>
          </a:p>
          <a:p>
            <a:r>
              <a:rPr lang="uk-UA" dirty="0" smtClean="0"/>
              <a:t>Вартість оплачує компанія</a:t>
            </a:r>
          </a:p>
          <a:p>
            <a:r>
              <a:rPr lang="uk-UA" dirty="0" smtClean="0"/>
              <a:t>Дослідницька група надає обов’язкові до впровадження рекомендації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Метод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контролю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проведення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повторного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інтернет-опитування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щодо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намірів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виїхати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постійне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проживання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кордон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серед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молодих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людей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віці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18-35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років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;</a:t>
            </a:r>
            <a:endParaRPr lang="en-US" altLang="en-US" b="1" dirty="0">
              <a:latin typeface="Arial" charset="0"/>
            </a:endParaRPr>
          </a:p>
          <a:p>
            <a:pPr lvl="0"/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моніторинг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висловлювань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соцмережах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введеним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хештегом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щодо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намірів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покинути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Україну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592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7793" y="1450428"/>
            <a:ext cx="7115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Дякуємо за увагу!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517" y="1450428"/>
            <a:ext cx="10058399" cy="410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05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130" y="365125"/>
            <a:ext cx="11472436" cy="5811838"/>
          </a:xfrm>
        </p:spPr>
      </p:pic>
      <p:sp>
        <p:nvSpPr>
          <p:cNvPr id="5" name="TextBox 4"/>
          <p:cNvSpPr txBox="1"/>
          <p:nvPr/>
        </p:nvSpPr>
        <p:spPr>
          <a:xfrm>
            <a:off x="10277693" y="6488668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 даними </a:t>
            </a:r>
            <a:r>
              <a:rPr lang="en-US" dirty="0" smtClean="0"/>
              <a:t>CEDOS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773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70675" cy="6839524"/>
          </a:xfrm>
        </p:spPr>
      </p:pic>
    </p:spTree>
    <p:extLst>
      <p:ext uri="{BB962C8B-B14F-4D97-AF65-F5344CB8AC3E}">
        <p14:creationId xmlns:p14="http://schemas.microsoft.com/office/powerpoint/2010/main" xmlns="" val="8843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69" y="315310"/>
            <a:ext cx="11603421" cy="6542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МІСІЯ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Зменшення рівня еміграції та збереження інтелектуального капіталу  України.</a:t>
            </a:r>
            <a:endParaRPr lang="en-US" dirty="0"/>
          </a:p>
          <a:p>
            <a:pPr marL="0" indent="0">
              <a:buNone/>
            </a:pP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об’єктивної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самореалізації</a:t>
            </a:r>
            <a:r>
              <a:rPr lang="ru-RU" dirty="0"/>
              <a:t> в </a:t>
            </a:r>
            <a:r>
              <a:rPr lang="ru-RU" dirty="0" err="1"/>
              <a:t>Україна</a:t>
            </a:r>
            <a:r>
              <a:rPr lang="ru-RU" dirty="0"/>
              <a:t> та  </a:t>
            </a:r>
            <a:r>
              <a:rPr lang="ru-RU" dirty="0" err="1"/>
              <a:t>закордоном</a:t>
            </a:r>
            <a:r>
              <a:rPr lang="ru-RU" dirty="0"/>
              <a:t>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 </a:t>
            </a:r>
            <a:endParaRPr lang="en-US" dirty="0"/>
          </a:p>
          <a:p>
            <a:pPr marL="0" indent="0">
              <a:buNone/>
            </a:pPr>
            <a:r>
              <a:rPr lang="ru-RU" b="1" dirty="0"/>
              <a:t>МЕТА</a:t>
            </a:r>
            <a:endParaRPr lang="en-US" dirty="0"/>
          </a:p>
          <a:p>
            <a:pPr marL="0" indent="0">
              <a:buNone/>
            </a:pP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en-US" dirty="0"/>
              <a:t>, </a:t>
            </a:r>
            <a:r>
              <a:rPr lang="ru-RU" dirty="0" err="1"/>
              <a:t>спрямованої</a:t>
            </a:r>
            <a:r>
              <a:rPr lang="ru-RU" dirty="0"/>
              <a:t> на </a:t>
            </a:r>
            <a:r>
              <a:rPr lang="ru-RU" dirty="0" err="1"/>
              <a:t>боротьбу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зростаючою</a:t>
            </a:r>
            <a:r>
              <a:rPr lang="ru-RU" dirty="0"/>
              <a:t> </a:t>
            </a:r>
            <a:r>
              <a:rPr lang="ru-RU" dirty="0" err="1"/>
              <a:t>еміграцією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en-US" dirty="0"/>
              <a:t>, </a:t>
            </a:r>
            <a:r>
              <a:rPr lang="ru-RU" dirty="0"/>
              <a:t>як </a:t>
            </a:r>
            <a:r>
              <a:rPr lang="ru-RU" dirty="0" err="1"/>
              <a:t>носіїв</a:t>
            </a:r>
            <a:r>
              <a:rPr lang="ru-RU" dirty="0"/>
              <a:t> </a:t>
            </a:r>
            <a:r>
              <a:rPr lang="ru-RU" dirty="0" err="1"/>
              <a:t>інтелектуального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en-US" dirty="0"/>
              <a:t>  </a:t>
            </a:r>
            <a:r>
              <a:rPr lang="ru-RU" dirty="0" err="1"/>
              <a:t>країни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ru-RU" dirty="0" err="1"/>
              <a:t>Привернення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владних</a:t>
            </a:r>
            <a:r>
              <a:rPr lang="ru-RU" dirty="0"/>
              <a:t>, </a:t>
            </a:r>
            <a:r>
              <a:rPr lang="ru-RU" dirty="0" err="1"/>
              <a:t>бізнесових</a:t>
            </a:r>
            <a:r>
              <a:rPr lang="ru-RU" dirty="0"/>
              <a:t> структур,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до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еміграції</a:t>
            </a:r>
            <a:r>
              <a:rPr lang="ru-RU" dirty="0"/>
              <a:t> </a:t>
            </a:r>
            <a:r>
              <a:rPr lang="ru-RU" dirty="0" err="1"/>
              <a:t>кваліфікованих</a:t>
            </a:r>
            <a:r>
              <a:rPr lang="ru-RU" dirty="0"/>
              <a:t> </a:t>
            </a:r>
            <a:r>
              <a:rPr lang="ru-RU" dirty="0" err="1"/>
              <a:t>кадрів</a:t>
            </a:r>
            <a:r>
              <a:rPr lang="ru-RU" dirty="0"/>
              <a:t> </a:t>
            </a:r>
            <a:r>
              <a:rPr lang="ru-RU" dirty="0" err="1"/>
              <a:t>задля</a:t>
            </a:r>
            <a:r>
              <a:rPr lang="ru-RU" dirty="0"/>
              <a:t>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та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ефективних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еміграційної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на державному </a:t>
            </a:r>
            <a:r>
              <a:rPr lang="ru-RU" dirty="0" err="1"/>
              <a:t>рівні</a:t>
            </a:r>
            <a:r>
              <a:rPr lang="ru-RU" dirty="0"/>
              <a:t>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 </a:t>
            </a:r>
            <a:endParaRPr lang="en-US" dirty="0"/>
          </a:p>
          <a:p>
            <a:pPr marL="0" indent="0">
              <a:buNone/>
            </a:pPr>
            <a:r>
              <a:rPr lang="ru-RU" b="1" dirty="0"/>
              <a:t>ЗАВДАННЯ</a:t>
            </a:r>
            <a:endParaRPr lang="en-US" dirty="0"/>
          </a:p>
          <a:p>
            <a:pPr marL="0" lvl="0" indent="0">
              <a:buNone/>
            </a:pPr>
            <a:r>
              <a:rPr lang="ru-RU" dirty="0" err="1"/>
              <a:t>Виробництво</a:t>
            </a:r>
            <a:r>
              <a:rPr lang="ru-RU" dirty="0"/>
              <a:t> та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</a:t>
            </a:r>
            <a:r>
              <a:rPr lang="ru-RU" dirty="0" err="1"/>
              <a:t>спрямованої</a:t>
            </a:r>
            <a:r>
              <a:rPr lang="ru-RU" dirty="0"/>
              <a:t> на </a:t>
            </a:r>
            <a:r>
              <a:rPr lang="ru-RU" dirty="0" err="1"/>
              <a:t>представлення</a:t>
            </a:r>
            <a:r>
              <a:rPr lang="ru-RU" dirty="0"/>
              <a:t> та </a:t>
            </a:r>
            <a:r>
              <a:rPr lang="ru-RU" dirty="0" err="1"/>
              <a:t>популяризацію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як простору </a:t>
            </a:r>
            <a:r>
              <a:rPr lang="ru-RU" dirty="0" err="1"/>
              <a:t>можливостей</a:t>
            </a:r>
            <a:r>
              <a:rPr lang="ru-RU" dirty="0"/>
              <a:t> для </a:t>
            </a:r>
            <a:r>
              <a:rPr lang="ru-RU" dirty="0" err="1"/>
              <a:t>самореалізації</a:t>
            </a:r>
            <a:r>
              <a:rPr lang="ru-RU" dirty="0"/>
              <a:t>.</a:t>
            </a:r>
            <a:endParaRPr lang="en-US" dirty="0"/>
          </a:p>
          <a:p>
            <a:pPr marL="0" lvl="0" indent="0">
              <a:buNone/>
            </a:pP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орієнтованих</a:t>
            </a:r>
            <a:r>
              <a:rPr lang="ru-RU" dirty="0"/>
              <a:t> на </a:t>
            </a:r>
            <a:r>
              <a:rPr lang="ru-RU" dirty="0" err="1"/>
              <a:t>зацікавлення</a:t>
            </a:r>
            <a:r>
              <a:rPr lang="ru-RU" dirty="0"/>
              <a:t> до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  <a:endParaRPr lang="en-US" dirty="0"/>
          </a:p>
          <a:p>
            <a:pPr marL="0" lvl="0" indent="0">
              <a:buNone/>
            </a:pP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популяризацію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та </a:t>
            </a:r>
            <a:r>
              <a:rPr lang="ru-RU" dirty="0" err="1"/>
              <a:t>консолідацію</a:t>
            </a:r>
            <a:r>
              <a:rPr lang="ru-RU" dirty="0"/>
              <a:t> </a:t>
            </a:r>
            <a:r>
              <a:rPr lang="ru-RU" dirty="0" err="1" smtClean="0"/>
              <a:t>науковців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277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ОПИС ЦІЛЬОВОЇ АУДИТОРІЇ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8386"/>
            <a:ext cx="11122572" cy="52761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err="1" smtClean="0"/>
              <a:t>Цільова</a:t>
            </a:r>
            <a:r>
              <a:rPr lang="ru-RU" sz="2400" b="1" dirty="0" smtClean="0"/>
              <a:t> </a:t>
            </a:r>
            <a:r>
              <a:rPr lang="ru-RU" sz="2400" b="1" dirty="0" err="1"/>
              <a:t>аудиторія</a:t>
            </a:r>
            <a:r>
              <a:rPr lang="ru-RU" sz="2400" b="1" dirty="0"/>
              <a:t>:</a:t>
            </a:r>
            <a:r>
              <a:rPr lang="ru-RU" sz="2400" dirty="0"/>
              <a:t> </a:t>
            </a:r>
            <a:r>
              <a:rPr lang="ru-RU" sz="2400" dirty="0" err="1"/>
              <a:t>громадяни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до 35 </a:t>
            </a:r>
            <a:r>
              <a:rPr lang="ru-RU" sz="2400" dirty="0" err="1"/>
              <a:t>років</a:t>
            </a:r>
            <a:r>
              <a:rPr lang="ru-RU" sz="2400" dirty="0"/>
              <a:t> з </a:t>
            </a:r>
            <a:r>
              <a:rPr lang="ru-RU" sz="2400" dirty="0" err="1"/>
              <a:t>вищою</a:t>
            </a:r>
            <a:r>
              <a:rPr lang="ru-RU" sz="2400" dirty="0"/>
              <a:t> </a:t>
            </a:r>
            <a:r>
              <a:rPr lang="ru-RU" sz="2400" dirty="0" err="1"/>
              <a:t>освітою</a:t>
            </a:r>
            <a:r>
              <a:rPr lang="ru-RU" sz="2400" dirty="0"/>
              <a:t>. </a:t>
            </a:r>
            <a:endParaRPr lang="en-US" sz="2400" dirty="0"/>
          </a:p>
          <a:p>
            <a:pPr marL="0" indent="0">
              <a:buNone/>
            </a:pPr>
            <a:r>
              <a:rPr lang="ru-RU" sz="2400" b="1" dirty="0" err="1"/>
              <a:t>Опис</a:t>
            </a:r>
            <a:r>
              <a:rPr lang="ru-RU" sz="2400" b="1" dirty="0"/>
              <a:t>:</a:t>
            </a:r>
            <a:r>
              <a:rPr lang="ru-RU" sz="2400" dirty="0"/>
              <a:t> молодь </a:t>
            </a:r>
            <a:r>
              <a:rPr lang="ru-RU" sz="2400" dirty="0" err="1"/>
              <a:t>України</a:t>
            </a:r>
            <a:r>
              <a:rPr lang="ru-RU" sz="2400" dirty="0"/>
              <a:t> з </a:t>
            </a:r>
            <a:r>
              <a:rPr lang="ru-RU" sz="2400" dirty="0" err="1"/>
              <a:t>вищою</a:t>
            </a:r>
            <a:r>
              <a:rPr lang="ru-RU" sz="2400" dirty="0"/>
              <a:t> </a:t>
            </a:r>
            <a:r>
              <a:rPr lang="ru-RU" sz="2400" dirty="0" err="1"/>
              <a:t>освітою</a:t>
            </a:r>
            <a:r>
              <a:rPr lang="ru-RU" sz="2400" dirty="0"/>
              <a:t>, яка </a:t>
            </a:r>
            <a:r>
              <a:rPr lang="ru-RU" sz="2400" dirty="0" err="1"/>
              <a:t>знаходиться</a:t>
            </a:r>
            <a:r>
              <a:rPr lang="ru-RU" sz="2400" dirty="0"/>
              <a:t> в </a:t>
            </a:r>
            <a:r>
              <a:rPr lang="ru-RU" sz="2400" dirty="0" err="1"/>
              <a:t>пошуку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за </a:t>
            </a:r>
            <a:r>
              <a:rPr lang="ru-RU" sz="2400" dirty="0" err="1"/>
              <a:t>спеціальністю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націлена</a:t>
            </a:r>
            <a:r>
              <a:rPr lang="ru-RU" sz="2400" dirty="0"/>
              <a:t> на </a:t>
            </a:r>
            <a:r>
              <a:rPr lang="ru-RU" sz="2400" dirty="0" err="1"/>
              <a:t>кар’єрний</a:t>
            </a:r>
            <a:r>
              <a:rPr lang="ru-RU" sz="2400" dirty="0"/>
              <a:t> </a:t>
            </a:r>
            <a:r>
              <a:rPr lang="ru-RU" sz="2400" dirty="0" err="1"/>
              <a:t>ріст</a:t>
            </a:r>
            <a:r>
              <a:rPr lang="ru-RU" sz="2400" dirty="0"/>
              <a:t> і </a:t>
            </a:r>
            <a:r>
              <a:rPr lang="ru-RU" sz="2400" dirty="0" err="1"/>
              <a:t>стоїть</a:t>
            </a:r>
            <a:r>
              <a:rPr lang="ru-RU" sz="2400" dirty="0"/>
              <a:t> перед </a:t>
            </a:r>
            <a:r>
              <a:rPr lang="ru-RU" sz="2400" dirty="0" err="1"/>
              <a:t>вибором</a:t>
            </a:r>
            <a:r>
              <a:rPr lang="ru-RU" sz="2400" dirty="0"/>
              <a:t> </a:t>
            </a:r>
            <a:r>
              <a:rPr lang="ru-RU" sz="2400" dirty="0" err="1"/>
              <a:t>працювати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емігрувати</a:t>
            </a:r>
            <a:r>
              <a:rPr lang="ru-RU" sz="2400" dirty="0"/>
              <a:t> за кордон. У </a:t>
            </a:r>
            <a:r>
              <a:rPr lang="ru-RU" sz="2400" dirty="0" err="1"/>
              <a:t>дану</a:t>
            </a:r>
            <a:r>
              <a:rPr lang="ru-RU" sz="2400" dirty="0"/>
              <a:t> </a:t>
            </a:r>
            <a:r>
              <a:rPr lang="ru-RU" sz="2400" dirty="0" err="1"/>
              <a:t>соціальну</a:t>
            </a:r>
            <a:r>
              <a:rPr lang="ru-RU" sz="2400" dirty="0"/>
              <a:t> </a:t>
            </a:r>
            <a:r>
              <a:rPr lang="ru-RU" sz="2400" dirty="0" err="1"/>
              <a:t>групу</a:t>
            </a:r>
            <a:r>
              <a:rPr lang="ru-RU" sz="2400" dirty="0"/>
              <a:t> </a:t>
            </a:r>
            <a:r>
              <a:rPr lang="ru-RU" sz="2400" dirty="0" err="1"/>
              <a:t>входять</a:t>
            </a:r>
            <a:r>
              <a:rPr lang="ru-RU" sz="2400" dirty="0"/>
              <a:t> </a:t>
            </a:r>
            <a:r>
              <a:rPr lang="ru-RU" sz="2400" dirty="0" err="1"/>
              <a:t>випускники</a:t>
            </a:r>
            <a:r>
              <a:rPr lang="ru-RU" sz="2400" dirty="0"/>
              <a:t> </a:t>
            </a:r>
            <a:r>
              <a:rPr lang="ru-RU" sz="2400" dirty="0" err="1"/>
              <a:t>вузів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шукають</a:t>
            </a:r>
            <a:r>
              <a:rPr lang="ru-RU" sz="2400" dirty="0"/>
              <a:t> роботу, </a:t>
            </a:r>
            <a:r>
              <a:rPr lang="ru-RU" sz="2400" dirty="0" err="1"/>
              <a:t>молоді</a:t>
            </a:r>
            <a:r>
              <a:rPr lang="ru-RU" sz="2400" dirty="0"/>
              <a:t> </a:t>
            </a:r>
            <a:r>
              <a:rPr lang="ru-RU" sz="2400" dirty="0" err="1"/>
              <a:t>науковці</a:t>
            </a:r>
            <a:r>
              <a:rPr lang="ru-RU" sz="2400" dirty="0"/>
              <a:t>, </a:t>
            </a:r>
            <a:r>
              <a:rPr lang="ru-RU" sz="2400" dirty="0" err="1"/>
              <a:t>працівники</a:t>
            </a:r>
            <a:r>
              <a:rPr lang="ru-RU" sz="2400" dirty="0"/>
              <a:t> з </a:t>
            </a:r>
            <a:r>
              <a:rPr lang="ru-RU" sz="2400" dirty="0" err="1"/>
              <a:t>вищою</a:t>
            </a:r>
            <a:r>
              <a:rPr lang="ru-RU" sz="2400" dirty="0"/>
              <a:t> </a:t>
            </a:r>
            <a:r>
              <a:rPr lang="ru-RU" sz="2400" dirty="0" err="1"/>
              <a:t>осв</a:t>
            </a:r>
            <a:r>
              <a:rPr lang="uk-UA" sz="2400" dirty="0"/>
              <a:t>ітою</a:t>
            </a:r>
            <a:r>
              <a:rPr lang="ru-RU" sz="2400" dirty="0"/>
              <a:t>.</a:t>
            </a:r>
            <a:endParaRPr lang="en-US" sz="2400" dirty="0"/>
          </a:p>
          <a:p>
            <a:pPr marL="0" indent="0">
              <a:buNone/>
            </a:pPr>
            <a:r>
              <a:rPr lang="ru-RU" sz="2400" dirty="0" err="1"/>
              <a:t>Головний</a:t>
            </a:r>
            <a:r>
              <a:rPr lang="ru-RU" sz="2400" dirty="0"/>
              <a:t> </a:t>
            </a:r>
            <a:r>
              <a:rPr lang="ru-RU" sz="2400" dirty="0" err="1"/>
              <a:t>критерій</a:t>
            </a:r>
            <a:r>
              <a:rPr lang="ru-RU" sz="2400" dirty="0"/>
              <a:t> </a:t>
            </a:r>
            <a:r>
              <a:rPr lang="ru-RU" sz="2400" dirty="0" err="1"/>
              <a:t>виділення</a:t>
            </a:r>
            <a:r>
              <a:rPr lang="ru-RU" sz="2400" dirty="0"/>
              <a:t> </a:t>
            </a:r>
            <a:r>
              <a:rPr lang="ru-RU" sz="2400" dirty="0" err="1"/>
              <a:t>цільової</a:t>
            </a:r>
            <a:r>
              <a:rPr lang="ru-RU" sz="2400" dirty="0"/>
              <a:t> </a:t>
            </a:r>
            <a:r>
              <a:rPr lang="ru-RU" sz="2400" dirty="0" err="1"/>
              <a:t>аудиторії</a:t>
            </a:r>
            <a:r>
              <a:rPr lang="ru-RU" sz="2400" dirty="0"/>
              <a:t> –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вищої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(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кількох</a:t>
            </a:r>
            <a:r>
              <a:rPr lang="ru-RU" sz="2400" dirty="0"/>
              <a:t>), а </a:t>
            </a:r>
            <a:r>
              <a:rPr lang="ru-RU" sz="2400" dirty="0" err="1"/>
              <a:t>саме</a:t>
            </a:r>
            <a:r>
              <a:rPr lang="ru-RU" sz="2400" dirty="0"/>
              <a:t>: диплом бакалавра,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магістра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аспіранта</a:t>
            </a:r>
            <a:r>
              <a:rPr lang="ru-RU" sz="2400" dirty="0"/>
              <a:t>).</a:t>
            </a:r>
            <a:endParaRPr lang="en-US" sz="2400" dirty="0"/>
          </a:p>
          <a:p>
            <a:pPr marL="0" indent="0">
              <a:buNone/>
            </a:pPr>
            <a:r>
              <a:rPr lang="ru-RU" sz="2400" dirty="0" err="1"/>
              <a:t>Цільову</a:t>
            </a:r>
            <a:r>
              <a:rPr lang="ru-RU" sz="2400" dirty="0"/>
              <a:t> </a:t>
            </a:r>
            <a:r>
              <a:rPr lang="ru-RU" sz="2400" dirty="0" err="1"/>
              <a:t>аудиторію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розділити</a:t>
            </a:r>
            <a:r>
              <a:rPr lang="ru-RU" sz="2400" dirty="0"/>
              <a:t> на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:</a:t>
            </a:r>
            <a:endParaRPr lang="en-US" sz="2400" dirty="0"/>
          </a:p>
          <a:p>
            <a:r>
              <a:rPr lang="en-US" sz="2400" dirty="0"/>
              <a:t>C</a:t>
            </a:r>
            <a:r>
              <a:rPr lang="ru-RU" sz="2400" dirty="0" err="1"/>
              <a:t>туденти</a:t>
            </a:r>
            <a:endParaRPr lang="en-US" sz="2400" dirty="0"/>
          </a:p>
          <a:p>
            <a:r>
              <a:rPr lang="ru-RU" sz="2400" dirty="0" err="1"/>
              <a:t>Працівники</a:t>
            </a:r>
            <a:r>
              <a:rPr lang="ru-RU" sz="2400" dirty="0"/>
              <a:t> з </a:t>
            </a:r>
            <a:r>
              <a:rPr lang="ru-RU" sz="2400" dirty="0" err="1"/>
              <a:t>вищою</a:t>
            </a:r>
            <a:r>
              <a:rPr lang="ru-RU" sz="2400" dirty="0"/>
              <a:t> </a:t>
            </a:r>
            <a:r>
              <a:rPr lang="ru-RU" sz="2400" dirty="0" err="1" smtClean="0"/>
              <a:t>освітою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5483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БАЖАНИЙ РЕЗУЛЬТАТ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/>
              <a:t>скорочення </a:t>
            </a:r>
            <a:r>
              <a:rPr lang="uk-UA" sz="2800" dirty="0"/>
              <a:t>кількості студентів-мігрантів до рівня 2009 року</a:t>
            </a:r>
            <a:endParaRPr lang="en-US" sz="2800" dirty="0"/>
          </a:p>
          <a:p>
            <a:pPr lvl="0"/>
            <a:r>
              <a:rPr lang="uk-UA" sz="2800" dirty="0"/>
              <a:t>зменшення частки молодих людей, які мають намір виїхати за кордон на постійне проживання до 15% (зараз таких 45%)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201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МЕТОДИ ДОСЛІДЖЕННЯ ЦІЛЬОВОЇ АУДИТОРІЇ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sz="2800" dirty="0" err="1"/>
              <a:t>Глибинне</a:t>
            </a:r>
            <a:r>
              <a:rPr lang="ru-RU" sz="2800" dirty="0"/>
              <a:t> </a:t>
            </a:r>
            <a:r>
              <a:rPr lang="ru-RU" sz="2800" dirty="0" err="1"/>
              <a:t>інтерв'ю</a:t>
            </a:r>
            <a:r>
              <a:rPr lang="ru-RU" sz="2800" dirty="0"/>
              <a:t> з </a:t>
            </a:r>
            <a:r>
              <a:rPr lang="ru-RU" sz="2800" dirty="0" err="1"/>
              <a:t>громадянами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виїхали</a:t>
            </a:r>
            <a:r>
              <a:rPr lang="ru-RU" sz="2800" dirty="0"/>
              <a:t> </a:t>
            </a:r>
            <a:r>
              <a:rPr lang="ru-RU" sz="2800" dirty="0" err="1"/>
              <a:t>закордон</a:t>
            </a:r>
            <a:endParaRPr lang="en-US" sz="2800" dirty="0"/>
          </a:p>
          <a:p>
            <a:r>
              <a:rPr lang="ru-RU" sz="2800" dirty="0" err="1"/>
              <a:t>Інтернет</a:t>
            </a:r>
            <a:r>
              <a:rPr lang="ru-RU" sz="2800" dirty="0"/>
              <a:t> </a:t>
            </a:r>
            <a:r>
              <a:rPr lang="ru-RU" sz="2800" dirty="0" err="1"/>
              <a:t>опитування</a:t>
            </a:r>
            <a:r>
              <a:rPr lang="ru-RU" sz="2800" dirty="0"/>
              <a:t>  - для </a:t>
            </a:r>
            <a:r>
              <a:rPr lang="ru-RU" sz="2800" dirty="0" err="1"/>
              <a:t>знаходження</a:t>
            </a:r>
            <a:r>
              <a:rPr lang="ru-RU" sz="2800" dirty="0"/>
              <a:t> </a:t>
            </a:r>
            <a:r>
              <a:rPr lang="ru-RU" sz="2800" dirty="0" err="1"/>
              <a:t>кількісного</a:t>
            </a:r>
            <a:r>
              <a:rPr lang="ru-RU" sz="2800" dirty="0"/>
              <a:t> </a:t>
            </a:r>
            <a:r>
              <a:rPr lang="ru-RU" sz="2800" dirty="0" err="1"/>
              <a:t>підтвердження</a:t>
            </a:r>
            <a:r>
              <a:rPr lang="ru-RU" sz="2800" dirty="0"/>
              <a:t> причин </a:t>
            </a:r>
            <a:r>
              <a:rPr lang="ru-RU" sz="2800" dirty="0" err="1"/>
              <a:t>еміграції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893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ПОТЕНЦІЙНІ  ЗАМОВНИКИ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err="1" smtClean="0"/>
              <a:t>Державна</a:t>
            </a:r>
            <a:r>
              <a:rPr lang="ru-RU" sz="2800" dirty="0" smtClean="0"/>
              <a:t> </a:t>
            </a:r>
            <a:r>
              <a:rPr lang="ru-RU" sz="2800" dirty="0" err="1"/>
              <a:t>міграційна</a:t>
            </a:r>
            <a:r>
              <a:rPr lang="ru-RU" sz="2800" dirty="0"/>
              <a:t> служба</a:t>
            </a:r>
            <a:endParaRPr lang="en-US" sz="2800" dirty="0"/>
          </a:p>
          <a:p>
            <a:pPr lvl="0"/>
            <a:r>
              <a:rPr lang="ru-RU" sz="2800" dirty="0" err="1"/>
              <a:t>Міністерство</a:t>
            </a:r>
            <a:r>
              <a:rPr lang="ru-RU" sz="2800" dirty="0"/>
              <a:t> </a:t>
            </a:r>
            <a:r>
              <a:rPr lang="ru-RU" sz="2800" dirty="0" err="1"/>
              <a:t>молоді</a:t>
            </a:r>
            <a:r>
              <a:rPr lang="ru-RU" sz="2800" dirty="0"/>
              <a:t> та спорту</a:t>
            </a:r>
            <a:endParaRPr lang="en-US" sz="2800" dirty="0"/>
          </a:p>
          <a:p>
            <a:pPr lvl="0"/>
            <a:r>
              <a:rPr lang="ru-RU" sz="2800" dirty="0" err="1"/>
              <a:t>Міністерство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endParaRPr lang="en-US" sz="2800" dirty="0"/>
          </a:p>
          <a:p>
            <a:pPr lvl="0"/>
            <a:r>
              <a:rPr lang="ru-RU" sz="2800" dirty="0"/>
              <a:t>Фонд Кличко</a:t>
            </a:r>
            <a:endParaRPr lang="en-US" sz="2800" dirty="0"/>
          </a:p>
          <a:p>
            <a:pPr lvl="0"/>
            <a:r>
              <a:rPr lang="ru-RU" sz="2800" dirty="0"/>
              <a:t>Фонд Богдана </a:t>
            </a:r>
            <a:r>
              <a:rPr lang="ru-RU" sz="2800" dirty="0" err="1" smtClean="0"/>
              <a:t>Гаврилишина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56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1015</Words>
  <Application>Microsoft Office PowerPoint</Application>
  <PresentationFormat>Произвольный</PresentationFormat>
  <Paragraphs>138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Facet</vt:lpstr>
      <vt:lpstr>Соціальна кампанія «Залишайся в Україні»</vt:lpstr>
      <vt:lpstr>Опис проблемної ситуації: </vt:lpstr>
      <vt:lpstr>Слайд 3</vt:lpstr>
      <vt:lpstr>Слайд 4</vt:lpstr>
      <vt:lpstr>Слайд 5</vt:lpstr>
      <vt:lpstr>ОПИС ЦІЛЬОВОЇ АУДИТОРІЇ</vt:lpstr>
      <vt:lpstr>БАЖАНИЙ РЕЗУЛЬТАТ</vt:lpstr>
      <vt:lpstr>МЕТОДИ ДОСЛІДЖЕННЯ ЦІЛЬОВОЇ АУДИТОРІЇ</vt:lpstr>
      <vt:lpstr>ПОТЕНЦІЙНІ  ЗАМОВНИКИ</vt:lpstr>
      <vt:lpstr>ЗАПЛАНОВАНІ ЗАХОДИ</vt:lpstr>
      <vt:lpstr>Всеукраїнська молодіжна громадська організація «TREND» Наші гасла: Будь в «TRENDI» Працюй в Україні, будь в тренді Українська наука в тренді </vt:lpstr>
      <vt:lpstr>Слайд 12</vt:lpstr>
      <vt:lpstr>У рамках діяльності об’єднання будуть здійснені такі заходи: </vt:lpstr>
      <vt:lpstr>Слайд 14</vt:lpstr>
      <vt:lpstr>Бізнес-курси “TREND in business”  </vt:lpstr>
      <vt:lpstr>Потенційні учасники(лектори) та теми тренінгів</vt:lpstr>
      <vt:lpstr>Зустрічі з успішними українцями</vt:lpstr>
      <vt:lpstr>Слайд 18</vt:lpstr>
      <vt:lpstr>Слайд 19</vt:lpstr>
      <vt:lpstr>Слайд 20</vt:lpstr>
      <vt:lpstr>Канал YouTube “TREND in science”</vt:lpstr>
      <vt:lpstr>Слайд 22</vt:lpstr>
      <vt:lpstr>Слайд 23</vt:lpstr>
      <vt:lpstr>Дослідження міграційних настроїв</vt:lpstr>
      <vt:lpstr>Метод контролю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Соціальна кампанія «Залишайся в Україні»</dc:title>
  <dc:creator>Microsoft Office User</dc:creator>
  <cp:lastModifiedBy>User</cp:lastModifiedBy>
  <cp:revision>14</cp:revision>
  <dcterms:created xsi:type="dcterms:W3CDTF">2016-10-30T18:28:58Z</dcterms:created>
  <dcterms:modified xsi:type="dcterms:W3CDTF">2016-10-31T06:16:02Z</dcterms:modified>
</cp:coreProperties>
</file>