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34.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35.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36.xml" ContentType="application/vnd.openxmlformats-officedocument.presentationml.notesSl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7.xml" ContentType="application/vnd.ms-office.chartcolorstyle+xml"/>
  <Override PartName="/ppt/charts/style7.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93455" r:id="rId4"/>
  </p:sldMasterIdLst>
  <p:notesMasterIdLst>
    <p:notesMasterId r:id="rId54"/>
  </p:notesMasterIdLst>
  <p:handoutMasterIdLst>
    <p:handoutMasterId r:id="rId55"/>
  </p:handoutMasterIdLst>
  <p:sldIdLst>
    <p:sldId id="256" r:id="rId5"/>
    <p:sldId id="617" r:id="rId6"/>
    <p:sldId id="377" r:id="rId7"/>
    <p:sldId id="327" r:id="rId8"/>
    <p:sldId id="374" r:id="rId9"/>
    <p:sldId id="390" r:id="rId10"/>
    <p:sldId id="618" r:id="rId11"/>
    <p:sldId id="619" r:id="rId12"/>
    <p:sldId id="622" r:id="rId13"/>
    <p:sldId id="620" r:id="rId14"/>
    <p:sldId id="621" r:id="rId15"/>
    <p:sldId id="623" r:id="rId16"/>
    <p:sldId id="492" r:id="rId17"/>
    <p:sldId id="493" r:id="rId18"/>
    <p:sldId id="591" r:id="rId19"/>
    <p:sldId id="615" r:id="rId20"/>
    <p:sldId id="616" r:id="rId21"/>
    <p:sldId id="625" r:id="rId22"/>
    <p:sldId id="603" r:id="rId23"/>
    <p:sldId id="604" r:id="rId24"/>
    <p:sldId id="607" r:id="rId25"/>
    <p:sldId id="610" r:id="rId26"/>
    <p:sldId id="613" r:id="rId27"/>
    <p:sldId id="611" r:id="rId28"/>
    <p:sldId id="612" r:id="rId29"/>
    <p:sldId id="614" r:id="rId30"/>
    <p:sldId id="593" r:id="rId31"/>
    <p:sldId id="594" r:id="rId32"/>
    <p:sldId id="595" r:id="rId33"/>
    <p:sldId id="596" r:id="rId34"/>
    <p:sldId id="597" r:id="rId35"/>
    <p:sldId id="599" r:id="rId36"/>
    <p:sldId id="602" r:id="rId37"/>
    <p:sldId id="626" r:id="rId38"/>
    <p:sldId id="550" r:id="rId39"/>
    <p:sldId id="564" r:id="rId40"/>
    <p:sldId id="569" r:id="rId41"/>
    <p:sldId id="551" r:id="rId42"/>
    <p:sldId id="567" r:id="rId43"/>
    <p:sldId id="570" r:id="rId44"/>
    <p:sldId id="571" r:id="rId45"/>
    <p:sldId id="572" r:id="rId46"/>
    <p:sldId id="624" r:id="rId47"/>
    <p:sldId id="581" r:id="rId48"/>
    <p:sldId id="582" r:id="rId49"/>
    <p:sldId id="501" r:id="rId50"/>
    <p:sldId id="502" r:id="rId51"/>
    <p:sldId id="503" r:id="rId52"/>
    <p:sldId id="273" r:id="rId5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EBB5078-FEAA-4A4D-992A-46A015387EE4}">
          <p14:sldIdLst>
            <p14:sldId id="256"/>
            <p14:sldId id="617"/>
            <p14:sldId id="377"/>
            <p14:sldId id="327"/>
            <p14:sldId id="374"/>
            <p14:sldId id="390"/>
            <p14:sldId id="618"/>
            <p14:sldId id="619"/>
            <p14:sldId id="622"/>
            <p14:sldId id="620"/>
            <p14:sldId id="621"/>
            <p14:sldId id="623"/>
            <p14:sldId id="492"/>
            <p14:sldId id="493"/>
            <p14:sldId id="591"/>
            <p14:sldId id="615"/>
            <p14:sldId id="616"/>
          </p14:sldIdLst>
        </p14:section>
        <p14:section name="Ukraine Results" id="{402E25DF-78A6-411B-B41F-3F845F30BBD6}">
          <p14:sldIdLst>
            <p14:sldId id="625"/>
            <p14:sldId id="603"/>
            <p14:sldId id="604"/>
            <p14:sldId id="607"/>
            <p14:sldId id="610"/>
            <p14:sldId id="613"/>
            <p14:sldId id="611"/>
            <p14:sldId id="612"/>
            <p14:sldId id="614"/>
            <p14:sldId id="593"/>
            <p14:sldId id="594"/>
            <p14:sldId id="595"/>
            <p14:sldId id="596"/>
            <p14:sldId id="597"/>
            <p14:sldId id="599"/>
            <p14:sldId id="602"/>
          </p14:sldIdLst>
        </p14:section>
        <p14:section name="R8 Results" id="{C67F80F1-A7C6-4B48-8C5B-12C1B59F9DB2}">
          <p14:sldIdLst>
            <p14:sldId id="626"/>
            <p14:sldId id="550"/>
            <p14:sldId id="564"/>
            <p14:sldId id="569"/>
            <p14:sldId id="551"/>
            <p14:sldId id="567"/>
          </p14:sldIdLst>
        </p14:section>
        <p14:section name="New Publications" id="{1FD69623-56C8-4DC2-9B26-173B10984945}">
          <p14:sldIdLst>
            <p14:sldId id="570"/>
            <p14:sldId id="571"/>
            <p14:sldId id="572"/>
            <p14:sldId id="624"/>
            <p14:sldId id="581"/>
            <p14:sldId id="582"/>
          </p14:sldIdLst>
        </p14:section>
        <p14:section name="Round 9" id="{B6FC9D37-12A0-4D2C-A978-26AE88DED376}">
          <p14:sldIdLst>
            <p14:sldId id="501"/>
            <p14:sldId id="502"/>
            <p14:sldId id="503"/>
            <p14:sldId id="273"/>
          </p14:sldIdLst>
        </p14:section>
      </p14:sectionLst>
    </p:ext>
    <p:ext uri="{EFAFB233-063F-42B5-8137-9DF3F51BA10A}">
      <p15:sldGuideLst xmlns:p15="http://schemas.microsoft.com/office/powerpoint/2012/main" xmlns="">
        <p15:guide id="1" orient="horz" pos="1814">
          <p15:clr>
            <a:srgbClr val="A4A3A4"/>
          </p15:clr>
        </p15:guide>
        <p15:guide id="2" orient="horz" pos="2394">
          <p15:clr>
            <a:srgbClr val="A4A3A4"/>
          </p15:clr>
        </p15:guide>
        <p15:guide id="3" pos="5332">
          <p15:clr>
            <a:srgbClr val="A4A3A4"/>
          </p15:clr>
        </p15:guide>
        <p15:guide id="4" pos="3597">
          <p15:clr>
            <a:srgbClr val="A4A3A4"/>
          </p15:clr>
        </p15:guide>
        <p15:guide id="5" pos="3297">
          <p15:clr>
            <a:srgbClr val="A4A3A4"/>
          </p15:clr>
        </p15:guide>
        <p15:guide id="6" pos="429">
          <p15:clr>
            <a:srgbClr val="A4A3A4"/>
          </p15:clr>
        </p15:guide>
        <p15:guide id="7" pos="4510">
          <p15:clr>
            <a:srgbClr val="A4A3A4"/>
          </p15:clr>
        </p15:guide>
        <p15:guide id="8" pos="790">
          <p15:clr>
            <a:srgbClr val="A4A3A4"/>
          </p15:clr>
        </p15:guide>
        <p15:guide id="9" pos="2463">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B00"/>
    <a:srgbClr val="FB6542"/>
    <a:srgbClr val="375E8D"/>
    <a:srgbClr val="F3EE22"/>
    <a:srgbClr val="1284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6214" autoAdjust="0"/>
  </p:normalViewPr>
  <p:slideViewPr>
    <p:cSldViewPr snapToGrid="0" snapToObjects="1">
      <p:cViewPr>
        <p:scale>
          <a:sx n="82" d="100"/>
          <a:sy n="82" d="100"/>
        </p:scale>
        <p:origin x="-946" y="-173"/>
      </p:cViewPr>
      <p:guideLst>
        <p:guide orient="horz" pos="1814"/>
        <p:guide orient="horz" pos="2394"/>
        <p:guide pos="5332"/>
        <p:guide pos="3597"/>
        <p:guide pos="3297"/>
        <p:guide pos="429"/>
        <p:guide pos="4510"/>
        <p:guide pos="790"/>
        <p:guide pos="2463"/>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showGuides="1">
      <p:cViewPr varScale="1">
        <p:scale>
          <a:sx n="38" d="100"/>
          <a:sy n="38" d="100"/>
        </p:scale>
        <p:origin x="2285" y="43"/>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sbkg250\Documents\Prospectus\Reg%20users%20since%20Jan%202005.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sbkg250\Documents\Social%20Media\Social%20Media%20Tables%20and%20Graphs\ESS7-2014,%20ed.2.1(2).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oleObject" Target="file:///C:\Users\sbkg250\Desktop\OA8_Econ_Gov_Immi%20Better%20Worse.xlsx" TargetMode="External"/><Relationship Id="rId1" Type="http://schemas.openxmlformats.org/officeDocument/2006/relationships/themeOverride" Target="../theme/themeOverride2.xml"/><Relationship Id="rId4" Type="http://schemas.microsoft.com/office/2011/relationships/chartStyle" Target="style7.xml"/></Relationships>
</file>

<file path=ppt/charts/_rels/chart5.xml.rels><?xml version="1.0" encoding="UTF-8" standalone="yes"?>
<Relationships xmlns="http://schemas.openxmlformats.org/package/2006/relationships"><Relationship Id="rId2" Type="http://schemas.openxmlformats.org/officeDocument/2006/relationships/oleObject" Target="file:///C:\Users\sbkg250\Documents\Social%20Media\Social%20Media%20Tables%20and%20Graphs\ESS8-2016,%20ed.1.0.xls"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C:\Users\sbkg250\Desktop\OA8_Health.xls"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oleObject" Target="file:///C:\Users\sbkg250\Documents\Topline%20Climate%20Change\Topline%20Graphs.xlsx" TargetMode="External"/><Relationship Id="rId1" Type="http://schemas.openxmlformats.org/officeDocument/2006/relationships/themeOverride" Target="../theme/themeOverride6.xml"/><Relationship Id="rId4"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oleObject" Target="file:///C:\Users\sbkg250\Documents\Topline%20Climate%20Change\Topline%20Graphs.xlsx" TargetMode="External"/><Relationship Id="rId1" Type="http://schemas.openxmlformats.org/officeDocument/2006/relationships/themeOverride" Target="../theme/themeOverride7.xml"/><Relationship Id="rId4" Type="http://schemas.microsoft.com/office/2011/relationships/chartStyle" Target="style1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0" dirty="0">
                <a:solidFill>
                  <a:schemeClr val="tx1"/>
                </a:solidFill>
              </a:rPr>
              <a:t>Registered </a:t>
            </a:r>
            <a:r>
              <a:rPr lang="en-US" sz="1600" b="0" dirty="0" smtClean="0">
                <a:solidFill>
                  <a:schemeClr val="tx1"/>
                </a:solidFill>
              </a:rPr>
              <a:t>users (2005-2018)</a:t>
            </a:r>
            <a:endParaRPr lang="en-US" sz="1600" b="0" dirty="0">
              <a:solidFill>
                <a:schemeClr val="tx1"/>
              </a:solidFill>
            </a:endParaRPr>
          </a:p>
        </c:rich>
      </c:tx>
      <c:layout/>
      <c:overlay val="0"/>
      <c:spPr>
        <a:noFill/>
        <a:ln>
          <a:noFill/>
        </a:ln>
        <a:effectLst/>
      </c:spPr>
    </c:title>
    <c:autoTitleDeleted val="0"/>
    <c:plotArea>
      <c:layout>
        <c:manualLayout>
          <c:layoutTarget val="inner"/>
          <c:xMode val="edge"/>
          <c:yMode val="edge"/>
          <c:x val="5.5612866205489497E-2"/>
          <c:y val="0.106397016637981"/>
          <c:w val="0.92819280181070496"/>
          <c:h val="0.786981446596284"/>
        </c:manualLayout>
      </c:layout>
      <c:lineChart>
        <c:grouping val="standard"/>
        <c:varyColors val="0"/>
        <c:ser>
          <c:idx val="0"/>
          <c:order val="0"/>
          <c:tx>
            <c:strRef>
              <c:f>Sheet1!$B$1</c:f>
              <c:strCache>
                <c:ptCount val="1"/>
                <c:pt idx="0">
                  <c:v>Registered users</c:v>
                </c:pt>
              </c:strCache>
            </c:strRef>
          </c:tx>
          <c:spPr>
            <a:ln w="28575" cap="rnd">
              <a:solidFill>
                <a:srgbClr val="EF3D43"/>
              </a:solidFill>
              <a:round/>
            </a:ln>
            <a:effectLst/>
          </c:spPr>
          <c:marker>
            <c:symbol val="none"/>
          </c:marker>
          <c:dLbls>
            <c:dLbl>
              <c:idx val="163"/>
              <c:layout/>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Sheet1!$A$2:$A$165</c:f>
              <c:numCache>
                <c:formatCode>mmm\-yy</c:formatCode>
                <c:ptCount val="164"/>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numCache>
            </c:numRef>
          </c:cat>
          <c:val>
            <c:numRef>
              <c:f>Sheet1!$B$2:$B$165</c:f>
              <c:numCache>
                <c:formatCode>General</c:formatCode>
                <c:ptCount val="164"/>
                <c:pt idx="0">
                  <c:v>4314</c:v>
                </c:pt>
                <c:pt idx="1">
                  <c:v>4561</c:v>
                </c:pt>
                <c:pt idx="2">
                  <c:v>4561</c:v>
                </c:pt>
                <c:pt idx="3">
                  <c:v>5157</c:v>
                </c:pt>
                <c:pt idx="4">
                  <c:v>5371</c:v>
                </c:pt>
                <c:pt idx="5">
                  <c:v>5566</c:v>
                </c:pt>
                <c:pt idx="6">
                  <c:v>5566</c:v>
                </c:pt>
                <c:pt idx="7">
                  <c:v>5566</c:v>
                </c:pt>
                <c:pt idx="8">
                  <c:v>5566</c:v>
                </c:pt>
                <c:pt idx="9">
                  <c:v>5566</c:v>
                </c:pt>
                <c:pt idx="10">
                  <c:v>6872</c:v>
                </c:pt>
                <c:pt idx="11">
                  <c:v>6872</c:v>
                </c:pt>
                <c:pt idx="12">
                  <c:v>6872</c:v>
                </c:pt>
                <c:pt idx="13">
                  <c:v>7946</c:v>
                </c:pt>
                <c:pt idx="14">
                  <c:v>7946</c:v>
                </c:pt>
                <c:pt idx="15">
                  <c:v>8726</c:v>
                </c:pt>
                <c:pt idx="16">
                  <c:v>8726</c:v>
                </c:pt>
                <c:pt idx="17">
                  <c:v>8726</c:v>
                </c:pt>
                <c:pt idx="18">
                  <c:v>8726</c:v>
                </c:pt>
                <c:pt idx="19">
                  <c:v>8726</c:v>
                </c:pt>
                <c:pt idx="20">
                  <c:v>9990</c:v>
                </c:pt>
                <c:pt idx="21">
                  <c:v>10297</c:v>
                </c:pt>
                <c:pt idx="22">
                  <c:v>10780</c:v>
                </c:pt>
                <c:pt idx="23">
                  <c:v>11385</c:v>
                </c:pt>
                <c:pt idx="24">
                  <c:v>11898</c:v>
                </c:pt>
                <c:pt idx="25">
                  <c:v>12323</c:v>
                </c:pt>
                <c:pt idx="26">
                  <c:v>13158</c:v>
                </c:pt>
                <c:pt idx="27">
                  <c:v>13158</c:v>
                </c:pt>
                <c:pt idx="28">
                  <c:v>13797</c:v>
                </c:pt>
                <c:pt idx="29">
                  <c:v>14110</c:v>
                </c:pt>
                <c:pt idx="30">
                  <c:v>14110</c:v>
                </c:pt>
                <c:pt idx="31">
                  <c:v>14621</c:v>
                </c:pt>
                <c:pt idx="32">
                  <c:v>15009</c:v>
                </c:pt>
                <c:pt idx="33">
                  <c:v>15504</c:v>
                </c:pt>
                <c:pt idx="34">
                  <c:v>15504</c:v>
                </c:pt>
                <c:pt idx="35">
                  <c:v>16417</c:v>
                </c:pt>
                <c:pt idx="36">
                  <c:v>17093</c:v>
                </c:pt>
                <c:pt idx="37">
                  <c:v>17540</c:v>
                </c:pt>
                <c:pt idx="38">
                  <c:v>18305</c:v>
                </c:pt>
                <c:pt idx="39">
                  <c:v>18305</c:v>
                </c:pt>
                <c:pt idx="40">
                  <c:v>18982</c:v>
                </c:pt>
                <c:pt idx="41">
                  <c:v>19453</c:v>
                </c:pt>
                <c:pt idx="42">
                  <c:v>19453</c:v>
                </c:pt>
                <c:pt idx="43">
                  <c:v>19453</c:v>
                </c:pt>
                <c:pt idx="44">
                  <c:v>19930</c:v>
                </c:pt>
                <c:pt idx="45">
                  <c:v>20554</c:v>
                </c:pt>
                <c:pt idx="46">
                  <c:v>20554</c:v>
                </c:pt>
                <c:pt idx="47">
                  <c:v>21672</c:v>
                </c:pt>
                <c:pt idx="48">
                  <c:v>22329</c:v>
                </c:pt>
                <c:pt idx="49">
                  <c:v>22329</c:v>
                </c:pt>
                <c:pt idx="50">
                  <c:v>23302</c:v>
                </c:pt>
                <c:pt idx="51">
                  <c:v>24053</c:v>
                </c:pt>
                <c:pt idx="52">
                  <c:v>24570</c:v>
                </c:pt>
                <c:pt idx="53">
                  <c:v>24858</c:v>
                </c:pt>
                <c:pt idx="54">
                  <c:v>24858</c:v>
                </c:pt>
                <c:pt idx="55">
                  <c:v>24858</c:v>
                </c:pt>
                <c:pt idx="56">
                  <c:v>25443</c:v>
                </c:pt>
                <c:pt idx="57">
                  <c:v>26159</c:v>
                </c:pt>
                <c:pt idx="58">
                  <c:v>26159</c:v>
                </c:pt>
                <c:pt idx="59">
                  <c:v>28194</c:v>
                </c:pt>
                <c:pt idx="60">
                  <c:v>28868</c:v>
                </c:pt>
                <c:pt idx="61">
                  <c:v>29633</c:v>
                </c:pt>
                <c:pt idx="62">
                  <c:v>30458</c:v>
                </c:pt>
                <c:pt idx="63">
                  <c:v>30458</c:v>
                </c:pt>
                <c:pt idx="64">
                  <c:v>31799</c:v>
                </c:pt>
                <c:pt idx="65">
                  <c:v>32314</c:v>
                </c:pt>
                <c:pt idx="66">
                  <c:v>32314</c:v>
                </c:pt>
                <c:pt idx="67">
                  <c:v>32314</c:v>
                </c:pt>
                <c:pt idx="68">
                  <c:v>32998</c:v>
                </c:pt>
                <c:pt idx="69">
                  <c:v>33435</c:v>
                </c:pt>
                <c:pt idx="70">
                  <c:v>34299</c:v>
                </c:pt>
                <c:pt idx="71">
                  <c:v>35507</c:v>
                </c:pt>
                <c:pt idx="72">
                  <c:v>36479</c:v>
                </c:pt>
                <c:pt idx="73">
                  <c:v>36479</c:v>
                </c:pt>
                <c:pt idx="74">
                  <c:v>38038</c:v>
                </c:pt>
                <c:pt idx="75">
                  <c:v>38038</c:v>
                </c:pt>
                <c:pt idx="76">
                  <c:v>39189</c:v>
                </c:pt>
                <c:pt idx="77">
                  <c:v>39874</c:v>
                </c:pt>
                <c:pt idx="78">
                  <c:v>39874</c:v>
                </c:pt>
                <c:pt idx="79">
                  <c:v>40503</c:v>
                </c:pt>
                <c:pt idx="80">
                  <c:v>40503</c:v>
                </c:pt>
                <c:pt idx="81">
                  <c:v>40503</c:v>
                </c:pt>
                <c:pt idx="82">
                  <c:v>42699</c:v>
                </c:pt>
                <c:pt idx="83">
                  <c:v>42699</c:v>
                </c:pt>
                <c:pt idx="84">
                  <c:v>44897</c:v>
                </c:pt>
                <c:pt idx="85">
                  <c:v>45659</c:v>
                </c:pt>
                <c:pt idx="86">
                  <c:v>46903</c:v>
                </c:pt>
                <c:pt idx="87">
                  <c:v>46903</c:v>
                </c:pt>
                <c:pt idx="88">
                  <c:v>46903</c:v>
                </c:pt>
                <c:pt idx="89">
                  <c:v>48973</c:v>
                </c:pt>
                <c:pt idx="90">
                  <c:v>48973</c:v>
                </c:pt>
                <c:pt idx="91">
                  <c:v>49645</c:v>
                </c:pt>
                <c:pt idx="92">
                  <c:v>50255</c:v>
                </c:pt>
                <c:pt idx="93">
                  <c:v>51302</c:v>
                </c:pt>
                <c:pt idx="94">
                  <c:v>51302</c:v>
                </c:pt>
                <c:pt idx="95">
                  <c:v>52252</c:v>
                </c:pt>
                <c:pt idx="96">
                  <c:v>52252</c:v>
                </c:pt>
                <c:pt idx="97">
                  <c:v>52252</c:v>
                </c:pt>
                <c:pt idx="98">
                  <c:v>52252</c:v>
                </c:pt>
                <c:pt idx="99">
                  <c:v>52252</c:v>
                </c:pt>
                <c:pt idx="100">
                  <c:v>57864</c:v>
                </c:pt>
                <c:pt idx="101">
                  <c:v>58236</c:v>
                </c:pt>
                <c:pt idx="102">
                  <c:v>58674</c:v>
                </c:pt>
                <c:pt idx="103">
                  <c:v>58674</c:v>
                </c:pt>
                <c:pt idx="104">
                  <c:v>58674</c:v>
                </c:pt>
                <c:pt idx="105">
                  <c:v>61802</c:v>
                </c:pt>
                <c:pt idx="106">
                  <c:v>63041</c:v>
                </c:pt>
                <c:pt idx="107">
                  <c:v>65123</c:v>
                </c:pt>
                <c:pt idx="108">
                  <c:v>66275</c:v>
                </c:pt>
                <c:pt idx="109">
                  <c:v>67397</c:v>
                </c:pt>
                <c:pt idx="110">
                  <c:v>68566</c:v>
                </c:pt>
                <c:pt idx="111">
                  <c:v>69532</c:v>
                </c:pt>
                <c:pt idx="112">
                  <c:v>70369</c:v>
                </c:pt>
                <c:pt idx="113">
                  <c:v>70939</c:v>
                </c:pt>
                <c:pt idx="114">
                  <c:v>71371</c:v>
                </c:pt>
                <c:pt idx="115">
                  <c:v>71701</c:v>
                </c:pt>
                <c:pt idx="116">
                  <c:v>72334</c:v>
                </c:pt>
                <c:pt idx="117">
                  <c:v>73550</c:v>
                </c:pt>
                <c:pt idx="118">
                  <c:v>74791</c:v>
                </c:pt>
                <c:pt idx="119">
                  <c:v>75884</c:v>
                </c:pt>
                <c:pt idx="120">
                  <c:v>77170</c:v>
                </c:pt>
                <c:pt idx="121">
                  <c:v>78333</c:v>
                </c:pt>
                <c:pt idx="122">
                  <c:v>79690</c:v>
                </c:pt>
                <c:pt idx="123">
                  <c:v>80832</c:v>
                </c:pt>
                <c:pt idx="124">
                  <c:v>81762</c:v>
                </c:pt>
                <c:pt idx="125">
                  <c:v>82318</c:v>
                </c:pt>
                <c:pt idx="126">
                  <c:v>82725</c:v>
                </c:pt>
                <c:pt idx="127">
                  <c:v>83088</c:v>
                </c:pt>
                <c:pt idx="128">
                  <c:v>84121</c:v>
                </c:pt>
                <c:pt idx="129">
                  <c:v>85429</c:v>
                </c:pt>
                <c:pt idx="130">
                  <c:v>87035</c:v>
                </c:pt>
                <c:pt idx="131">
                  <c:v>87993</c:v>
                </c:pt>
                <c:pt idx="132">
                  <c:v>89124</c:v>
                </c:pt>
                <c:pt idx="133">
                  <c:v>90506</c:v>
                </c:pt>
                <c:pt idx="134">
                  <c:v>91815</c:v>
                </c:pt>
                <c:pt idx="135">
                  <c:v>93011</c:v>
                </c:pt>
                <c:pt idx="136">
                  <c:v>93896</c:v>
                </c:pt>
                <c:pt idx="137">
                  <c:v>94617</c:v>
                </c:pt>
                <c:pt idx="138">
                  <c:v>95014</c:v>
                </c:pt>
                <c:pt idx="139">
                  <c:v>95472</c:v>
                </c:pt>
                <c:pt idx="140">
                  <c:v>96136</c:v>
                </c:pt>
                <c:pt idx="141">
                  <c:v>97592</c:v>
                </c:pt>
                <c:pt idx="142">
                  <c:v>99510</c:v>
                </c:pt>
                <c:pt idx="143">
                  <c:v>100600</c:v>
                </c:pt>
                <c:pt idx="144">
                  <c:v>101365</c:v>
                </c:pt>
                <c:pt idx="145">
                  <c:v>103172</c:v>
                </c:pt>
                <c:pt idx="146">
                  <c:v>104729</c:v>
                </c:pt>
                <c:pt idx="147">
                  <c:v>105942</c:v>
                </c:pt>
                <c:pt idx="148">
                  <c:v>107293</c:v>
                </c:pt>
                <c:pt idx="149">
                  <c:v>108129</c:v>
                </c:pt>
                <c:pt idx="150">
                  <c:v>108678</c:v>
                </c:pt>
                <c:pt idx="151">
                  <c:v>109063</c:v>
                </c:pt>
                <c:pt idx="152">
                  <c:v>109729</c:v>
                </c:pt>
                <c:pt idx="153">
                  <c:v>111812</c:v>
                </c:pt>
                <c:pt idx="154" formatCode="#,##0">
                  <c:v>113520</c:v>
                </c:pt>
                <c:pt idx="155">
                  <c:v>115130</c:v>
                </c:pt>
                <c:pt idx="156">
                  <c:v>116178</c:v>
                </c:pt>
                <c:pt idx="157">
                  <c:v>117993</c:v>
                </c:pt>
                <c:pt idx="158">
                  <c:v>119999</c:v>
                </c:pt>
                <c:pt idx="159">
                  <c:v>121154</c:v>
                </c:pt>
                <c:pt idx="160">
                  <c:v>123431</c:v>
                </c:pt>
                <c:pt idx="161">
                  <c:v>124217</c:v>
                </c:pt>
                <c:pt idx="162">
                  <c:v>124753</c:v>
                </c:pt>
                <c:pt idx="163">
                  <c:v>125366</c:v>
                </c:pt>
              </c:numCache>
            </c:numRef>
          </c:val>
          <c:smooth val="0"/>
        </c:ser>
        <c:dLbls>
          <c:showLegendKey val="0"/>
          <c:showVal val="0"/>
          <c:showCatName val="0"/>
          <c:showSerName val="0"/>
          <c:showPercent val="0"/>
          <c:showBubbleSize val="0"/>
        </c:dLbls>
        <c:marker val="1"/>
        <c:smooth val="0"/>
        <c:axId val="131114880"/>
        <c:axId val="131116416"/>
      </c:lineChart>
      <c:dateAx>
        <c:axId val="131114880"/>
        <c:scaling>
          <c:orientation val="minMax"/>
          <c:max val="43344"/>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1116416"/>
        <c:crosses val="autoZero"/>
        <c:auto val="1"/>
        <c:lblOffset val="100"/>
        <c:baseTimeUnit val="months"/>
        <c:majorUnit val="6"/>
        <c:majorTimeUnit val="months"/>
      </c:dateAx>
      <c:valAx>
        <c:axId val="131116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1114880"/>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solidFill>
                  <a:schemeClr val="tx1"/>
                </a:solidFill>
                <a:latin typeface="Arial" panose="020B0604020202020204" pitchFamily="34" charset="0"/>
                <a:cs typeface="Arial" panose="020B0604020202020204" pitchFamily="34" charset="0"/>
              </a:rPr>
              <a:t>ESS Publications (Google Scholar, 2004-2016)</a:t>
            </a:r>
          </a:p>
        </c:rich>
      </c:tx>
      <c:layout/>
      <c:overlay val="0"/>
      <c:spPr>
        <a:noFill/>
        <a:ln>
          <a:noFill/>
        </a:ln>
        <a:effectLst/>
      </c:spPr>
    </c:title>
    <c:autoTitleDeleted val="0"/>
    <c:plotArea>
      <c:layout/>
      <c:lineChart>
        <c:grouping val="standard"/>
        <c:varyColors val="0"/>
        <c:ser>
          <c:idx val="0"/>
          <c:order val="0"/>
          <c:tx>
            <c:strRef>
              <c:f>Sheet1!$B$1</c:f>
              <c:strCache>
                <c:ptCount val="1"/>
                <c:pt idx="0">
                  <c:v>Overall</c:v>
                </c:pt>
              </c:strCache>
            </c:strRef>
          </c:tx>
          <c:spPr>
            <a:ln w="28575" cap="rnd">
              <a:solidFill>
                <a:srgbClr val="375E8D"/>
              </a:solidFill>
              <a:round/>
            </a:ln>
            <a:effectLst/>
          </c:spPr>
          <c:marker>
            <c:symbol val="circle"/>
            <c:size val="5"/>
            <c:spPr>
              <a:solidFill>
                <a:srgbClr val="375E8D"/>
              </a:solidFill>
              <a:ln w="9525">
                <a:noFill/>
              </a:ln>
              <a:effectLst/>
            </c:spPr>
          </c:marker>
          <c:dLbls>
            <c:dLbl>
              <c:idx val="0"/>
              <c:delete val="1"/>
              <c:extLst xmlns:c16r2="http://schemas.microsoft.com/office/drawing/2015/06/chart">
                <c:ext xmlns:c16="http://schemas.microsoft.com/office/drawing/2014/chart" uri="{C3380CC4-5D6E-409C-BE32-E72D297353CC}">
                  <c16:uniqueId val="{00000000-9166-42E4-A7F7-C27EE3C60A70}"/>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9166-42E4-A7F7-C27EE3C60A70}"/>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9166-42E4-A7F7-C27EE3C60A70}"/>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9166-42E4-A7F7-C27EE3C60A70}"/>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9166-42E4-A7F7-C27EE3C60A70}"/>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5-9166-42E4-A7F7-C27EE3C60A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2004</c:v>
                </c:pt>
                <c:pt idx="1">
                  <c:v>2006</c:v>
                </c:pt>
                <c:pt idx="2">
                  <c:v>2008</c:v>
                </c:pt>
                <c:pt idx="3">
                  <c:v>2010</c:v>
                </c:pt>
                <c:pt idx="4">
                  <c:v>2012</c:v>
                </c:pt>
                <c:pt idx="5">
                  <c:v>2014</c:v>
                </c:pt>
                <c:pt idx="6">
                  <c:v>2016</c:v>
                </c:pt>
              </c:numCache>
            </c:numRef>
          </c:cat>
          <c:val>
            <c:numRef>
              <c:f>Sheet1!$B$2:$B$8</c:f>
              <c:numCache>
                <c:formatCode>General</c:formatCode>
                <c:ptCount val="7"/>
                <c:pt idx="0">
                  <c:v>31</c:v>
                </c:pt>
                <c:pt idx="1">
                  <c:v>133</c:v>
                </c:pt>
                <c:pt idx="2">
                  <c:v>210</c:v>
                </c:pt>
                <c:pt idx="3">
                  <c:v>292</c:v>
                </c:pt>
                <c:pt idx="4">
                  <c:v>375</c:v>
                </c:pt>
                <c:pt idx="5">
                  <c:v>416</c:v>
                </c:pt>
                <c:pt idx="6">
                  <c:v>413</c:v>
                </c:pt>
              </c:numCache>
            </c:numRef>
          </c:val>
          <c:smooth val="0"/>
          <c:extLst xmlns:c16r2="http://schemas.microsoft.com/office/drawing/2015/06/chart">
            <c:ext xmlns:c16="http://schemas.microsoft.com/office/drawing/2014/chart" uri="{C3380CC4-5D6E-409C-BE32-E72D297353CC}">
              <c16:uniqueId val="{00000006-9166-42E4-A7F7-C27EE3C60A70}"/>
            </c:ext>
          </c:extLst>
        </c:ser>
        <c:ser>
          <c:idx val="1"/>
          <c:order val="1"/>
          <c:tx>
            <c:strRef>
              <c:f>Sheet1!$C$1</c:f>
              <c:strCache>
                <c:ptCount val="1"/>
                <c:pt idx="0">
                  <c:v>Journal articles</c:v>
                </c:pt>
              </c:strCache>
            </c:strRef>
          </c:tx>
          <c:spPr>
            <a:ln w="28575" cap="rnd">
              <a:solidFill>
                <a:srgbClr val="FB6542"/>
              </a:solidFill>
              <a:round/>
            </a:ln>
            <a:effectLst/>
          </c:spPr>
          <c:marker>
            <c:symbol val="circle"/>
            <c:size val="5"/>
            <c:spPr>
              <a:solidFill>
                <a:srgbClr val="FB6542"/>
              </a:solidFill>
              <a:ln w="9525">
                <a:noFill/>
              </a:ln>
              <a:effectLst/>
            </c:spPr>
          </c:marker>
          <c:dLbls>
            <c:dLbl>
              <c:idx val="6"/>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166-42E4-A7F7-C27EE3C60A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2004</c:v>
                </c:pt>
                <c:pt idx="1">
                  <c:v>2006</c:v>
                </c:pt>
                <c:pt idx="2">
                  <c:v>2008</c:v>
                </c:pt>
                <c:pt idx="3">
                  <c:v>2010</c:v>
                </c:pt>
                <c:pt idx="4">
                  <c:v>2012</c:v>
                </c:pt>
                <c:pt idx="5">
                  <c:v>2014</c:v>
                </c:pt>
                <c:pt idx="6">
                  <c:v>2016</c:v>
                </c:pt>
              </c:numCache>
            </c:numRef>
          </c:cat>
          <c:val>
            <c:numRef>
              <c:f>Sheet1!$C$2:$C$8</c:f>
              <c:numCache>
                <c:formatCode>General</c:formatCode>
                <c:ptCount val="7"/>
                <c:pt idx="1">
                  <c:v>42</c:v>
                </c:pt>
                <c:pt idx="2">
                  <c:v>82</c:v>
                </c:pt>
                <c:pt idx="3">
                  <c:v>158</c:v>
                </c:pt>
                <c:pt idx="4">
                  <c:v>173</c:v>
                </c:pt>
                <c:pt idx="5">
                  <c:v>210</c:v>
                </c:pt>
                <c:pt idx="6">
                  <c:v>219</c:v>
                </c:pt>
              </c:numCache>
            </c:numRef>
          </c:val>
          <c:smooth val="0"/>
          <c:extLst xmlns:c16r2="http://schemas.microsoft.com/office/drawing/2015/06/chart">
            <c:ext xmlns:c16="http://schemas.microsoft.com/office/drawing/2014/chart" uri="{C3380CC4-5D6E-409C-BE32-E72D297353CC}">
              <c16:uniqueId val="{00000008-9166-42E4-A7F7-C27EE3C60A70}"/>
            </c:ext>
          </c:extLst>
        </c:ser>
        <c:ser>
          <c:idx val="2"/>
          <c:order val="2"/>
          <c:tx>
            <c:strRef>
              <c:f>Sheet1!$D$1</c:f>
              <c:strCache>
                <c:ptCount val="1"/>
                <c:pt idx="0">
                  <c:v>Books &amp; chapters</c:v>
                </c:pt>
              </c:strCache>
            </c:strRef>
          </c:tx>
          <c:spPr>
            <a:ln w="28575" cap="rnd">
              <a:solidFill>
                <a:srgbClr val="FFBB00"/>
              </a:solidFill>
              <a:round/>
            </a:ln>
            <a:effectLst/>
          </c:spPr>
          <c:marker>
            <c:symbol val="circle"/>
            <c:size val="5"/>
            <c:spPr>
              <a:solidFill>
                <a:srgbClr val="FFBB00"/>
              </a:solidFill>
              <a:ln w="9525">
                <a:noFill/>
              </a:ln>
              <a:effectLst/>
            </c:spPr>
          </c:marker>
          <c:dLbls>
            <c:dLbl>
              <c:idx val="4"/>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166-42E4-A7F7-C27EE3C60A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2004</c:v>
                </c:pt>
                <c:pt idx="1">
                  <c:v>2006</c:v>
                </c:pt>
                <c:pt idx="2">
                  <c:v>2008</c:v>
                </c:pt>
                <c:pt idx="3">
                  <c:v>2010</c:v>
                </c:pt>
                <c:pt idx="4">
                  <c:v>2012</c:v>
                </c:pt>
                <c:pt idx="5">
                  <c:v>2014</c:v>
                </c:pt>
                <c:pt idx="6">
                  <c:v>2016</c:v>
                </c:pt>
              </c:numCache>
            </c:numRef>
          </c:cat>
          <c:val>
            <c:numRef>
              <c:f>Sheet1!$D$2:$D$8</c:f>
              <c:numCache>
                <c:formatCode>General</c:formatCode>
                <c:ptCount val="7"/>
                <c:pt idx="1">
                  <c:v>24</c:v>
                </c:pt>
                <c:pt idx="2">
                  <c:v>51</c:v>
                </c:pt>
                <c:pt idx="3">
                  <c:v>52</c:v>
                </c:pt>
                <c:pt idx="4">
                  <c:v>81</c:v>
                </c:pt>
                <c:pt idx="5">
                  <c:v>47</c:v>
                </c:pt>
                <c:pt idx="6">
                  <c:v>64</c:v>
                </c:pt>
              </c:numCache>
            </c:numRef>
          </c:val>
          <c:smooth val="0"/>
          <c:extLst xmlns:c16r2="http://schemas.microsoft.com/office/drawing/2015/06/chart">
            <c:ext xmlns:c16="http://schemas.microsoft.com/office/drawing/2014/chart" uri="{C3380CC4-5D6E-409C-BE32-E72D297353CC}">
              <c16:uniqueId val="{0000000A-9166-42E4-A7F7-C27EE3C60A70}"/>
            </c:ext>
          </c:extLst>
        </c:ser>
        <c:ser>
          <c:idx val="3"/>
          <c:order val="3"/>
          <c:tx>
            <c:strRef>
              <c:f>Sheet1!$E$1</c:f>
              <c:strCache>
                <c:ptCount val="1"/>
                <c:pt idx="0">
                  <c:v>Conference &amp; working papers</c:v>
                </c:pt>
              </c:strCache>
            </c:strRef>
          </c:tx>
          <c:spPr>
            <a:ln w="28575" cap="rnd">
              <a:solidFill>
                <a:srgbClr val="12841D"/>
              </a:solidFill>
              <a:round/>
            </a:ln>
            <a:effectLst/>
          </c:spPr>
          <c:marker>
            <c:symbol val="circle"/>
            <c:size val="5"/>
            <c:spPr>
              <a:solidFill>
                <a:srgbClr val="12841D"/>
              </a:solidFill>
              <a:ln w="9525">
                <a:noFill/>
              </a:ln>
              <a:effectLst/>
            </c:spPr>
          </c:marker>
          <c:dLbls>
            <c:dLbl>
              <c:idx val="5"/>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166-42E4-A7F7-C27EE3C60A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j-lt"/>
                    <a:ea typeface="+mn-ea"/>
                    <a:cs typeface="+mn-cs"/>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2004</c:v>
                </c:pt>
                <c:pt idx="1">
                  <c:v>2006</c:v>
                </c:pt>
                <c:pt idx="2">
                  <c:v>2008</c:v>
                </c:pt>
                <c:pt idx="3">
                  <c:v>2010</c:v>
                </c:pt>
                <c:pt idx="4">
                  <c:v>2012</c:v>
                </c:pt>
                <c:pt idx="5">
                  <c:v>2014</c:v>
                </c:pt>
                <c:pt idx="6">
                  <c:v>2016</c:v>
                </c:pt>
              </c:numCache>
            </c:numRef>
          </c:cat>
          <c:val>
            <c:numRef>
              <c:f>Sheet1!$E$2:$E$8</c:f>
              <c:numCache>
                <c:formatCode>General</c:formatCode>
                <c:ptCount val="7"/>
                <c:pt idx="1">
                  <c:v>67</c:v>
                </c:pt>
                <c:pt idx="2">
                  <c:v>77</c:v>
                </c:pt>
                <c:pt idx="3">
                  <c:v>82</c:v>
                </c:pt>
                <c:pt idx="4">
                  <c:v>121</c:v>
                </c:pt>
                <c:pt idx="5">
                  <c:v>159</c:v>
                </c:pt>
                <c:pt idx="6">
                  <c:v>130</c:v>
                </c:pt>
              </c:numCache>
            </c:numRef>
          </c:val>
          <c:smooth val="0"/>
          <c:extLst xmlns:c16r2="http://schemas.microsoft.com/office/drawing/2015/06/chart">
            <c:ext xmlns:c16="http://schemas.microsoft.com/office/drawing/2014/chart" uri="{C3380CC4-5D6E-409C-BE32-E72D297353CC}">
              <c16:uniqueId val="{0000000C-9166-42E4-A7F7-C27EE3C60A70}"/>
            </c:ext>
          </c:extLst>
        </c:ser>
        <c:dLbls>
          <c:dLblPos val="t"/>
          <c:showLegendKey val="0"/>
          <c:showVal val="1"/>
          <c:showCatName val="0"/>
          <c:showSerName val="0"/>
          <c:showPercent val="0"/>
          <c:showBubbleSize val="0"/>
        </c:dLbls>
        <c:marker val="1"/>
        <c:smooth val="0"/>
        <c:axId val="130887680"/>
        <c:axId val="130888448"/>
      </c:lineChart>
      <c:catAx>
        <c:axId val="13088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0888448"/>
        <c:crosses val="autoZero"/>
        <c:auto val="1"/>
        <c:lblAlgn val="ctr"/>
        <c:lblOffset val="100"/>
        <c:noMultiLvlLbl val="0"/>
      </c:catAx>
      <c:valAx>
        <c:axId val="13088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0887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j-lt"/>
                <a:ea typeface="+mn-ea"/>
                <a:cs typeface="+mn-cs"/>
              </a:defRPr>
            </a:pPr>
            <a:r>
              <a:rPr lang="en-GB" b="1" dirty="0">
                <a:solidFill>
                  <a:schemeClr val="tx1"/>
                </a:solidFill>
                <a:latin typeface="Arial" panose="020B0604020202020204" pitchFamily="34" charset="0"/>
                <a:cs typeface="Arial" panose="020B0604020202020204" pitchFamily="34" charset="0"/>
              </a:rPr>
              <a:t>Trust in Politicians</a:t>
            </a:r>
          </a:p>
          <a:p>
            <a:pPr>
              <a:defRPr sz="1400" b="1" i="0" u="none" strike="noStrike" kern="1200" spc="0" baseline="0">
                <a:solidFill>
                  <a:schemeClr val="tx1">
                    <a:lumMod val="65000"/>
                    <a:lumOff val="35000"/>
                  </a:schemeClr>
                </a:solidFill>
                <a:latin typeface="+mj-lt"/>
                <a:ea typeface="+mn-ea"/>
                <a:cs typeface="+mn-cs"/>
              </a:defRPr>
            </a:pPr>
            <a:r>
              <a:rPr lang="en-GB" b="1" dirty="0">
                <a:solidFill>
                  <a:schemeClr val="tx1"/>
                </a:solidFill>
                <a:latin typeface="Arial" panose="020B0604020202020204" pitchFamily="34" charset="0"/>
                <a:cs typeface="Arial" panose="020B0604020202020204" pitchFamily="34" charset="0"/>
              </a:rPr>
              <a:t>ESS Round 7 (</a:t>
            </a:r>
            <a:r>
              <a:rPr lang="en-GB" b="1" dirty="0" smtClean="0">
                <a:solidFill>
                  <a:schemeClr val="tx1"/>
                </a:solidFill>
                <a:latin typeface="Arial" panose="020B0604020202020204" pitchFamily="34" charset="0"/>
                <a:cs typeface="Arial" panose="020B0604020202020204" pitchFamily="34" charset="0"/>
              </a:rPr>
              <a:t>2014/15)</a:t>
            </a:r>
            <a:endParaRPr lang="en-GB"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barChart>
        <c:barDir val="col"/>
        <c:grouping val="stacked"/>
        <c:varyColors val="0"/>
        <c:ser>
          <c:idx val="0"/>
          <c:order val="0"/>
          <c:tx>
            <c:strRef>
              <c:f>'Sheet 0'!$G$4</c:f>
              <c:strCache>
                <c:ptCount val="1"/>
                <c:pt idx="0">
                  <c:v>0-4 (net dissatisfied)</c:v>
                </c:pt>
              </c:strCache>
            </c:strRef>
          </c:tx>
          <c:spPr>
            <a:solidFill>
              <a:srgbClr val="C00000"/>
            </a:solidFill>
            <a:ln>
              <a:noFill/>
            </a:ln>
            <a:effectLst/>
          </c:spPr>
          <c:invertIfNegative val="0"/>
          <c:cat>
            <c:strRef>
              <c:f>'Sheet 0'!$A$5:$A$25</c:f>
              <c:strCache>
                <c:ptCount val="21"/>
                <c:pt idx="0">
                  <c:v>Slovenia</c:v>
                </c:pt>
                <c:pt idx="1">
                  <c:v>Poland</c:v>
                </c:pt>
                <c:pt idx="2">
                  <c:v>Portugal</c:v>
                </c:pt>
                <c:pt idx="3">
                  <c:v>Spain</c:v>
                </c:pt>
                <c:pt idx="4">
                  <c:v>France</c:v>
                </c:pt>
                <c:pt idx="5">
                  <c:v>Hungary</c:v>
                </c:pt>
                <c:pt idx="6">
                  <c:v>Lithuania</c:v>
                </c:pt>
                <c:pt idx="7">
                  <c:v>Israel</c:v>
                </c:pt>
                <c:pt idx="8">
                  <c:v>Czech Republic</c:v>
                </c:pt>
                <c:pt idx="9">
                  <c:v>Ireland</c:v>
                </c:pt>
                <c:pt idx="10">
                  <c:v>Austria</c:v>
                </c:pt>
                <c:pt idx="11">
                  <c:v>Estonia</c:v>
                </c:pt>
                <c:pt idx="12">
                  <c:v>United Kingdom</c:v>
                </c:pt>
                <c:pt idx="13">
                  <c:v>Germany</c:v>
                </c:pt>
                <c:pt idx="14">
                  <c:v>Belgium</c:v>
                </c:pt>
                <c:pt idx="15">
                  <c:v>Finland</c:v>
                </c:pt>
                <c:pt idx="16">
                  <c:v>Denmark</c:v>
                </c:pt>
                <c:pt idx="17">
                  <c:v>Sweden</c:v>
                </c:pt>
                <c:pt idx="18">
                  <c:v>Netherlands</c:v>
                </c:pt>
                <c:pt idx="19">
                  <c:v>Norway</c:v>
                </c:pt>
                <c:pt idx="20">
                  <c:v>Switzerland</c:v>
                </c:pt>
              </c:strCache>
            </c:strRef>
          </c:cat>
          <c:val>
            <c:numRef>
              <c:f>'Sheet 0'!$G$5:$G$25</c:f>
              <c:numCache>
                <c:formatCode>General</c:formatCode>
                <c:ptCount val="21"/>
                <c:pt idx="0">
                  <c:v>88.500000000000014</c:v>
                </c:pt>
                <c:pt idx="1">
                  <c:v>84.899999999999991</c:v>
                </c:pt>
                <c:pt idx="2">
                  <c:v>82.2</c:v>
                </c:pt>
                <c:pt idx="3">
                  <c:v>80.3</c:v>
                </c:pt>
                <c:pt idx="4">
                  <c:v>77.100000000000009</c:v>
                </c:pt>
                <c:pt idx="5">
                  <c:v>71</c:v>
                </c:pt>
                <c:pt idx="6">
                  <c:v>70.899999999999991</c:v>
                </c:pt>
                <c:pt idx="7">
                  <c:v>68.5</c:v>
                </c:pt>
                <c:pt idx="8">
                  <c:v>68.399999999999991</c:v>
                </c:pt>
                <c:pt idx="9">
                  <c:v>66.699999999999989</c:v>
                </c:pt>
                <c:pt idx="10">
                  <c:v>64</c:v>
                </c:pt>
                <c:pt idx="11">
                  <c:v>63.999999999999993</c:v>
                </c:pt>
                <c:pt idx="12">
                  <c:v>63.900000000000006</c:v>
                </c:pt>
                <c:pt idx="13">
                  <c:v>57</c:v>
                </c:pt>
                <c:pt idx="14">
                  <c:v>50.099999999999994</c:v>
                </c:pt>
                <c:pt idx="15">
                  <c:v>44.7</c:v>
                </c:pt>
                <c:pt idx="16">
                  <c:v>41.9</c:v>
                </c:pt>
                <c:pt idx="17">
                  <c:v>36.300000000000004</c:v>
                </c:pt>
                <c:pt idx="18">
                  <c:v>34.799999999999997</c:v>
                </c:pt>
                <c:pt idx="19">
                  <c:v>30.9</c:v>
                </c:pt>
                <c:pt idx="20">
                  <c:v>30.7</c:v>
                </c:pt>
              </c:numCache>
            </c:numRef>
          </c:val>
        </c:ser>
        <c:ser>
          <c:idx val="1"/>
          <c:order val="1"/>
          <c:tx>
            <c:strRef>
              <c:f>'Sheet 0'!$H$4</c:f>
              <c:strCache>
                <c:ptCount val="1"/>
                <c:pt idx="0">
                  <c:v>5</c:v>
                </c:pt>
              </c:strCache>
            </c:strRef>
          </c:tx>
          <c:spPr>
            <a:solidFill>
              <a:srgbClr val="A5A5A5">
                <a:lumMod val="40000"/>
                <a:lumOff val="60000"/>
              </a:srgbClr>
            </a:solidFill>
            <a:ln>
              <a:noFill/>
            </a:ln>
            <a:effectLst/>
          </c:spPr>
          <c:invertIfNegative val="0"/>
          <c:cat>
            <c:strRef>
              <c:f>'Sheet 0'!$A$5:$A$25</c:f>
              <c:strCache>
                <c:ptCount val="21"/>
                <c:pt idx="0">
                  <c:v>Slovenia</c:v>
                </c:pt>
                <c:pt idx="1">
                  <c:v>Poland</c:v>
                </c:pt>
                <c:pt idx="2">
                  <c:v>Portugal</c:v>
                </c:pt>
                <c:pt idx="3">
                  <c:v>Spain</c:v>
                </c:pt>
                <c:pt idx="4">
                  <c:v>France</c:v>
                </c:pt>
                <c:pt idx="5">
                  <c:v>Hungary</c:v>
                </c:pt>
                <c:pt idx="6">
                  <c:v>Lithuania</c:v>
                </c:pt>
                <c:pt idx="7">
                  <c:v>Israel</c:v>
                </c:pt>
                <c:pt idx="8">
                  <c:v>Czech Republic</c:v>
                </c:pt>
                <c:pt idx="9">
                  <c:v>Ireland</c:v>
                </c:pt>
                <c:pt idx="10">
                  <c:v>Austria</c:v>
                </c:pt>
                <c:pt idx="11">
                  <c:v>Estonia</c:v>
                </c:pt>
                <c:pt idx="12">
                  <c:v>United Kingdom</c:v>
                </c:pt>
                <c:pt idx="13">
                  <c:v>Germany</c:v>
                </c:pt>
                <c:pt idx="14">
                  <c:v>Belgium</c:v>
                </c:pt>
                <c:pt idx="15">
                  <c:v>Finland</c:v>
                </c:pt>
                <c:pt idx="16">
                  <c:v>Denmark</c:v>
                </c:pt>
                <c:pt idx="17">
                  <c:v>Sweden</c:v>
                </c:pt>
                <c:pt idx="18">
                  <c:v>Netherlands</c:v>
                </c:pt>
                <c:pt idx="19">
                  <c:v>Norway</c:v>
                </c:pt>
                <c:pt idx="20">
                  <c:v>Switzerland</c:v>
                </c:pt>
              </c:strCache>
            </c:strRef>
          </c:cat>
          <c:val>
            <c:numRef>
              <c:f>'Sheet 0'!$H$5:$H$25</c:f>
              <c:numCache>
                <c:formatCode>General</c:formatCode>
                <c:ptCount val="21"/>
                <c:pt idx="0">
                  <c:v>7.3</c:v>
                </c:pt>
                <c:pt idx="1">
                  <c:v>10.3</c:v>
                </c:pt>
                <c:pt idx="2">
                  <c:v>9.9</c:v>
                </c:pt>
                <c:pt idx="3">
                  <c:v>11.6</c:v>
                </c:pt>
                <c:pt idx="4">
                  <c:v>12.8</c:v>
                </c:pt>
                <c:pt idx="5">
                  <c:v>11.8</c:v>
                </c:pt>
                <c:pt idx="6">
                  <c:v>14.5</c:v>
                </c:pt>
                <c:pt idx="7">
                  <c:v>15.8</c:v>
                </c:pt>
                <c:pt idx="8">
                  <c:v>14.8</c:v>
                </c:pt>
                <c:pt idx="9">
                  <c:v>15.7</c:v>
                </c:pt>
                <c:pt idx="10">
                  <c:v>15.9</c:v>
                </c:pt>
                <c:pt idx="11">
                  <c:v>20.6</c:v>
                </c:pt>
                <c:pt idx="12">
                  <c:v>16</c:v>
                </c:pt>
                <c:pt idx="13">
                  <c:v>19.399999999999999</c:v>
                </c:pt>
                <c:pt idx="14">
                  <c:v>20.6</c:v>
                </c:pt>
                <c:pt idx="15">
                  <c:v>17.2</c:v>
                </c:pt>
                <c:pt idx="16">
                  <c:v>17.7</c:v>
                </c:pt>
                <c:pt idx="17">
                  <c:v>21.6</c:v>
                </c:pt>
                <c:pt idx="18">
                  <c:v>19.3</c:v>
                </c:pt>
                <c:pt idx="19">
                  <c:v>21.6</c:v>
                </c:pt>
                <c:pt idx="20">
                  <c:v>21.7</c:v>
                </c:pt>
              </c:numCache>
            </c:numRef>
          </c:val>
        </c:ser>
        <c:ser>
          <c:idx val="2"/>
          <c:order val="2"/>
          <c:tx>
            <c:strRef>
              <c:f>'Sheet 0'!$I$4</c:f>
              <c:strCache>
                <c:ptCount val="1"/>
                <c:pt idx="0">
                  <c:v>6-10 (net satisfied)</c:v>
                </c:pt>
              </c:strCache>
            </c:strRef>
          </c:tx>
          <c:spPr>
            <a:solidFill>
              <a:srgbClr val="70AD47">
                <a:lumMod val="60000"/>
                <a:lumOff val="40000"/>
              </a:srgbClr>
            </a:solidFill>
            <a:ln>
              <a:noFill/>
            </a:ln>
            <a:effectLst/>
          </c:spPr>
          <c:invertIfNegative val="0"/>
          <c:cat>
            <c:strRef>
              <c:f>'Sheet 0'!$A$5:$A$25</c:f>
              <c:strCache>
                <c:ptCount val="21"/>
                <c:pt idx="0">
                  <c:v>Slovenia</c:v>
                </c:pt>
                <c:pt idx="1">
                  <c:v>Poland</c:v>
                </c:pt>
                <c:pt idx="2">
                  <c:v>Portugal</c:v>
                </c:pt>
                <c:pt idx="3">
                  <c:v>Spain</c:v>
                </c:pt>
                <c:pt idx="4">
                  <c:v>France</c:v>
                </c:pt>
                <c:pt idx="5">
                  <c:v>Hungary</c:v>
                </c:pt>
                <c:pt idx="6">
                  <c:v>Lithuania</c:v>
                </c:pt>
                <c:pt idx="7">
                  <c:v>Israel</c:v>
                </c:pt>
                <c:pt idx="8">
                  <c:v>Czech Republic</c:v>
                </c:pt>
                <c:pt idx="9">
                  <c:v>Ireland</c:v>
                </c:pt>
                <c:pt idx="10">
                  <c:v>Austria</c:v>
                </c:pt>
                <c:pt idx="11">
                  <c:v>Estonia</c:v>
                </c:pt>
                <c:pt idx="12">
                  <c:v>United Kingdom</c:v>
                </c:pt>
                <c:pt idx="13">
                  <c:v>Germany</c:v>
                </c:pt>
                <c:pt idx="14">
                  <c:v>Belgium</c:v>
                </c:pt>
                <c:pt idx="15">
                  <c:v>Finland</c:v>
                </c:pt>
                <c:pt idx="16">
                  <c:v>Denmark</c:v>
                </c:pt>
                <c:pt idx="17">
                  <c:v>Sweden</c:v>
                </c:pt>
                <c:pt idx="18">
                  <c:v>Netherlands</c:v>
                </c:pt>
                <c:pt idx="19">
                  <c:v>Norway</c:v>
                </c:pt>
                <c:pt idx="20">
                  <c:v>Switzerland</c:v>
                </c:pt>
              </c:strCache>
            </c:strRef>
          </c:cat>
          <c:val>
            <c:numRef>
              <c:f>'Sheet 0'!$I$5:$I$25</c:f>
              <c:numCache>
                <c:formatCode>General</c:formatCode>
                <c:ptCount val="21"/>
                <c:pt idx="0">
                  <c:v>4.3</c:v>
                </c:pt>
                <c:pt idx="1">
                  <c:v>4.9000000000000004</c:v>
                </c:pt>
                <c:pt idx="2">
                  <c:v>8.1</c:v>
                </c:pt>
                <c:pt idx="3">
                  <c:v>7.9999999999999991</c:v>
                </c:pt>
                <c:pt idx="4">
                  <c:v>10.200000000000001</c:v>
                </c:pt>
                <c:pt idx="5">
                  <c:v>17.100000000000001</c:v>
                </c:pt>
                <c:pt idx="6">
                  <c:v>14.700000000000001</c:v>
                </c:pt>
                <c:pt idx="7">
                  <c:v>15.8</c:v>
                </c:pt>
                <c:pt idx="8">
                  <c:v>16.899999999999999</c:v>
                </c:pt>
                <c:pt idx="9">
                  <c:v>17.499999999999996</c:v>
                </c:pt>
                <c:pt idx="10">
                  <c:v>20.2</c:v>
                </c:pt>
                <c:pt idx="11">
                  <c:v>15.399999999999999</c:v>
                </c:pt>
                <c:pt idx="12">
                  <c:v>20.2</c:v>
                </c:pt>
                <c:pt idx="13">
                  <c:v>23.599999999999998</c:v>
                </c:pt>
                <c:pt idx="14">
                  <c:v>29.200000000000003</c:v>
                </c:pt>
                <c:pt idx="15">
                  <c:v>38.200000000000003</c:v>
                </c:pt>
                <c:pt idx="16">
                  <c:v>40.499999999999993</c:v>
                </c:pt>
                <c:pt idx="17">
                  <c:v>42.3</c:v>
                </c:pt>
                <c:pt idx="18">
                  <c:v>45.9</c:v>
                </c:pt>
                <c:pt idx="19">
                  <c:v>47.400000000000006</c:v>
                </c:pt>
                <c:pt idx="20">
                  <c:v>47.5</c:v>
                </c:pt>
              </c:numCache>
            </c:numRef>
          </c:val>
        </c:ser>
        <c:dLbls>
          <c:showLegendKey val="0"/>
          <c:showVal val="0"/>
          <c:showCatName val="0"/>
          <c:showSerName val="0"/>
          <c:showPercent val="0"/>
          <c:showBubbleSize val="0"/>
        </c:dLbls>
        <c:gapWidth val="150"/>
        <c:overlap val="100"/>
        <c:axId val="133680128"/>
        <c:axId val="133690112"/>
      </c:barChart>
      <c:catAx>
        <c:axId val="13368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690112"/>
        <c:crosses val="autoZero"/>
        <c:auto val="1"/>
        <c:lblAlgn val="ctr"/>
        <c:lblOffset val="100"/>
        <c:noMultiLvlLbl val="0"/>
      </c:catAx>
      <c:valAx>
        <c:axId val="1336901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680128"/>
        <c:crosses val="autoZero"/>
        <c:crossBetween val="between"/>
      </c:valAx>
      <c:spPr>
        <a:noFill/>
        <a:ln w="25400">
          <a:noFill/>
        </a:ln>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dirty="0">
                <a:solidFill>
                  <a:sysClr val="windowText" lastClr="000000"/>
                </a:solidFill>
                <a:latin typeface="Arial" panose="020B0604020202020204" pitchFamily="34" charset="0"/>
                <a:cs typeface="Arial" panose="020B0604020202020204" pitchFamily="34" charset="0"/>
              </a:rPr>
              <a:t>Satisfaction in the </a:t>
            </a:r>
            <a:r>
              <a:rPr lang="en-GB" sz="1400" b="1" dirty="0" smtClean="0">
                <a:solidFill>
                  <a:sysClr val="windowText" lastClr="000000"/>
                </a:solidFill>
                <a:latin typeface="Arial" panose="020B0604020202020204" pitchFamily="34" charset="0"/>
                <a:cs typeface="Arial" panose="020B0604020202020204" pitchFamily="34" charset="0"/>
              </a:rPr>
              <a:t>economy</a:t>
            </a:r>
          </a:p>
          <a:p>
            <a:pPr>
              <a:defRPr sz="1400" b="0" i="0" u="none" strike="noStrike" kern="1200" spc="0" baseline="0">
                <a:solidFill>
                  <a:schemeClr val="tx1">
                    <a:lumMod val="65000"/>
                    <a:lumOff val="35000"/>
                  </a:schemeClr>
                </a:solidFill>
                <a:latin typeface="+mn-lt"/>
                <a:ea typeface="+mn-ea"/>
                <a:cs typeface="+mn-cs"/>
              </a:defRPr>
            </a:pPr>
            <a:r>
              <a:rPr lang="en-GB" sz="1400" b="1" dirty="0" smtClean="0">
                <a:solidFill>
                  <a:sysClr val="windowText" lastClr="000000"/>
                </a:solidFill>
                <a:latin typeface="Arial" panose="020B0604020202020204" pitchFamily="34" charset="0"/>
                <a:cs typeface="Arial" panose="020B0604020202020204" pitchFamily="34" charset="0"/>
              </a:rPr>
              <a:t>ESS Round 8 (2016/17)</a:t>
            </a:r>
            <a:endParaRPr lang="en-GB" sz="1400" b="1" dirty="0">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lineChart>
        <c:grouping val="standard"/>
        <c:varyColors val="0"/>
        <c:ser>
          <c:idx val="1"/>
          <c:order val="0"/>
          <c:tx>
            <c:strRef>
              <c:f>Sheet1!$D$1</c:f>
              <c:strCache>
                <c:ptCount val="1"/>
                <c:pt idx="0">
                  <c:v>How satisfied with present state of economy in country</c:v>
                </c:pt>
              </c:strCache>
            </c:strRef>
          </c:tx>
          <c:spPr>
            <a:ln w="28575" cap="rnd">
              <a:solidFill>
                <a:srgbClr val="43682A"/>
              </a:solidFill>
              <a:round/>
            </a:ln>
            <a:effectLst/>
          </c:spPr>
          <c:marker>
            <c:symbol val="circle"/>
            <c:size val="5"/>
            <c:spPr>
              <a:solidFill>
                <a:srgbClr val="43682A"/>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Sheet1!$C$2:$C$24</c:f>
              <c:strCache>
                <c:ptCount val="23"/>
                <c:pt idx="0">
                  <c:v>Norway</c:v>
                </c:pt>
                <c:pt idx="1">
                  <c:v>Switzerland</c:v>
                </c:pt>
                <c:pt idx="2">
                  <c:v>Germany</c:v>
                </c:pt>
                <c:pt idx="3">
                  <c:v>Netherlands</c:v>
                </c:pt>
                <c:pt idx="4">
                  <c:v>Sweden</c:v>
                </c:pt>
                <c:pt idx="5">
                  <c:v>Iceland</c:v>
                </c:pt>
                <c:pt idx="6">
                  <c:v>Austria</c:v>
                </c:pt>
                <c:pt idx="7">
                  <c:v>Czech Rep.</c:v>
                </c:pt>
                <c:pt idx="8">
                  <c:v>Finland</c:v>
                </c:pt>
                <c:pt idx="9">
                  <c:v>Belgium</c:v>
                </c:pt>
                <c:pt idx="10">
                  <c:v>Ireland</c:v>
                </c:pt>
                <c:pt idx="11">
                  <c:v>UK</c:v>
                </c:pt>
                <c:pt idx="12">
                  <c:v>Estonia</c:v>
                </c:pt>
                <c:pt idx="13">
                  <c:v>Israel</c:v>
                </c:pt>
                <c:pt idx="14">
                  <c:v>Poland</c:v>
                </c:pt>
                <c:pt idx="15">
                  <c:v>Hungary</c:v>
                </c:pt>
                <c:pt idx="16">
                  <c:v>Lithuania</c:v>
                </c:pt>
                <c:pt idx="17">
                  <c:v>Slovenia</c:v>
                </c:pt>
                <c:pt idx="18">
                  <c:v>Portugal</c:v>
                </c:pt>
                <c:pt idx="19">
                  <c:v>Russia</c:v>
                </c:pt>
                <c:pt idx="20">
                  <c:v>Spain</c:v>
                </c:pt>
                <c:pt idx="21">
                  <c:v>France</c:v>
                </c:pt>
                <c:pt idx="22">
                  <c:v>Italy</c:v>
                </c:pt>
              </c:strCache>
            </c:strRef>
          </c:cat>
          <c:val>
            <c:numRef>
              <c:f>Sheet1!$D$2:$D$24</c:f>
              <c:numCache>
                <c:formatCode>###0.00</c:formatCode>
                <c:ptCount val="23"/>
                <c:pt idx="0">
                  <c:v>7.0161997883129654</c:v>
                </c:pt>
                <c:pt idx="1">
                  <c:v>6.9193638168174374</c:v>
                </c:pt>
                <c:pt idx="2">
                  <c:v>6.4682560583217956</c:v>
                </c:pt>
                <c:pt idx="3">
                  <c:v>6.2820816244220419</c:v>
                </c:pt>
                <c:pt idx="4">
                  <c:v>5.9877092259986284</c:v>
                </c:pt>
                <c:pt idx="5">
                  <c:v>5.7237306710883162</c:v>
                </c:pt>
                <c:pt idx="6">
                  <c:v>5.6451374808532053</c:v>
                </c:pt>
                <c:pt idx="7">
                  <c:v>5.5293961611774813</c:v>
                </c:pt>
                <c:pt idx="8">
                  <c:v>5.3497606303431091</c:v>
                </c:pt>
                <c:pt idx="9">
                  <c:v>5.1335636767035089</c:v>
                </c:pt>
                <c:pt idx="10">
                  <c:v>5.1325544426635785</c:v>
                </c:pt>
                <c:pt idx="11">
                  <c:v>5.0566146073795712</c:v>
                </c:pt>
                <c:pt idx="12">
                  <c:v>4.965712388789254</c:v>
                </c:pt>
                <c:pt idx="13">
                  <c:v>4.8988311508948374</c:v>
                </c:pt>
                <c:pt idx="14">
                  <c:v>4.8422895390297427</c:v>
                </c:pt>
                <c:pt idx="15">
                  <c:v>4.8150978547318593</c:v>
                </c:pt>
                <c:pt idx="16">
                  <c:v>4.2336781485192594</c:v>
                </c:pt>
                <c:pt idx="17">
                  <c:v>4.1193420179034854</c:v>
                </c:pt>
                <c:pt idx="18">
                  <c:v>4.0464946434505169</c:v>
                </c:pt>
                <c:pt idx="19">
                  <c:v>3.8511710101066896</c:v>
                </c:pt>
                <c:pt idx="20">
                  <c:v>3.6150548448598769</c:v>
                </c:pt>
                <c:pt idx="21">
                  <c:v>3.5616104156666797</c:v>
                </c:pt>
                <c:pt idx="22">
                  <c:v>3.5581980967396065</c:v>
                </c:pt>
              </c:numCache>
            </c:numRef>
          </c:val>
          <c:smooth val="0"/>
          <c:extLst xmlns:c16r2="http://schemas.microsoft.com/office/drawing/2015/06/chart">
            <c:ext xmlns:c16="http://schemas.microsoft.com/office/drawing/2014/chart" uri="{C3380CC4-5D6E-409C-BE32-E72D297353CC}">
              <c16:uniqueId val="{00000000-1AA8-4021-9FF6-657536093B18}"/>
            </c:ext>
          </c:extLst>
        </c:ser>
        <c:dLbls>
          <c:showLegendKey val="0"/>
          <c:showVal val="0"/>
          <c:showCatName val="0"/>
          <c:showSerName val="0"/>
          <c:showPercent val="0"/>
          <c:showBubbleSize val="0"/>
        </c:dLbls>
        <c:marker val="1"/>
        <c:smooth val="0"/>
        <c:axId val="133790336"/>
        <c:axId val="137953664"/>
      </c:lineChart>
      <c:catAx>
        <c:axId val="1337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7953664"/>
        <c:crosses val="autoZero"/>
        <c:auto val="1"/>
        <c:lblAlgn val="ctr"/>
        <c:lblOffset val="100"/>
        <c:noMultiLvlLbl val="0"/>
      </c:catAx>
      <c:valAx>
        <c:axId val="137953664"/>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3790336"/>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solidFill>
                  <a:schemeClr val="tx1"/>
                </a:solidFill>
                <a:latin typeface="Arial" panose="020B0604020202020204" pitchFamily="34" charset="0"/>
                <a:cs typeface="Arial" panose="020B0604020202020204" pitchFamily="34" charset="0"/>
              </a:rPr>
              <a:t>Gays and lesbians free to live life as they wish</a:t>
            </a:r>
          </a:p>
          <a:p>
            <a:pPr>
              <a:defRPr sz="1400" b="0" i="0" u="none" strike="noStrike" kern="1200" spc="0" baseline="0">
                <a:solidFill>
                  <a:schemeClr val="tx1">
                    <a:lumMod val="65000"/>
                    <a:lumOff val="35000"/>
                  </a:schemeClr>
                </a:solidFill>
                <a:latin typeface="+mn-lt"/>
                <a:ea typeface="+mn-ea"/>
                <a:cs typeface="+mn-cs"/>
              </a:defRPr>
            </a:pPr>
            <a:r>
              <a:rPr lang="en-GB" b="1" dirty="0">
                <a:solidFill>
                  <a:schemeClr val="tx1"/>
                </a:solidFill>
                <a:latin typeface="Arial" panose="020B0604020202020204" pitchFamily="34" charset="0"/>
                <a:cs typeface="Arial" panose="020B0604020202020204" pitchFamily="34" charset="0"/>
              </a:rPr>
              <a:t>Round 8 (</a:t>
            </a:r>
            <a:r>
              <a:rPr lang="en-GB" b="1" dirty="0" smtClean="0">
                <a:solidFill>
                  <a:schemeClr val="tx1"/>
                </a:solidFill>
                <a:latin typeface="Arial" panose="020B0604020202020204" pitchFamily="34" charset="0"/>
                <a:cs typeface="Arial" panose="020B0604020202020204" pitchFamily="34" charset="0"/>
              </a:rPr>
              <a:t>2016/17)</a:t>
            </a:r>
            <a:endParaRPr lang="en-GB"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barChart>
        <c:barDir val="col"/>
        <c:grouping val="stacked"/>
        <c:varyColors val="0"/>
        <c:ser>
          <c:idx val="0"/>
          <c:order val="0"/>
          <c:tx>
            <c:strRef>
              <c:f>'[ESS8-2016, ed.1.0.xls]Sheet 0'!$B$4</c:f>
              <c:strCache>
                <c:ptCount val="1"/>
                <c:pt idx="0">
                  <c:v>Agree strongly</c:v>
                </c:pt>
              </c:strCache>
            </c:strRef>
          </c:tx>
          <c:spPr>
            <a:solidFill>
              <a:srgbClr val="34675C"/>
            </a:solidFill>
            <a:ln>
              <a:noFill/>
            </a:ln>
            <a:effectLst/>
          </c:spPr>
          <c:invertIfNegative val="0"/>
          <c:cat>
            <c:strRef>
              <c:f>'[ESS8-2016, ed.1.0.xls]Sheet 0'!$A$5:$A$22</c:f>
              <c:strCache>
                <c:ptCount val="18"/>
                <c:pt idx="0">
                  <c:v>Netherlands</c:v>
                </c:pt>
                <c:pt idx="1">
                  <c:v>Iceland</c:v>
                </c:pt>
                <c:pt idx="2">
                  <c:v>France</c:v>
                </c:pt>
                <c:pt idx="3">
                  <c:v>Sweden</c:v>
                </c:pt>
                <c:pt idx="4">
                  <c:v>Norway</c:v>
                </c:pt>
                <c:pt idx="5">
                  <c:v>Belgium</c:v>
                </c:pt>
                <c:pt idx="6">
                  <c:v>Finland</c:v>
                </c:pt>
                <c:pt idx="7">
                  <c:v>United Kingdom</c:v>
                </c:pt>
                <c:pt idx="8">
                  <c:v>Germany</c:v>
                </c:pt>
                <c:pt idx="9">
                  <c:v>Switzerland</c:v>
                </c:pt>
                <c:pt idx="10">
                  <c:v>Ireland</c:v>
                </c:pt>
                <c:pt idx="11">
                  <c:v>Austria</c:v>
                </c:pt>
                <c:pt idx="12">
                  <c:v>Israel</c:v>
                </c:pt>
                <c:pt idx="13">
                  <c:v>Czech Republic</c:v>
                </c:pt>
                <c:pt idx="14">
                  <c:v>Poland</c:v>
                </c:pt>
                <c:pt idx="15">
                  <c:v>Slovenia</c:v>
                </c:pt>
                <c:pt idx="16">
                  <c:v>Estonia</c:v>
                </c:pt>
                <c:pt idx="17">
                  <c:v>Russian Federation</c:v>
                </c:pt>
              </c:strCache>
            </c:strRef>
          </c:cat>
          <c:val>
            <c:numRef>
              <c:f>'[ESS8-2016, ed.1.0.xls]Sheet 0'!$B$5:$B$22</c:f>
              <c:numCache>
                <c:formatCode>General</c:formatCode>
                <c:ptCount val="18"/>
                <c:pt idx="0">
                  <c:v>68.3</c:v>
                </c:pt>
                <c:pt idx="1">
                  <c:v>67.3</c:v>
                </c:pt>
                <c:pt idx="2">
                  <c:v>65.5</c:v>
                </c:pt>
                <c:pt idx="3">
                  <c:v>64</c:v>
                </c:pt>
                <c:pt idx="4">
                  <c:v>59.3</c:v>
                </c:pt>
                <c:pt idx="5">
                  <c:v>58.1</c:v>
                </c:pt>
                <c:pt idx="6">
                  <c:v>46.8</c:v>
                </c:pt>
                <c:pt idx="7">
                  <c:v>46.4</c:v>
                </c:pt>
                <c:pt idx="8">
                  <c:v>45.3</c:v>
                </c:pt>
                <c:pt idx="9">
                  <c:v>43.3</c:v>
                </c:pt>
                <c:pt idx="10">
                  <c:v>43.2</c:v>
                </c:pt>
                <c:pt idx="11">
                  <c:v>37</c:v>
                </c:pt>
                <c:pt idx="12">
                  <c:v>34.4</c:v>
                </c:pt>
                <c:pt idx="13">
                  <c:v>19.2</c:v>
                </c:pt>
                <c:pt idx="14">
                  <c:v>18.2</c:v>
                </c:pt>
                <c:pt idx="15">
                  <c:v>17</c:v>
                </c:pt>
                <c:pt idx="16">
                  <c:v>17</c:v>
                </c:pt>
                <c:pt idx="17">
                  <c:v>3.7</c:v>
                </c:pt>
              </c:numCache>
            </c:numRef>
          </c:val>
        </c:ser>
        <c:ser>
          <c:idx val="1"/>
          <c:order val="1"/>
          <c:tx>
            <c:strRef>
              <c:f>'[ESS8-2016, ed.1.0.xls]Sheet 0'!$C$4</c:f>
              <c:strCache>
                <c:ptCount val="1"/>
                <c:pt idx="0">
                  <c:v>Agree</c:v>
                </c:pt>
              </c:strCache>
            </c:strRef>
          </c:tx>
          <c:spPr>
            <a:solidFill>
              <a:srgbClr val="B3C126"/>
            </a:solidFill>
            <a:ln>
              <a:noFill/>
            </a:ln>
            <a:effectLst/>
          </c:spPr>
          <c:invertIfNegative val="0"/>
          <c:cat>
            <c:strRef>
              <c:f>'[ESS8-2016, ed.1.0.xls]Sheet 0'!$A$5:$A$22</c:f>
              <c:strCache>
                <c:ptCount val="18"/>
                <c:pt idx="0">
                  <c:v>Netherlands</c:v>
                </c:pt>
                <c:pt idx="1">
                  <c:v>Iceland</c:v>
                </c:pt>
                <c:pt idx="2">
                  <c:v>France</c:v>
                </c:pt>
                <c:pt idx="3">
                  <c:v>Sweden</c:v>
                </c:pt>
                <c:pt idx="4">
                  <c:v>Norway</c:v>
                </c:pt>
                <c:pt idx="5">
                  <c:v>Belgium</c:v>
                </c:pt>
                <c:pt idx="6">
                  <c:v>Finland</c:v>
                </c:pt>
                <c:pt idx="7">
                  <c:v>United Kingdom</c:v>
                </c:pt>
                <c:pt idx="8">
                  <c:v>Germany</c:v>
                </c:pt>
                <c:pt idx="9">
                  <c:v>Switzerland</c:v>
                </c:pt>
                <c:pt idx="10">
                  <c:v>Ireland</c:v>
                </c:pt>
                <c:pt idx="11">
                  <c:v>Austria</c:v>
                </c:pt>
                <c:pt idx="12">
                  <c:v>Israel</c:v>
                </c:pt>
                <c:pt idx="13">
                  <c:v>Czech Republic</c:v>
                </c:pt>
                <c:pt idx="14">
                  <c:v>Poland</c:v>
                </c:pt>
                <c:pt idx="15">
                  <c:v>Slovenia</c:v>
                </c:pt>
                <c:pt idx="16">
                  <c:v>Estonia</c:v>
                </c:pt>
                <c:pt idx="17">
                  <c:v>Russian Federation</c:v>
                </c:pt>
              </c:strCache>
            </c:strRef>
          </c:cat>
          <c:val>
            <c:numRef>
              <c:f>'[ESS8-2016, ed.1.0.xls]Sheet 0'!$C$5:$C$22</c:f>
              <c:numCache>
                <c:formatCode>General</c:formatCode>
                <c:ptCount val="18"/>
                <c:pt idx="0">
                  <c:v>26.8</c:v>
                </c:pt>
                <c:pt idx="1">
                  <c:v>28.5</c:v>
                </c:pt>
                <c:pt idx="2">
                  <c:v>22.7</c:v>
                </c:pt>
                <c:pt idx="3">
                  <c:v>29.4</c:v>
                </c:pt>
                <c:pt idx="4">
                  <c:v>31.4</c:v>
                </c:pt>
                <c:pt idx="5">
                  <c:v>30.2</c:v>
                </c:pt>
                <c:pt idx="6">
                  <c:v>34</c:v>
                </c:pt>
                <c:pt idx="7">
                  <c:v>41.3</c:v>
                </c:pt>
                <c:pt idx="8">
                  <c:v>42.7</c:v>
                </c:pt>
                <c:pt idx="9">
                  <c:v>43.9</c:v>
                </c:pt>
                <c:pt idx="10">
                  <c:v>43.4</c:v>
                </c:pt>
                <c:pt idx="11">
                  <c:v>39.799999999999997</c:v>
                </c:pt>
                <c:pt idx="12">
                  <c:v>28.4</c:v>
                </c:pt>
                <c:pt idx="13">
                  <c:v>44.9</c:v>
                </c:pt>
                <c:pt idx="14">
                  <c:v>42</c:v>
                </c:pt>
                <c:pt idx="15">
                  <c:v>48.9</c:v>
                </c:pt>
                <c:pt idx="16">
                  <c:v>39.200000000000003</c:v>
                </c:pt>
                <c:pt idx="17">
                  <c:v>12</c:v>
                </c:pt>
              </c:numCache>
            </c:numRef>
          </c:val>
        </c:ser>
        <c:ser>
          <c:idx val="2"/>
          <c:order val="2"/>
          <c:tx>
            <c:strRef>
              <c:f>'[ESS8-2016, ed.1.0.xls]Sheet 0'!$D$4</c:f>
              <c:strCache>
                <c:ptCount val="1"/>
                <c:pt idx="0">
                  <c:v>Neither agree nor disagree</c:v>
                </c:pt>
              </c:strCache>
            </c:strRef>
          </c:tx>
          <c:spPr>
            <a:solidFill>
              <a:srgbClr val="4CB5F5"/>
            </a:solidFill>
            <a:ln>
              <a:noFill/>
            </a:ln>
            <a:effectLst/>
          </c:spPr>
          <c:invertIfNegative val="0"/>
          <c:cat>
            <c:strRef>
              <c:f>'[ESS8-2016, ed.1.0.xls]Sheet 0'!$A$5:$A$22</c:f>
              <c:strCache>
                <c:ptCount val="18"/>
                <c:pt idx="0">
                  <c:v>Netherlands</c:v>
                </c:pt>
                <c:pt idx="1">
                  <c:v>Iceland</c:v>
                </c:pt>
                <c:pt idx="2">
                  <c:v>France</c:v>
                </c:pt>
                <c:pt idx="3">
                  <c:v>Sweden</c:v>
                </c:pt>
                <c:pt idx="4">
                  <c:v>Norway</c:v>
                </c:pt>
                <c:pt idx="5">
                  <c:v>Belgium</c:v>
                </c:pt>
                <c:pt idx="6">
                  <c:v>Finland</c:v>
                </c:pt>
                <c:pt idx="7">
                  <c:v>United Kingdom</c:v>
                </c:pt>
                <c:pt idx="8">
                  <c:v>Germany</c:v>
                </c:pt>
                <c:pt idx="9">
                  <c:v>Switzerland</c:v>
                </c:pt>
                <c:pt idx="10">
                  <c:v>Ireland</c:v>
                </c:pt>
                <c:pt idx="11">
                  <c:v>Austria</c:v>
                </c:pt>
                <c:pt idx="12">
                  <c:v>Israel</c:v>
                </c:pt>
                <c:pt idx="13">
                  <c:v>Czech Republic</c:v>
                </c:pt>
                <c:pt idx="14">
                  <c:v>Poland</c:v>
                </c:pt>
                <c:pt idx="15">
                  <c:v>Slovenia</c:v>
                </c:pt>
                <c:pt idx="16">
                  <c:v>Estonia</c:v>
                </c:pt>
                <c:pt idx="17">
                  <c:v>Russian Federation</c:v>
                </c:pt>
              </c:strCache>
            </c:strRef>
          </c:cat>
          <c:val>
            <c:numRef>
              <c:f>'[ESS8-2016, ed.1.0.xls]Sheet 0'!$D$5:$D$22</c:f>
              <c:numCache>
                <c:formatCode>General</c:formatCode>
                <c:ptCount val="18"/>
                <c:pt idx="0">
                  <c:v>2.4</c:v>
                </c:pt>
                <c:pt idx="1">
                  <c:v>2.8</c:v>
                </c:pt>
                <c:pt idx="2">
                  <c:v>5.6</c:v>
                </c:pt>
                <c:pt idx="3">
                  <c:v>4.5</c:v>
                </c:pt>
                <c:pt idx="4">
                  <c:v>4.5999999999999996</c:v>
                </c:pt>
                <c:pt idx="5">
                  <c:v>5.8</c:v>
                </c:pt>
                <c:pt idx="6">
                  <c:v>11.3</c:v>
                </c:pt>
                <c:pt idx="7">
                  <c:v>7.8</c:v>
                </c:pt>
                <c:pt idx="8">
                  <c:v>6.3</c:v>
                </c:pt>
                <c:pt idx="9">
                  <c:v>7.1</c:v>
                </c:pt>
                <c:pt idx="10">
                  <c:v>6.7</c:v>
                </c:pt>
                <c:pt idx="11">
                  <c:v>12.4</c:v>
                </c:pt>
                <c:pt idx="12">
                  <c:v>16.399999999999999</c:v>
                </c:pt>
                <c:pt idx="13">
                  <c:v>21.9</c:v>
                </c:pt>
                <c:pt idx="14">
                  <c:v>18.8</c:v>
                </c:pt>
                <c:pt idx="15">
                  <c:v>13.8</c:v>
                </c:pt>
                <c:pt idx="16">
                  <c:v>20.9</c:v>
                </c:pt>
                <c:pt idx="17">
                  <c:v>16.399999999999999</c:v>
                </c:pt>
              </c:numCache>
            </c:numRef>
          </c:val>
        </c:ser>
        <c:ser>
          <c:idx val="3"/>
          <c:order val="3"/>
          <c:tx>
            <c:strRef>
              <c:f>'[ESS8-2016, ed.1.0.xls]Sheet 0'!$E$4</c:f>
              <c:strCache>
                <c:ptCount val="1"/>
                <c:pt idx="0">
                  <c:v>Disagree</c:v>
                </c:pt>
              </c:strCache>
            </c:strRef>
          </c:tx>
          <c:spPr>
            <a:solidFill>
              <a:schemeClr val="accent4"/>
            </a:solidFill>
            <a:ln>
              <a:noFill/>
            </a:ln>
            <a:effectLst/>
          </c:spPr>
          <c:invertIfNegative val="0"/>
          <c:cat>
            <c:strRef>
              <c:f>'[ESS8-2016, ed.1.0.xls]Sheet 0'!$A$5:$A$22</c:f>
              <c:strCache>
                <c:ptCount val="18"/>
                <c:pt idx="0">
                  <c:v>Netherlands</c:v>
                </c:pt>
                <c:pt idx="1">
                  <c:v>Iceland</c:v>
                </c:pt>
                <c:pt idx="2">
                  <c:v>France</c:v>
                </c:pt>
                <c:pt idx="3">
                  <c:v>Sweden</c:v>
                </c:pt>
                <c:pt idx="4">
                  <c:v>Norway</c:v>
                </c:pt>
                <c:pt idx="5">
                  <c:v>Belgium</c:v>
                </c:pt>
                <c:pt idx="6">
                  <c:v>Finland</c:v>
                </c:pt>
                <c:pt idx="7">
                  <c:v>United Kingdom</c:v>
                </c:pt>
                <c:pt idx="8">
                  <c:v>Germany</c:v>
                </c:pt>
                <c:pt idx="9">
                  <c:v>Switzerland</c:v>
                </c:pt>
                <c:pt idx="10">
                  <c:v>Ireland</c:v>
                </c:pt>
                <c:pt idx="11">
                  <c:v>Austria</c:v>
                </c:pt>
                <c:pt idx="12">
                  <c:v>Israel</c:v>
                </c:pt>
                <c:pt idx="13">
                  <c:v>Czech Republic</c:v>
                </c:pt>
                <c:pt idx="14">
                  <c:v>Poland</c:v>
                </c:pt>
                <c:pt idx="15">
                  <c:v>Slovenia</c:v>
                </c:pt>
                <c:pt idx="16">
                  <c:v>Estonia</c:v>
                </c:pt>
                <c:pt idx="17">
                  <c:v>Russian Federation</c:v>
                </c:pt>
              </c:strCache>
            </c:strRef>
          </c:cat>
          <c:val>
            <c:numRef>
              <c:f>'[ESS8-2016, ed.1.0.xls]Sheet 0'!$E$5:$E$22</c:f>
              <c:numCache>
                <c:formatCode>General</c:formatCode>
                <c:ptCount val="18"/>
                <c:pt idx="0">
                  <c:v>1.4</c:v>
                </c:pt>
                <c:pt idx="1">
                  <c:v>1</c:v>
                </c:pt>
                <c:pt idx="2">
                  <c:v>2.9</c:v>
                </c:pt>
                <c:pt idx="3">
                  <c:v>1.1000000000000001</c:v>
                </c:pt>
                <c:pt idx="4">
                  <c:v>2.2000000000000002</c:v>
                </c:pt>
                <c:pt idx="5">
                  <c:v>2.7</c:v>
                </c:pt>
                <c:pt idx="6">
                  <c:v>4.7</c:v>
                </c:pt>
                <c:pt idx="7">
                  <c:v>3</c:v>
                </c:pt>
                <c:pt idx="8">
                  <c:v>3.8</c:v>
                </c:pt>
                <c:pt idx="9">
                  <c:v>3.8</c:v>
                </c:pt>
                <c:pt idx="10">
                  <c:v>4.5</c:v>
                </c:pt>
                <c:pt idx="11">
                  <c:v>6.7</c:v>
                </c:pt>
                <c:pt idx="12">
                  <c:v>11.1</c:v>
                </c:pt>
                <c:pt idx="13">
                  <c:v>10.1</c:v>
                </c:pt>
                <c:pt idx="14">
                  <c:v>12</c:v>
                </c:pt>
                <c:pt idx="15">
                  <c:v>14.6</c:v>
                </c:pt>
                <c:pt idx="16">
                  <c:v>13.3</c:v>
                </c:pt>
                <c:pt idx="17">
                  <c:v>22.9</c:v>
                </c:pt>
              </c:numCache>
            </c:numRef>
          </c:val>
        </c:ser>
        <c:ser>
          <c:idx val="4"/>
          <c:order val="4"/>
          <c:tx>
            <c:strRef>
              <c:f>'[ESS8-2016, ed.1.0.xls]Sheet 0'!$F$4</c:f>
              <c:strCache>
                <c:ptCount val="1"/>
                <c:pt idx="0">
                  <c:v>Disagree strongly</c:v>
                </c:pt>
              </c:strCache>
            </c:strRef>
          </c:tx>
          <c:spPr>
            <a:solidFill>
              <a:schemeClr val="accent5"/>
            </a:solidFill>
            <a:ln>
              <a:noFill/>
            </a:ln>
            <a:effectLst/>
          </c:spPr>
          <c:invertIfNegative val="0"/>
          <c:cat>
            <c:strRef>
              <c:f>'[ESS8-2016, ed.1.0.xls]Sheet 0'!$A$5:$A$22</c:f>
              <c:strCache>
                <c:ptCount val="18"/>
                <c:pt idx="0">
                  <c:v>Netherlands</c:v>
                </c:pt>
                <c:pt idx="1">
                  <c:v>Iceland</c:v>
                </c:pt>
                <c:pt idx="2">
                  <c:v>France</c:v>
                </c:pt>
                <c:pt idx="3">
                  <c:v>Sweden</c:v>
                </c:pt>
                <c:pt idx="4">
                  <c:v>Norway</c:v>
                </c:pt>
                <c:pt idx="5">
                  <c:v>Belgium</c:v>
                </c:pt>
                <c:pt idx="6">
                  <c:v>Finland</c:v>
                </c:pt>
                <c:pt idx="7">
                  <c:v>United Kingdom</c:v>
                </c:pt>
                <c:pt idx="8">
                  <c:v>Germany</c:v>
                </c:pt>
                <c:pt idx="9">
                  <c:v>Switzerland</c:v>
                </c:pt>
                <c:pt idx="10">
                  <c:v>Ireland</c:v>
                </c:pt>
                <c:pt idx="11">
                  <c:v>Austria</c:v>
                </c:pt>
                <c:pt idx="12">
                  <c:v>Israel</c:v>
                </c:pt>
                <c:pt idx="13">
                  <c:v>Czech Republic</c:v>
                </c:pt>
                <c:pt idx="14">
                  <c:v>Poland</c:v>
                </c:pt>
                <c:pt idx="15">
                  <c:v>Slovenia</c:v>
                </c:pt>
                <c:pt idx="16">
                  <c:v>Estonia</c:v>
                </c:pt>
                <c:pt idx="17">
                  <c:v>Russian Federation</c:v>
                </c:pt>
              </c:strCache>
            </c:strRef>
          </c:cat>
          <c:val>
            <c:numRef>
              <c:f>'[ESS8-2016, ed.1.0.xls]Sheet 0'!$F$5:$F$22</c:f>
              <c:numCache>
                <c:formatCode>General</c:formatCode>
                <c:ptCount val="18"/>
                <c:pt idx="0">
                  <c:v>1.1000000000000001</c:v>
                </c:pt>
                <c:pt idx="1">
                  <c:v>0.4</c:v>
                </c:pt>
                <c:pt idx="2">
                  <c:v>3.3</c:v>
                </c:pt>
                <c:pt idx="3">
                  <c:v>1</c:v>
                </c:pt>
                <c:pt idx="4">
                  <c:v>2.5</c:v>
                </c:pt>
                <c:pt idx="5">
                  <c:v>3.1</c:v>
                </c:pt>
                <c:pt idx="6">
                  <c:v>3.3</c:v>
                </c:pt>
                <c:pt idx="7">
                  <c:v>1.5</c:v>
                </c:pt>
                <c:pt idx="8">
                  <c:v>1.9</c:v>
                </c:pt>
                <c:pt idx="9">
                  <c:v>1.8</c:v>
                </c:pt>
                <c:pt idx="10">
                  <c:v>2.1</c:v>
                </c:pt>
                <c:pt idx="11">
                  <c:v>4</c:v>
                </c:pt>
                <c:pt idx="12">
                  <c:v>9.6999999999999993</c:v>
                </c:pt>
                <c:pt idx="13">
                  <c:v>3.9</c:v>
                </c:pt>
                <c:pt idx="14">
                  <c:v>9</c:v>
                </c:pt>
                <c:pt idx="15">
                  <c:v>5.8</c:v>
                </c:pt>
                <c:pt idx="16">
                  <c:v>9.6</c:v>
                </c:pt>
                <c:pt idx="17">
                  <c:v>45</c:v>
                </c:pt>
              </c:numCache>
            </c:numRef>
          </c:val>
        </c:ser>
        <c:dLbls>
          <c:showLegendKey val="0"/>
          <c:showVal val="0"/>
          <c:showCatName val="0"/>
          <c:showSerName val="0"/>
          <c:showPercent val="0"/>
          <c:showBubbleSize val="0"/>
        </c:dLbls>
        <c:gapWidth val="150"/>
        <c:overlap val="100"/>
        <c:axId val="138019584"/>
        <c:axId val="138021120"/>
      </c:barChart>
      <c:catAx>
        <c:axId val="13801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8021120"/>
        <c:crosses val="autoZero"/>
        <c:auto val="1"/>
        <c:lblAlgn val="ctr"/>
        <c:lblOffset val="100"/>
        <c:noMultiLvlLbl val="0"/>
      </c:catAx>
      <c:valAx>
        <c:axId val="1380211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8019584"/>
        <c:crosses val="autoZero"/>
        <c:crossBetween val="between"/>
      </c:valAx>
      <c:spPr>
        <a:noFill/>
        <a:ln w="25400">
          <a:noFill/>
        </a:ln>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GB" sz="1400" b="1" dirty="0">
                <a:solidFill>
                  <a:schemeClr val="tx1"/>
                </a:solidFill>
                <a:latin typeface="Arial" panose="020B0604020202020204" pitchFamily="34" charset="0"/>
                <a:cs typeface="Arial" panose="020B0604020202020204" pitchFamily="34" charset="0"/>
              </a:rPr>
              <a:t>Self-rated general </a:t>
            </a:r>
            <a:r>
              <a:rPr lang="en-GB" sz="1400" b="1" dirty="0" smtClean="0">
                <a:solidFill>
                  <a:schemeClr val="tx1"/>
                </a:solidFill>
                <a:latin typeface="Arial" panose="020B0604020202020204" pitchFamily="34" charset="0"/>
                <a:cs typeface="Arial" panose="020B0604020202020204" pitchFamily="34" charset="0"/>
              </a:rPr>
              <a:t>health</a:t>
            </a:r>
          </a:p>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GB" sz="1400" b="1" dirty="0" smtClean="0">
                <a:solidFill>
                  <a:schemeClr val="tx1"/>
                </a:solidFill>
                <a:latin typeface="Arial" panose="020B0604020202020204" pitchFamily="34" charset="0"/>
                <a:cs typeface="Arial" panose="020B0604020202020204" pitchFamily="34" charset="0"/>
              </a:rPr>
              <a:t>ESS Round 8 (2016/17)</a:t>
            </a:r>
            <a:endParaRPr lang="en-GB" sz="1400" b="1" dirty="0">
              <a:solidFill>
                <a:schemeClr val="tx1"/>
              </a:solidFill>
              <a:latin typeface="Arial" panose="020B0604020202020204" pitchFamily="34" charset="0"/>
              <a:cs typeface="Arial" panose="020B0604020202020204" pitchFamily="34" charset="0"/>
            </a:endParaRPr>
          </a:p>
        </c:rich>
      </c:tx>
      <c:layout/>
      <c:overlay val="0"/>
      <c:spPr>
        <a:noFill/>
        <a:ln w="25400">
          <a:noFill/>
        </a:ln>
      </c:spPr>
    </c:title>
    <c:autoTitleDeleted val="0"/>
    <c:plotArea>
      <c:layout/>
      <c:barChart>
        <c:barDir val="col"/>
        <c:grouping val="stacked"/>
        <c:varyColors val="0"/>
        <c:ser>
          <c:idx val="0"/>
          <c:order val="0"/>
          <c:tx>
            <c:strRef>
              <c:f>'Sheet 0'!$B$4</c:f>
              <c:strCache>
                <c:ptCount val="1"/>
                <c:pt idx="0">
                  <c:v>Total good (answering very good or good)</c:v>
                </c:pt>
              </c:strCache>
            </c:strRef>
          </c:tx>
          <c:spPr>
            <a:solidFill>
              <a:srgbClr val="34675C"/>
            </a:solidFill>
            <a:ln w="25400">
              <a:noFill/>
            </a:ln>
          </c:spPr>
          <c:invertIfNegative val="0"/>
          <c:dLbls>
            <c:spPr>
              <a:noFill/>
              <a:ln w="25400">
                <a:noFill/>
              </a:ln>
            </c:spPr>
            <c:txPr>
              <a:bodyPr rot="-540000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 0'!$A$5:$A$27</c:f>
              <c:strCache>
                <c:ptCount val="23"/>
                <c:pt idx="0">
                  <c:v>Switzerland</c:v>
                </c:pt>
                <c:pt idx="1">
                  <c:v>Ireland</c:v>
                </c:pt>
                <c:pt idx="2">
                  <c:v>Israel</c:v>
                </c:pt>
                <c:pt idx="3">
                  <c:v>Sweden</c:v>
                </c:pt>
                <c:pt idx="4">
                  <c:v>Iceland</c:v>
                </c:pt>
                <c:pt idx="5">
                  <c:v>Austria</c:v>
                </c:pt>
                <c:pt idx="6">
                  <c:v>Norway</c:v>
                </c:pt>
                <c:pt idx="7">
                  <c:v>Belgium</c:v>
                </c:pt>
                <c:pt idx="8">
                  <c:v>UK</c:v>
                </c:pt>
                <c:pt idx="9">
                  <c:v>Netherlands</c:v>
                </c:pt>
                <c:pt idx="10">
                  <c:v>Finland</c:v>
                </c:pt>
                <c:pt idx="11">
                  <c:v>Italy</c:v>
                </c:pt>
                <c:pt idx="12">
                  <c:v>Czech Rep.</c:v>
                </c:pt>
                <c:pt idx="13">
                  <c:v>Hungary</c:v>
                </c:pt>
                <c:pt idx="14">
                  <c:v>Poland</c:v>
                </c:pt>
                <c:pt idx="15">
                  <c:v>Spain</c:v>
                </c:pt>
                <c:pt idx="16">
                  <c:v>Slovenia</c:v>
                </c:pt>
                <c:pt idx="17">
                  <c:v>France</c:v>
                </c:pt>
                <c:pt idx="18">
                  <c:v>Germany</c:v>
                </c:pt>
                <c:pt idx="19">
                  <c:v>Lithuania</c:v>
                </c:pt>
                <c:pt idx="20">
                  <c:v>Estonia</c:v>
                </c:pt>
                <c:pt idx="21">
                  <c:v>Portugal</c:v>
                </c:pt>
                <c:pt idx="22">
                  <c:v>Russia</c:v>
                </c:pt>
              </c:strCache>
            </c:strRef>
          </c:cat>
          <c:val>
            <c:numRef>
              <c:f>'Sheet 0'!$B$5:$B$27</c:f>
              <c:numCache>
                <c:formatCode>General</c:formatCode>
                <c:ptCount val="23"/>
                <c:pt idx="0">
                  <c:v>83.800000000000011</c:v>
                </c:pt>
                <c:pt idx="1">
                  <c:v>82.5</c:v>
                </c:pt>
                <c:pt idx="2">
                  <c:v>78.3</c:v>
                </c:pt>
                <c:pt idx="3">
                  <c:v>77.099999999999994</c:v>
                </c:pt>
                <c:pt idx="4">
                  <c:v>76</c:v>
                </c:pt>
                <c:pt idx="5">
                  <c:v>75.699999999999989</c:v>
                </c:pt>
                <c:pt idx="6">
                  <c:v>75.199999999999989</c:v>
                </c:pt>
                <c:pt idx="7">
                  <c:v>73.900000000000006</c:v>
                </c:pt>
                <c:pt idx="8">
                  <c:v>73.7</c:v>
                </c:pt>
                <c:pt idx="9">
                  <c:v>73.099999999999994</c:v>
                </c:pt>
                <c:pt idx="10">
                  <c:v>68.400000000000006</c:v>
                </c:pt>
                <c:pt idx="11">
                  <c:v>67.8</c:v>
                </c:pt>
                <c:pt idx="12">
                  <c:v>66.2</c:v>
                </c:pt>
                <c:pt idx="13">
                  <c:v>65.099999999999994</c:v>
                </c:pt>
                <c:pt idx="14">
                  <c:v>64.3</c:v>
                </c:pt>
                <c:pt idx="15">
                  <c:v>62.9</c:v>
                </c:pt>
                <c:pt idx="16">
                  <c:v>62.2</c:v>
                </c:pt>
                <c:pt idx="17">
                  <c:v>62</c:v>
                </c:pt>
                <c:pt idx="18">
                  <c:v>59</c:v>
                </c:pt>
                <c:pt idx="19">
                  <c:v>58.099999999999994</c:v>
                </c:pt>
                <c:pt idx="20">
                  <c:v>52.400000000000006</c:v>
                </c:pt>
                <c:pt idx="21">
                  <c:v>49.3</c:v>
                </c:pt>
                <c:pt idx="22">
                  <c:v>40.800000000000004</c:v>
                </c:pt>
              </c:numCache>
            </c:numRef>
          </c:val>
          <c:extLst xmlns:c16r2="http://schemas.microsoft.com/office/drawing/2015/06/chart">
            <c:ext xmlns:c16="http://schemas.microsoft.com/office/drawing/2014/chart" uri="{C3380CC4-5D6E-409C-BE32-E72D297353CC}">
              <c16:uniqueId val="{00000000-628F-4845-96C6-7C0002761D5C}"/>
            </c:ext>
          </c:extLst>
        </c:ser>
        <c:ser>
          <c:idx val="1"/>
          <c:order val="1"/>
          <c:tx>
            <c:strRef>
              <c:f>'Sheet 0'!$C$4</c:f>
              <c:strCache>
                <c:ptCount val="1"/>
                <c:pt idx="0">
                  <c:v>Fair</c:v>
                </c:pt>
              </c:strCache>
            </c:strRef>
          </c:tx>
          <c:spPr>
            <a:solidFill>
              <a:srgbClr val="FFC000">
                <a:lumMod val="60000"/>
                <a:lumOff val="40000"/>
              </a:srgbClr>
            </a:solidFill>
            <a:ln>
              <a:noFill/>
            </a:ln>
            <a:effectLst/>
          </c:spPr>
          <c:invertIfNegative val="0"/>
          <c:cat>
            <c:strRef>
              <c:f>'Sheet 0'!$A$5:$A$27</c:f>
              <c:strCache>
                <c:ptCount val="23"/>
                <c:pt idx="0">
                  <c:v>Switzerland</c:v>
                </c:pt>
                <c:pt idx="1">
                  <c:v>Ireland</c:v>
                </c:pt>
                <c:pt idx="2">
                  <c:v>Israel</c:v>
                </c:pt>
                <c:pt idx="3">
                  <c:v>Sweden</c:v>
                </c:pt>
                <c:pt idx="4">
                  <c:v>Iceland</c:v>
                </c:pt>
                <c:pt idx="5">
                  <c:v>Austria</c:v>
                </c:pt>
                <c:pt idx="6">
                  <c:v>Norway</c:v>
                </c:pt>
                <c:pt idx="7">
                  <c:v>Belgium</c:v>
                </c:pt>
                <c:pt idx="8">
                  <c:v>UK</c:v>
                </c:pt>
                <c:pt idx="9">
                  <c:v>Netherlands</c:v>
                </c:pt>
                <c:pt idx="10">
                  <c:v>Finland</c:v>
                </c:pt>
                <c:pt idx="11">
                  <c:v>Italy</c:v>
                </c:pt>
                <c:pt idx="12">
                  <c:v>Czech Rep.</c:v>
                </c:pt>
                <c:pt idx="13">
                  <c:v>Hungary</c:v>
                </c:pt>
                <c:pt idx="14">
                  <c:v>Poland</c:v>
                </c:pt>
                <c:pt idx="15">
                  <c:v>Spain</c:v>
                </c:pt>
                <c:pt idx="16">
                  <c:v>Slovenia</c:v>
                </c:pt>
                <c:pt idx="17">
                  <c:v>France</c:v>
                </c:pt>
                <c:pt idx="18">
                  <c:v>Germany</c:v>
                </c:pt>
                <c:pt idx="19">
                  <c:v>Lithuania</c:v>
                </c:pt>
                <c:pt idx="20">
                  <c:v>Estonia</c:v>
                </c:pt>
                <c:pt idx="21">
                  <c:v>Portugal</c:v>
                </c:pt>
                <c:pt idx="22">
                  <c:v>Russia</c:v>
                </c:pt>
              </c:strCache>
            </c:strRef>
          </c:cat>
          <c:val>
            <c:numRef>
              <c:f>'Sheet 0'!$C$5:$C$27</c:f>
              <c:numCache>
                <c:formatCode>General</c:formatCode>
                <c:ptCount val="23"/>
                <c:pt idx="0">
                  <c:v>13.9</c:v>
                </c:pt>
                <c:pt idx="1">
                  <c:v>14.6</c:v>
                </c:pt>
                <c:pt idx="2">
                  <c:v>14.8</c:v>
                </c:pt>
                <c:pt idx="3">
                  <c:v>18.399999999999999</c:v>
                </c:pt>
                <c:pt idx="4">
                  <c:v>18.899999999999999</c:v>
                </c:pt>
                <c:pt idx="5">
                  <c:v>20.5</c:v>
                </c:pt>
                <c:pt idx="6">
                  <c:v>17.7</c:v>
                </c:pt>
                <c:pt idx="7">
                  <c:v>20.5</c:v>
                </c:pt>
                <c:pt idx="8">
                  <c:v>19.8</c:v>
                </c:pt>
                <c:pt idx="9">
                  <c:v>22.1</c:v>
                </c:pt>
                <c:pt idx="10">
                  <c:v>27</c:v>
                </c:pt>
                <c:pt idx="11">
                  <c:v>25.9</c:v>
                </c:pt>
                <c:pt idx="12">
                  <c:v>26.3</c:v>
                </c:pt>
                <c:pt idx="13">
                  <c:v>23.9</c:v>
                </c:pt>
                <c:pt idx="14">
                  <c:v>28.1</c:v>
                </c:pt>
                <c:pt idx="15">
                  <c:v>27.1</c:v>
                </c:pt>
                <c:pt idx="16">
                  <c:v>29.5</c:v>
                </c:pt>
                <c:pt idx="17">
                  <c:v>30.2</c:v>
                </c:pt>
                <c:pt idx="18">
                  <c:v>30.9</c:v>
                </c:pt>
                <c:pt idx="19">
                  <c:v>32.700000000000003</c:v>
                </c:pt>
                <c:pt idx="20">
                  <c:v>36.299999999999997</c:v>
                </c:pt>
                <c:pt idx="21">
                  <c:v>41.3</c:v>
                </c:pt>
                <c:pt idx="22">
                  <c:v>47.8</c:v>
                </c:pt>
              </c:numCache>
            </c:numRef>
          </c:val>
          <c:extLst xmlns:c16r2="http://schemas.microsoft.com/office/drawing/2015/06/chart">
            <c:ext xmlns:c16="http://schemas.microsoft.com/office/drawing/2014/chart" uri="{C3380CC4-5D6E-409C-BE32-E72D297353CC}">
              <c16:uniqueId val="{00000001-628F-4845-96C6-7C0002761D5C}"/>
            </c:ext>
          </c:extLst>
        </c:ser>
        <c:ser>
          <c:idx val="2"/>
          <c:order val="2"/>
          <c:tx>
            <c:strRef>
              <c:f>'Sheet 0'!$D$4</c:f>
              <c:strCache>
                <c:ptCount val="1"/>
                <c:pt idx="0">
                  <c:v>Total bad (answering bad or very bad)</c:v>
                </c:pt>
              </c:strCache>
            </c:strRef>
          </c:tx>
          <c:spPr>
            <a:solidFill>
              <a:srgbClr val="C00000"/>
            </a:solidFill>
            <a:ln w="25400">
              <a:noFill/>
            </a:ln>
          </c:spPr>
          <c:invertIfNegative val="0"/>
          <c:cat>
            <c:strRef>
              <c:f>'Sheet 0'!$A$5:$A$27</c:f>
              <c:strCache>
                <c:ptCount val="23"/>
                <c:pt idx="0">
                  <c:v>Switzerland</c:v>
                </c:pt>
                <c:pt idx="1">
                  <c:v>Ireland</c:v>
                </c:pt>
                <c:pt idx="2">
                  <c:v>Israel</c:v>
                </c:pt>
                <c:pt idx="3">
                  <c:v>Sweden</c:v>
                </c:pt>
                <c:pt idx="4">
                  <c:v>Iceland</c:v>
                </c:pt>
                <c:pt idx="5">
                  <c:v>Austria</c:v>
                </c:pt>
                <c:pt idx="6">
                  <c:v>Norway</c:v>
                </c:pt>
                <c:pt idx="7">
                  <c:v>Belgium</c:v>
                </c:pt>
                <c:pt idx="8">
                  <c:v>UK</c:v>
                </c:pt>
                <c:pt idx="9">
                  <c:v>Netherlands</c:v>
                </c:pt>
                <c:pt idx="10">
                  <c:v>Finland</c:v>
                </c:pt>
                <c:pt idx="11">
                  <c:v>Italy</c:v>
                </c:pt>
                <c:pt idx="12">
                  <c:v>Czech Rep.</c:v>
                </c:pt>
                <c:pt idx="13">
                  <c:v>Hungary</c:v>
                </c:pt>
                <c:pt idx="14">
                  <c:v>Poland</c:v>
                </c:pt>
                <c:pt idx="15">
                  <c:v>Spain</c:v>
                </c:pt>
                <c:pt idx="16">
                  <c:v>Slovenia</c:v>
                </c:pt>
                <c:pt idx="17">
                  <c:v>France</c:v>
                </c:pt>
                <c:pt idx="18">
                  <c:v>Germany</c:v>
                </c:pt>
                <c:pt idx="19">
                  <c:v>Lithuania</c:v>
                </c:pt>
                <c:pt idx="20">
                  <c:v>Estonia</c:v>
                </c:pt>
                <c:pt idx="21">
                  <c:v>Portugal</c:v>
                </c:pt>
                <c:pt idx="22">
                  <c:v>Russia</c:v>
                </c:pt>
              </c:strCache>
            </c:strRef>
          </c:cat>
          <c:val>
            <c:numRef>
              <c:f>'Sheet 0'!$D$5:$D$27</c:f>
              <c:numCache>
                <c:formatCode>General</c:formatCode>
                <c:ptCount val="23"/>
                <c:pt idx="0">
                  <c:v>2.2999999999999998</c:v>
                </c:pt>
                <c:pt idx="1">
                  <c:v>2.9</c:v>
                </c:pt>
                <c:pt idx="2">
                  <c:v>6.9</c:v>
                </c:pt>
                <c:pt idx="3">
                  <c:v>4.5</c:v>
                </c:pt>
                <c:pt idx="4">
                  <c:v>5.1000000000000005</c:v>
                </c:pt>
                <c:pt idx="5">
                  <c:v>3.8</c:v>
                </c:pt>
                <c:pt idx="6">
                  <c:v>7.1</c:v>
                </c:pt>
                <c:pt idx="7">
                  <c:v>5.6</c:v>
                </c:pt>
                <c:pt idx="8">
                  <c:v>6.5</c:v>
                </c:pt>
                <c:pt idx="9">
                  <c:v>4.8</c:v>
                </c:pt>
                <c:pt idx="10">
                  <c:v>4.5999999999999996</c:v>
                </c:pt>
                <c:pt idx="11">
                  <c:v>6.3</c:v>
                </c:pt>
                <c:pt idx="12">
                  <c:v>7.5</c:v>
                </c:pt>
                <c:pt idx="13">
                  <c:v>11</c:v>
                </c:pt>
                <c:pt idx="14">
                  <c:v>7.6000000000000005</c:v>
                </c:pt>
                <c:pt idx="15">
                  <c:v>10</c:v>
                </c:pt>
                <c:pt idx="16">
                  <c:v>8.3000000000000007</c:v>
                </c:pt>
                <c:pt idx="17">
                  <c:v>7.8</c:v>
                </c:pt>
                <c:pt idx="18">
                  <c:v>10.1</c:v>
                </c:pt>
                <c:pt idx="19">
                  <c:v>9.1999999999999993</c:v>
                </c:pt>
                <c:pt idx="20">
                  <c:v>11.3</c:v>
                </c:pt>
                <c:pt idx="21">
                  <c:v>9.4</c:v>
                </c:pt>
                <c:pt idx="22">
                  <c:v>11.399999999999999</c:v>
                </c:pt>
              </c:numCache>
            </c:numRef>
          </c:val>
          <c:extLst xmlns:c16r2="http://schemas.microsoft.com/office/drawing/2015/06/chart">
            <c:ext xmlns:c16="http://schemas.microsoft.com/office/drawing/2014/chart" uri="{C3380CC4-5D6E-409C-BE32-E72D297353CC}">
              <c16:uniqueId val="{00000002-628F-4845-96C6-7C0002761D5C}"/>
            </c:ext>
          </c:extLst>
        </c:ser>
        <c:dLbls>
          <c:showLegendKey val="0"/>
          <c:showVal val="0"/>
          <c:showCatName val="0"/>
          <c:showSerName val="0"/>
          <c:showPercent val="0"/>
          <c:showBubbleSize val="0"/>
        </c:dLbls>
        <c:gapWidth val="150"/>
        <c:overlap val="100"/>
        <c:axId val="138081024"/>
        <c:axId val="138082560"/>
      </c:barChart>
      <c:catAx>
        <c:axId val="13808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8082560"/>
        <c:crosses val="autoZero"/>
        <c:auto val="1"/>
        <c:lblAlgn val="ctr"/>
        <c:lblOffset val="100"/>
        <c:noMultiLvlLbl val="0"/>
      </c:catAx>
      <c:valAx>
        <c:axId val="1380825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8081024"/>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400" b="1" dirty="0">
                <a:solidFill>
                  <a:schemeClr val="tx1"/>
                </a:solidFill>
                <a:latin typeface="Arial" panose="020B0604020202020204" pitchFamily="34" charset="0"/>
                <a:cs typeface="Arial" panose="020B0604020202020204" pitchFamily="34" charset="0"/>
              </a:rPr>
              <a:t>Implementation of EU-wide social benefit </a:t>
            </a:r>
            <a:r>
              <a:rPr lang="en-GB" sz="1400" b="1" dirty="0" smtClean="0">
                <a:solidFill>
                  <a:schemeClr val="tx1"/>
                </a:solidFill>
                <a:latin typeface="Arial" panose="020B0604020202020204" pitchFamily="34" charset="0"/>
                <a:cs typeface="Arial" panose="020B0604020202020204" pitchFamily="34" charset="0"/>
              </a:rPr>
              <a:t>scheme</a:t>
            </a:r>
          </a:p>
          <a:p>
            <a:pPr>
              <a:defRPr sz="1600" b="0" i="0" u="none" strike="noStrike" kern="1200" spc="0" baseline="0">
                <a:solidFill>
                  <a:schemeClr val="tx1">
                    <a:lumMod val="65000"/>
                    <a:lumOff val="35000"/>
                  </a:schemeClr>
                </a:solidFill>
                <a:latin typeface="+mn-lt"/>
                <a:ea typeface="+mn-ea"/>
                <a:cs typeface="+mn-cs"/>
              </a:defRPr>
            </a:pPr>
            <a:r>
              <a:rPr lang="en-GB" sz="1400" b="1" dirty="0" smtClean="0">
                <a:solidFill>
                  <a:schemeClr val="tx1"/>
                </a:solidFill>
                <a:latin typeface="Arial" panose="020B0604020202020204" pitchFamily="34" charset="0"/>
                <a:cs typeface="Arial" panose="020B0604020202020204" pitchFamily="34" charset="0"/>
              </a:rPr>
              <a:t>ESS Round 8 (2016/17)</a:t>
            </a:r>
            <a:endParaRPr lang="en-GB" sz="1400" b="1"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lineChart>
        <c:grouping val="standard"/>
        <c:varyColors val="0"/>
        <c:ser>
          <c:idx val="0"/>
          <c:order val="0"/>
          <c:tx>
            <c:strRef>
              <c:f>'[ESS8-2016, ed.2.0(3).xls]Sheet 0'!$B$4</c:f>
              <c:strCache>
                <c:ptCount val="1"/>
                <c:pt idx="0">
                  <c:v>Strongly in favour / in favour</c:v>
                </c:pt>
              </c:strCache>
            </c:strRef>
          </c:tx>
          <c:spPr>
            <a:ln w="28575" cap="rnd">
              <a:solidFill>
                <a:srgbClr val="00B050"/>
              </a:solidFill>
              <a:round/>
            </a:ln>
            <a:effectLst/>
          </c:spPr>
          <c:marker>
            <c:symbol val="none"/>
          </c:marker>
          <c:cat>
            <c:strRef>
              <c:f>'[ESS8-2016, ed.2.0(3).xls]Sheet 0'!$A$5:$A$22</c:f>
              <c:strCache>
                <c:ptCount val="18"/>
                <c:pt idx="0">
                  <c:v>Portugal</c:v>
                </c:pt>
                <c:pt idx="1">
                  <c:v>Spain</c:v>
                </c:pt>
                <c:pt idx="2">
                  <c:v>Slovenia</c:v>
                </c:pt>
                <c:pt idx="3">
                  <c:v>Lithuania</c:v>
                </c:pt>
                <c:pt idx="4">
                  <c:v>Italy</c:v>
                </c:pt>
                <c:pt idx="5">
                  <c:v>Hungary</c:v>
                </c:pt>
                <c:pt idx="6">
                  <c:v>Poland</c:v>
                </c:pt>
                <c:pt idx="7">
                  <c:v>Ireland</c:v>
                </c:pt>
                <c:pt idx="8">
                  <c:v>Belgium</c:v>
                </c:pt>
                <c:pt idx="9">
                  <c:v>Estonia</c:v>
                </c:pt>
                <c:pt idx="10">
                  <c:v>Germany</c:v>
                </c:pt>
                <c:pt idx="11">
                  <c:v>France</c:v>
                </c:pt>
                <c:pt idx="12">
                  <c:v>Czech Rep.</c:v>
                </c:pt>
                <c:pt idx="13">
                  <c:v>Sweden</c:v>
                </c:pt>
                <c:pt idx="14">
                  <c:v>Finland</c:v>
                </c:pt>
                <c:pt idx="15">
                  <c:v>UK</c:v>
                </c:pt>
                <c:pt idx="16">
                  <c:v>Austria</c:v>
                </c:pt>
                <c:pt idx="17">
                  <c:v>Netherlands</c:v>
                </c:pt>
              </c:strCache>
            </c:strRef>
          </c:cat>
          <c:val>
            <c:numRef>
              <c:f>'[ESS8-2016, ed.2.0(3).xls]Sheet 0'!$B$5:$B$22</c:f>
              <c:numCache>
                <c:formatCode>General</c:formatCode>
                <c:ptCount val="18"/>
                <c:pt idx="0">
                  <c:v>91.1</c:v>
                </c:pt>
                <c:pt idx="1">
                  <c:v>86.5</c:v>
                </c:pt>
                <c:pt idx="2">
                  <c:v>86.300000000000011</c:v>
                </c:pt>
                <c:pt idx="3">
                  <c:v>84.2</c:v>
                </c:pt>
                <c:pt idx="4">
                  <c:v>83.2</c:v>
                </c:pt>
                <c:pt idx="5">
                  <c:v>81.5</c:v>
                </c:pt>
                <c:pt idx="6">
                  <c:v>78.5</c:v>
                </c:pt>
                <c:pt idx="7">
                  <c:v>67.8</c:v>
                </c:pt>
                <c:pt idx="8">
                  <c:v>67.7</c:v>
                </c:pt>
                <c:pt idx="9">
                  <c:v>65.900000000000006</c:v>
                </c:pt>
                <c:pt idx="10">
                  <c:v>61.400000000000013</c:v>
                </c:pt>
                <c:pt idx="11">
                  <c:v>60.7</c:v>
                </c:pt>
                <c:pt idx="12">
                  <c:v>58.5</c:v>
                </c:pt>
                <c:pt idx="13">
                  <c:v>55.7</c:v>
                </c:pt>
                <c:pt idx="14">
                  <c:v>51.7</c:v>
                </c:pt>
                <c:pt idx="15">
                  <c:v>51.70000000000001</c:v>
                </c:pt>
                <c:pt idx="16">
                  <c:v>49.5</c:v>
                </c:pt>
                <c:pt idx="17">
                  <c:v>48.4</c:v>
                </c:pt>
              </c:numCache>
            </c:numRef>
          </c:val>
          <c:smooth val="0"/>
          <c:extLst xmlns:c16r2="http://schemas.microsoft.com/office/drawing/2015/06/chart">
            <c:ext xmlns:c16="http://schemas.microsoft.com/office/drawing/2014/chart" uri="{C3380CC4-5D6E-409C-BE32-E72D297353CC}">
              <c16:uniqueId val="{00000000-70DA-4AC3-9F56-E9A3CBB47B7A}"/>
            </c:ext>
          </c:extLst>
        </c:ser>
        <c:ser>
          <c:idx val="1"/>
          <c:order val="1"/>
          <c:tx>
            <c:strRef>
              <c:f>'[ESS8-2016, ed.2.0(3).xls]Sheet 0'!$C$4</c:f>
              <c:strCache>
                <c:ptCount val="1"/>
                <c:pt idx="0">
                  <c:v>Strongly against / against</c:v>
                </c:pt>
              </c:strCache>
            </c:strRef>
          </c:tx>
          <c:spPr>
            <a:ln w="28575" cap="rnd">
              <a:solidFill>
                <a:srgbClr val="C00000"/>
              </a:solidFill>
              <a:round/>
            </a:ln>
            <a:effectLst/>
          </c:spPr>
          <c:marker>
            <c:symbol val="none"/>
          </c:marker>
          <c:cat>
            <c:strRef>
              <c:f>'[ESS8-2016, ed.2.0(3).xls]Sheet 0'!$A$5:$A$22</c:f>
              <c:strCache>
                <c:ptCount val="18"/>
                <c:pt idx="0">
                  <c:v>Portugal</c:v>
                </c:pt>
                <c:pt idx="1">
                  <c:v>Spain</c:v>
                </c:pt>
                <c:pt idx="2">
                  <c:v>Slovenia</c:v>
                </c:pt>
                <c:pt idx="3">
                  <c:v>Lithuania</c:v>
                </c:pt>
                <c:pt idx="4">
                  <c:v>Italy</c:v>
                </c:pt>
                <c:pt idx="5">
                  <c:v>Hungary</c:v>
                </c:pt>
                <c:pt idx="6">
                  <c:v>Poland</c:v>
                </c:pt>
                <c:pt idx="7">
                  <c:v>Ireland</c:v>
                </c:pt>
                <c:pt idx="8">
                  <c:v>Belgium</c:v>
                </c:pt>
                <c:pt idx="9">
                  <c:v>Estonia</c:v>
                </c:pt>
                <c:pt idx="10">
                  <c:v>Germany</c:v>
                </c:pt>
                <c:pt idx="11">
                  <c:v>France</c:v>
                </c:pt>
                <c:pt idx="12">
                  <c:v>Czech Rep.</c:v>
                </c:pt>
                <c:pt idx="13">
                  <c:v>Sweden</c:v>
                </c:pt>
                <c:pt idx="14">
                  <c:v>Finland</c:v>
                </c:pt>
                <c:pt idx="15">
                  <c:v>UK</c:v>
                </c:pt>
                <c:pt idx="16">
                  <c:v>Austria</c:v>
                </c:pt>
                <c:pt idx="17">
                  <c:v>Netherlands</c:v>
                </c:pt>
              </c:strCache>
            </c:strRef>
          </c:cat>
          <c:val>
            <c:numRef>
              <c:f>'[ESS8-2016, ed.2.0(3).xls]Sheet 0'!$C$5:$C$22</c:f>
              <c:numCache>
                <c:formatCode>General</c:formatCode>
                <c:ptCount val="18"/>
                <c:pt idx="0">
                  <c:v>8.9</c:v>
                </c:pt>
                <c:pt idx="1">
                  <c:v>13.5</c:v>
                </c:pt>
                <c:pt idx="2">
                  <c:v>13.7</c:v>
                </c:pt>
                <c:pt idx="3">
                  <c:v>15.8</c:v>
                </c:pt>
                <c:pt idx="4">
                  <c:v>16.8</c:v>
                </c:pt>
                <c:pt idx="5">
                  <c:v>18.5</c:v>
                </c:pt>
                <c:pt idx="6">
                  <c:v>21.5</c:v>
                </c:pt>
                <c:pt idx="7">
                  <c:v>32.200000000000003</c:v>
                </c:pt>
                <c:pt idx="8">
                  <c:v>32.299999999999997</c:v>
                </c:pt>
                <c:pt idx="9">
                  <c:v>34.1</c:v>
                </c:pt>
                <c:pt idx="10">
                  <c:v>38.6</c:v>
                </c:pt>
                <c:pt idx="11">
                  <c:v>39.299999999999997</c:v>
                </c:pt>
                <c:pt idx="12">
                  <c:v>41.5</c:v>
                </c:pt>
                <c:pt idx="13">
                  <c:v>44.3</c:v>
                </c:pt>
                <c:pt idx="14">
                  <c:v>48.3</c:v>
                </c:pt>
                <c:pt idx="15">
                  <c:v>48.3</c:v>
                </c:pt>
                <c:pt idx="16">
                  <c:v>50.5</c:v>
                </c:pt>
                <c:pt idx="17">
                  <c:v>51.6</c:v>
                </c:pt>
              </c:numCache>
            </c:numRef>
          </c:val>
          <c:smooth val="0"/>
          <c:extLst xmlns:c16r2="http://schemas.microsoft.com/office/drawing/2015/06/chart">
            <c:ext xmlns:c16="http://schemas.microsoft.com/office/drawing/2014/chart" uri="{C3380CC4-5D6E-409C-BE32-E72D297353CC}">
              <c16:uniqueId val="{00000001-70DA-4AC3-9F56-E9A3CBB47B7A}"/>
            </c:ext>
          </c:extLst>
        </c:ser>
        <c:dLbls>
          <c:showLegendKey val="0"/>
          <c:showVal val="0"/>
          <c:showCatName val="0"/>
          <c:showSerName val="0"/>
          <c:showPercent val="0"/>
          <c:showBubbleSize val="0"/>
        </c:dLbls>
        <c:marker val="1"/>
        <c:smooth val="0"/>
        <c:axId val="36715520"/>
        <c:axId val="36726272"/>
      </c:lineChart>
      <c:catAx>
        <c:axId val="3671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26272"/>
        <c:crosses val="autoZero"/>
        <c:auto val="1"/>
        <c:lblAlgn val="ctr"/>
        <c:lblOffset val="100"/>
        <c:noMultiLvlLbl val="0"/>
      </c:catAx>
      <c:valAx>
        <c:axId val="3672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5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dirty="0" smtClean="0">
                <a:solidFill>
                  <a:schemeClr val="tx1"/>
                </a:solidFill>
                <a:latin typeface="Arial" panose="020B0604020202020204" pitchFamily="34" charset="0"/>
                <a:cs typeface="Arial" panose="020B0604020202020204" pitchFamily="34" charset="0"/>
              </a:rPr>
              <a:t>Concern about climate change, energy reliably and energy affordability</a:t>
            </a:r>
            <a:endParaRPr lang="en-GB"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barChart>
        <c:barDir val="bar"/>
        <c:grouping val="clustered"/>
        <c:varyColors val="0"/>
        <c:ser>
          <c:idx val="0"/>
          <c:order val="0"/>
          <c:tx>
            <c:strRef>
              <c:f>Figure1!$B$1</c:f>
              <c:strCache>
                <c:ptCount val="1"/>
                <c:pt idx="0">
                  <c:v>Energy affordability</c:v>
                </c:pt>
              </c:strCache>
            </c:strRef>
          </c:tx>
          <c:spPr>
            <a:solidFill>
              <a:srgbClr val="C00000"/>
            </a:solidFill>
            <a:ln>
              <a:noFill/>
            </a:ln>
            <a:effectLst/>
          </c:spPr>
          <c:invertIfNegative val="0"/>
          <c:cat>
            <c:strRef>
              <c:f>Figure1!$A$2:$A$24</c:f>
              <c:strCache>
                <c:ptCount val="23"/>
                <c:pt idx="0">
                  <c:v>RU</c:v>
                </c:pt>
                <c:pt idx="1">
                  <c:v>PL</c:v>
                </c:pt>
                <c:pt idx="2">
                  <c:v>EE</c:v>
                </c:pt>
                <c:pt idx="3">
                  <c:v>LT</c:v>
                </c:pt>
                <c:pt idx="4">
                  <c:v>IL</c:v>
                </c:pt>
                <c:pt idx="5">
                  <c:v>IE</c:v>
                </c:pt>
                <c:pt idx="6">
                  <c:v>SE</c:v>
                </c:pt>
                <c:pt idx="7">
                  <c:v>CZ</c:v>
                </c:pt>
                <c:pt idx="8">
                  <c:v>NL</c:v>
                </c:pt>
                <c:pt idx="9">
                  <c:v>NO</c:v>
                </c:pt>
                <c:pt idx="10">
                  <c:v>FI</c:v>
                </c:pt>
                <c:pt idx="11">
                  <c:v>GB</c:v>
                </c:pt>
                <c:pt idx="12">
                  <c:v>HU</c:v>
                </c:pt>
                <c:pt idx="13">
                  <c:v>AT</c:v>
                </c:pt>
                <c:pt idx="14">
                  <c:v>IT</c:v>
                </c:pt>
                <c:pt idx="15">
                  <c:v>CH</c:v>
                </c:pt>
                <c:pt idx="16">
                  <c:v>BE</c:v>
                </c:pt>
                <c:pt idx="17">
                  <c:v>SI</c:v>
                </c:pt>
                <c:pt idx="18">
                  <c:v>IS</c:v>
                </c:pt>
                <c:pt idx="19">
                  <c:v>FR</c:v>
                </c:pt>
                <c:pt idx="20">
                  <c:v>DE</c:v>
                </c:pt>
                <c:pt idx="21">
                  <c:v>ES</c:v>
                </c:pt>
                <c:pt idx="22">
                  <c:v>PT</c:v>
                </c:pt>
              </c:strCache>
            </c:strRef>
          </c:cat>
          <c:val>
            <c:numRef>
              <c:f>Figure1!$B$2:$B$24</c:f>
              <c:numCache>
                <c:formatCode>###0.0%</c:formatCode>
                <c:ptCount val="23"/>
                <c:pt idx="0">
                  <c:v>0.4736625514403292</c:v>
                </c:pt>
                <c:pt idx="1">
                  <c:v>0.34710743801652894</c:v>
                </c:pt>
                <c:pt idx="2">
                  <c:v>0.30955918771669144</c:v>
                </c:pt>
                <c:pt idx="3">
                  <c:v>0.45098963242224316</c:v>
                </c:pt>
                <c:pt idx="4">
                  <c:v>0.48866301798279904</c:v>
                </c:pt>
                <c:pt idx="5">
                  <c:v>0.23512336719883892</c:v>
                </c:pt>
                <c:pt idx="6">
                  <c:v>7.6079948420373952E-2</c:v>
                </c:pt>
                <c:pt idx="7">
                  <c:v>0.4078483245149912</c:v>
                </c:pt>
                <c:pt idx="8">
                  <c:v>0.15416666666666667</c:v>
                </c:pt>
                <c:pt idx="9">
                  <c:v>0.14100905562742561</c:v>
                </c:pt>
                <c:pt idx="10">
                  <c:v>0.29974025974025975</c:v>
                </c:pt>
                <c:pt idx="11">
                  <c:v>0.34729315628192031</c:v>
                </c:pt>
                <c:pt idx="12">
                  <c:v>0.25588599752168528</c:v>
                </c:pt>
                <c:pt idx="13">
                  <c:v>0.15124378109452738</c:v>
                </c:pt>
                <c:pt idx="14">
                  <c:v>0.32635186595582638</c:v>
                </c:pt>
                <c:pt idx="15">
                  <c:v>0.12196721311475409</c:v>
                </c:pt>
                <c:pt idx="16">
                  <c:v>0.51160158460667804</c:v>
                </c:pt>
                <c:pt idx="17">
                  <c:v>0.3664881407804132</c:v>
                </c:pt>
                <c:pt idx="18">
                  <c:v>0.10909090909090909</c:v>
                </c:pt>
                <c:pt idx="19">
                  <c:v>0.40772946859903386</c:v>
                </c:pt>
                <c:pt idx="20">
                  <c:v>0.31381486676016829</c:v>
                </c:pt>
                <c:pt idx="21">
                  <c:v>0.70429009193054137</c:v>
                </c:pt>
                <c:pt idx="22">
                  <c:v>0.68346456692913393</c:v>
                </c:pt>
              </c:numCache>
            </c:numRef>
          </c:val>
        </c:ser>
        <c:ser>
          <c:idx val="1"/>
          <c:order val="1"/>
          <c:tx>
            <c:strRef>
              <c:f>Figure1!$C$1</c:f>
              <c:strCache>
                <c:ptCount val="1"/>
                <c:pt idx="0">
                  <c:v>Energy reliability</c:v>
                </c:pt>
              </c:strCache>
            </c:strRef>
          </c:tx>
          <c:spPr>
            <a:solidFill>
              <a:srgbClr val="FFD456"/>
            </a:solidFill>
            <a:ln>
              <a:noFill/>
            </a:ln>
            <a:effectLst/>
          </c:spPr>
          <c:invertIfNegative val="0"/>
          <c:cat>
            <c:strRef>
              <c:f>Figure1!$A$2:$A$24</c:f>
              <c:strCache>
                <c:ptCount val="23"/>
                <c:pt idx="0">
                  <c:v>RU</c:v>
                </c:pt>
                <c:pt idx="1">
                  <c:v>PL</c:v>
                </c:pt>
                <c:pt idx="2">
                  <c:v>EE</c:v>
                </c:pt>
                <c:pt idx="3">
                  <c:v>LT</c:v>
                </c:pt>
                <c:pt idx="4">
                  <c:v>IL</c:v>
                </c:pt>
                <c:pt idx="5">
                  <c:v>IE</c:v>
                </c:pt>
                <c:pt idx="6">
                  <c:v>SE</c:v>
                </c:pt>
                <c:pt idx="7">
                  <c:v>CZ</c:v>
                </c:pt>
                <c:pt idx="8">
                  <c:v>NL</c:v>
                </c:pt>
                <c:pt idx="9">
                  <c:v>NO</c:v>
                </c:pt>
                <c:pt idx="10">
                  <c:v>FI</c:v>
                </c:pt>
                <c:pt idx="11">
                  <c:v>GB</c:v>
                </c:pt>
                <c:pt idx="12">
                  <c:v>HU</c:v>
                </c:pt>
                <c:pt idx="13">
                  <c:v>AT</c:v>
                </c:pt>
                <c:pt idx="14">
                  <c:v>IT</c:v>
                </c:pt>
                <c:pt idx="15">
                  <c:v>CH</c:v>
                </c:pt>
                <c:pt idx="16">
                  <c:v>BE</c:v>
                </c:pt>
                <c:pt idx="17">
                  <c:v>SI</c:v>
                </c:pt>
                <c:pt idx="18">
                  <c:v>IS</c:v>
                </c:pt>
                <c:pt idx="19">
                  <c:v>FR</c:v>
                </c:pt>
                <c:pt idx="20">
                  <c:v>DE</c:v>
                </c:pt>
                <c:pt idx="21">
                  <c:v>ES</c:v>
                </c:pt>
                <c:pt idx="22">
                  <c:v>PT</c:v>
                </c:pt>
              </c:strCache>
            </c:strRef>
          </c:cat>
          <c:val>
            <c:numRef>
              <c:f>Figure1!$C$2:$C$24</c:f>
              <c:numCache>
                <c:formatCode>###0.0%</c:formatCode>
                <c:ptCount val="23"/>
                <c:pt idx="0">
                  <c:v>0.30288065843621398</c:v>
                </c:pt>
                <c:pt idx="1">
                  <c:v>8.500590318772136E-2</c:v>
                </c:pt>
                <c:pt idx="2">
                  <c:v>0.11540366518078256</c:v>
                </c:pt>
                <c:pt idx="3">
                  <c:v>0.17530631479736097</c:v>
                </c:pt>
                <c:pt idx="4">
                  <c:v>0.23034806413766135</c:v>
                </c:pt>
                <c:pt idx="5">
                  <c:v>6.1661225970257527E-2</c:v>
                </c:pt>
                <c:pt idx="6">
                  <c:v>2.8368794326241134E-2</c:v>
                </c:pt>
                <c:pt idx="7">
                  <c:v>7.9330101366240635E-2</c:v>
                </c:pt>
                <c:pt idx="8">
                  <c:v>4.2261904761904764E-2</c:v>
                </c:pt>
                <c:pt idx="9">
                  <c:v>4.7249190938511328E-2</c:v>
                </c:pt>
                <c:pt idx="10">
                  <c:v>9.0909090909090912E-2</c:v>
                </c:pt>
                <c:pt idx="11">
                  <c:v>7.4017355793772333E-2</c:v>
                </c:pt>
                <c:pt idx="12">
                  <c:v>6.5055762081784388E-2</c:v>
                </c:pt>
                <c:pt idx="13">
                  <c:v>2.6865671641791048E-2</c:v>
                </c:pt>
                <c:pt idx="14">
                  <c:v>9.8248286367098245E-2</c:v>
                </c:pt>
                <c:pt idx="15">
                  <c:v>4.5245901639344256E-2</c:v>
                </c:pt>
                <c:pt idx="16">
                  <c:v>0.10362400906002264</c:v>
                </c:pt>
                <c:pt idx="17">
                  <c:v>0.11782708492731446</c:v>
                </c:pt>
                <c:pt idx="18" formatCode="####.0%">
                  <c:v>9.0909090909090905E-3</c:v>
                </c:pt>
                <c:pt idx="19">
                  <c:v>0.12705314009661836</c:v>
                </c:pt>
                <c:pt idx="20">
                  <c:v>4.7685834502103785E-2</c:v>
                </c:pt>
                <c:pt idx="21">
                  <c:v>0.20837589376915219</c:v>
                </c:pt>
                <c:pt idx="22">
                  <c:v>0.22125984251968503</c:v>
                </c:pt>
              </c:numCache>
            </c:numRef>
          </c:val>
        </c:ser>
        <c:ser>
          <c:idx val="2"/>
          <c:order val="2"/>
          <c:tx>
            <c:strRef>
              <c:f>Figure1!$D$1</c:f>
              <c:strCache>
                <c:ptCount val="1"/>
                <c:pt idx="0">
                  <c:v>Climate change</c:v>
                </c:pt>
              </c:strCache>
            </c:strRef>
          </c:tx>
          <c:spPr>
            <a:solidFill>
              <a:srgbClr val="70AD47"/>
            </a:solidFill>
            <a:ln>
              <a:noFill/>
            </a:ln>
            <a:effectLst/>
          </c:spPr>
          <c:invertIfNegative val="0"/>
          <c:cat>
            <c:strRef>
              <c:f>Figure1!$A$2:$A$24</c:f>
              <c:strCache>
                <c:ptCount val="23"/>
                <c:pt idx="0">
                  <c:v>RU</c:v>
                </c:pt>
                <c:pt idx="1">
                  <c:v>PL</c:v>
                </c:pt>
                <c:pt idx="2">
                  <c:v>EE</c:v>
                </c:pt>
                <c:pt idx="3">
                  <c:v>LT</c:v>
                </c:pt>
                <c:pt idx="4">
                  <c:v>IL</c:v>
                </c:pt>
                <c:pt idx="5">
                  <c:v>IE</c:v>
                </c:pt>
                <c:pt idx="6">
                  <c:v>SE</c:v>
                </c:pt>
                <c:pt idx="7">
                  <c:v>CZ</c:v>
                </c:pt>
                <c:pt idx="8">
                  <c:v>NL</c:v>
                </c:pt>
                <c:pt idx="9">
                  <c:v>NO</c:v>
                </c:pt>
                <c:pt idx="10">
                  <c:v>FI</c:v>
                </c:pt>
                <c:pt idx="11">
                  <c:v>GB</c:v>
                </c:pt>
                <c:pt idx="12">
                  <c:v>HU</c:v>
                </c:pt>
                <c:pt idx="13">
                  <c:v>AT</c:v>
                </c:pt>
                <c:pt idx="14">
                  <c:v>IT</c:v>
                </c:pt>
                <c:pt idx="15">
                  <c:v>CH</c:v>
                </c:pt>
                <c:pt idx="16">
                  <c:v>BE</c:v>
                </c:pt>
                <c:pt idx="17">
                  <c:v>SI</c:v>
                </c:pt>
                <c:pt idx="18">
                  <c:v>IS</c:v>
                </c:pt>
                <c:pt idx="19">
                  <c:v>FR</c:v>
                </c:pt>
                <c:pt idx="20">
                  <c:v>DE</c:v>
                </c:pt>
                <c:pt idx="21">
                  <c:v>ES</c:v>
                </c:pt>
                <c:pt idx="22">
                  <c:v>PT</c:v>
                </c:pt>
              </c:strCache>
            </c:strRef>
          </c:cat>
          <c:val>
            <c:numRef>
              <c:f>Figure1!$D$2:$D$24</c:f>
              <c:numCache>
                <c:formatCode>###0.0%</c:formatCode>
                <c:ptCount val="23"/>
                <c:pt idx="0">
                  <c:v>0.14038699053108275</c:v>
                </c:pt>
                <c:pt idx="1">
                  <c:v>0.15112160566706023</c:v>
                </c:pt>
                <c:pt idx="2">
                  <c:v>0.15445544554455445</c:v>
                </c:pt>
                <c:pt idx="3">
                  <c:v>0.17389255419415645</c:v>
                </c:pt>
                <c:pt idx="4">
                  <c:v>0.18341806804849434</c:v>
                </c:pt>
                <c:pt idx="5">
                  <c:v>0.19738751814223512</c:v>
                </c:pt>
                <c:pt idx="6">
                  <c:v>0.2076079948420374</c:v>
                </c:pt>
                <c:pt idx="7">
                  <c:v>0.22310405643738979</c:v>
                </c:pt>
                <c:pt idx="8">
                  <c:v>0.22829964328180735</c:v>
                </c:pt>
                <c:pt idx="9">
                  <c:v>0.24595469255663432</c:v>
                </c:pt>
                <c:pt idx="10">
                  <c:v>0.24727272727272726</c:v>
                </c:pt>
                <c:pt idx="11">
                  <c:v>0.24757529351710056</c:v>
                </c:pt>
                <c:pt idx="12">
                  <c:v>0.26224426534407935</c:v>
                </c:pt>
                <c:pt idx="13">
                  <c:v>0.28443560417702635</c:v>
                </c:pt>
                <c:pt idx="14">
                  <c:v>0.29828571428571427</c:v>
                </c:pt>
                <c:pt idx="15">
                  <c:v>0.30688524590163935</c:v>
                </c:pt>
                <c:pt idx="16">
                  <c:v>0.3131370328425821</c:v>
                </c:pt>
                <c:pt idx="17">
                  <c:v>0.31828615149196632</c:v>
                </c:pt>
                <c:pt idx="18">
                  <c:v>0.33068181818181819</c:v>
                </c:pt>
                <c:pt idx="19">
                  <c:v>0.33768115942028987</c:v>
                </c:pt>
                <c:pt idx="20">
                  <c:v>0.4337307152875175</c:v>
                </c:pt>
                <c:pt idx="21">
                  <c:v>0.48314606741573035</c:v>
                </c:pt>
                <c:pt idx="22">
                  <c:v>0.50944881889763782</c:v>
                </c:pt>
              </c:numCache>
            </c:numRef>
          </c:val>
        </c:ser>
        <c:dLbls>
          <c:showLegendKey val="0"/>
          <c:showVal val="0"/>
          <c:showCatName val="0"/>
          <c:showSerName val="0"/>
          <c:showPercent val="0"/>
          <c:showBubbleSize val="0"/>
        </c:dLbls>
        <c:gapWidth val="75"/>
        <c:axId val="156111232"/>
        <c:axId val="156112768"/>
      </c:barChart>
      <c:catAx>
        <c:axId val="156111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6112768"/>
        <c:crosses val="autoZero"/>
        <c:auto val="1"/>
        <c:lblAlgn val="ctr"/>
        <c:lblOffset val="100"/>
        <c:noMultiLvlLbl val="0"/>
      </c:catAx>
      <c:valAx>
        <c:axId val="1561127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6111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dirty="0" smtClean="0">
                <a:solidFill>
                  <a:schemeClr val="tx1"/>
                </a:solidFill>
                <a:latin typeface="Arial" panose="020B0604020202020204" pitchFamily="34" charset="0"/>
                <a:cs typeface="Arial" panose="020B0604020202020204" pitchFamily="34" charset="0"/>
              </a:rPr>
              <a:t>Mean personal norms, personal efficacy and outcome expectancy</a:t>
            </a:r>
            <a:endParaRPr lang="en-GB" dirty="0">
              <a:solidFill>
                <a:schemeClr val="tx1"/>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barChart>
        <c:barDir val="bar"/>
        <c:grouping val="clustered"/>
        <c:varyColors val="0"/>
        <c:ser>
          <c:idx val="0"/>
          <c:order val="0"/>
          <c:tx>
            <c:strRef>
              <c:f>Figure1!$H$1</c:f>
              <c:strCache>
                <c:ptCount val="1"/>
                <c:pt idx="0">
                  <c:v>Outcome expectancy</c:v>
                </c:pt>
              </c:strCache>
            </c:strRef>
          </c:tx>
          <c:spPr>
            <a:solidFill>
              <a:srgbClr val="C00000"/>
            </a:solidFill>
            <a:ln>
              <a:noFill/>
            </a:ln>
            <a:effectLst/>
          </c:spPr>
          <c:invertIfNegative val="0"/>
          <c:cat>
            <c:strRef>
              <c:f>Figure1!$G$2:$G$24</c:f>
              <c:strCache>
                <c:ptCount val="23"/>
                <c:pt idx="0">
                  <c:v>CZ</c:v>
                </c:pt>
                <c:pt idx="1">
                  <c:v>RU</c:v>
                </c:pt>
                <c:pt idx="2">
                  <c:v>HU</c:v>
                </c:pt>
                <c:pt idx="3">
                  <c:v>EE</c:v>
                </c:pt>
                <c:pt idx="4">
                  <c:v>LT</c:v>
                </c:pt>
                <c:pt idx="5">
                  <c:v>IL</c:v>
                </c:pt>
                <c:pt idx="6">
                  <c:v>IT</c:v>
                </c:pt>
                <c:pt idx="7">
                  <c:v>SI</c:v>
                </c:pt>
                <c:pt idx="8">
                  <c:v>PL</c:v>
                </c:pt>
                <c:pt idx="9">
                  <c:v>PT</c:v>
                </c:pt>
                <c:pt idx="10">
                  <c:v>IE</c:v>
                </c:pt>
                <c:pt idx="11">
                  <c:v>NL</c:v>
                </c:pt>
                <c:pt idx="12">
                  <c:v>BE</c:v>
                </c:pt>
                <c:pt idx="13">
                  <c:v>ES</c:v>
                </c:pt>
                <c:pt idx="14">
                  <c:v>GB</c:v>
                </c:pt>
                <c:pt idx="15">
                  <c:v>AT</c:v>
                </c:pt>
                <c:pt idx="16">
                  <c:v>NO</c:v>
                </c:pt>
                <c:pt idx="17">
                  <c:v>IS</c:v>
                </c:pt>
                <c:pt idx="18">
                  <c:v>SE</c:v>
                </c:pt>
                <c:pt idx="19">
                  <c:v>FI</c:v>
                </c:pt>
                <c:pt idx="20">
                  <c:v>DE</c:v>
                </c:pt>
                <c:pt idx="21">
                  <c:v>CH</c:v>
                </c:pt>
                <c:pt idx="22">
                  <c:v>FR</c:v>
                </c:pt>
              </c:strCache>
            </c:strRef>
          </c:cat>
          <c:val>
            <c:numRef>
              <c:f>Figure1!$H$2:$H$24</c:f>
              <c:numCache>
                <c:formatCode>###0.0</c:formatCode>
                <c:ptCount val="23"/>
                <c:pt idx="0">
                  <c:v>3.5088449753734805</c:v>
                </c:pt>
                <c:pt idx="1">
                  <c:v>3.6745302979541488</c:v>
                </c:pt>
                <c:pt idx="2">
                  <c:v>4.3741638507508416</c:v>
                </c:pt>
                <c:pt idx="3">
                  <c:v>3.2089433966514953</c:v>
                </c:pt>
                <c:pt idx="4">
                  <c:v>4.8841303199218924</c:v>
                </c:pt>
                <c:pt idx="5">
                  <c:v>4.2657840439997603</c:v>
                </c:pt>
                <c:pt idx="6">
                  <c:v>4.8018753178255391</c:v>
                </c:pt>
                <c:pt idx="7">
                  <c:v>3.4575063883131887</c:v>
                </c:pt>
                <c:pt idx="8">
                  <c:v>4.1697705995705929</c:v>
                </c:pt>
                <c:pt idx="9">
                  <c:v>4.5218269211927504</c:v>
                </c:pt>
                <c:pt idx="10">
                  <c:v>4.7729240303564211</c:v>
                </c:pt>
                <c:pt idx="11">
                  <c:v>4.3240759962242761</c:v>
                </c:pt>
                <c:pt idx="12">
                  <c:v>4.8752802904473658</c:v>
                </c:pt>
                <c:pt idx="13">
                  <c:v>4.7468196749439651</c:v>
                </c:pt>
                <c:pt idx="14">
                  <c:v>4.3783099019365261</c:v>
                </c:pt>
                <c:pt idx="15">
                  <c:v>4.9798459816496514</c:v>
                </c:pt>
                <c:pt idx="16">
                  <c:v>4.0552071362308624</c:v>
                </c:pt>
                <c:pt idx="17">
                  <c:v>4.6427308181576246</c:v>
                </c:pt>
                <c:pt idx="18">
                  <c:v>4.4530070730243585</c:v>
                </c:pt>
                <c:pt idx="19">
                  <c:v>4.1016259270542941</c:v>
                </c:pt>
                <c:pt idx="20">
                  <c:v>4.42915439986563</c:v>
                </c:pt>
                <c:pt idx="21">
                  <c:v>4.9499620550046819</c:v>
                </c:pt>
                <c:pt idx="22">
                  <c:v>4.7183787047893846</c:v>
                </c:pt>
              </c:numCache>
            </c:numRef>
          </c:val>
        </c:ser>
        <c:ser>
          <c:idx val="1"/>
          <c:order val="1"/>
          <c:tx>
            <c:strRef>
              <c:f>Figure1!$I$1</c:f>
              <c:strCache>
                <c:ptCount val="1"/>
                <c:pt idx="0">
                  <c:v>Self-efficacy</c:v>
                </c:pt>
              </c:strCache>
            </c:strRef>
          </c:tx>
          <c:spPr>
            <a:solidFill>
              <a:srgbClr val="FFD456"/>
            </a:solidFill>
            <a:ln>
              <a:noFill/>
            </a:ln>
            <a:effectLst/>
          </c:spPr>
          <c:invertIfNegative val="0"/>
          <c:cat>
            <c:strRef>
              <c:f>Figure1!$G$2:$G$24</c:f>
              <c:strCache>
                <c:ptCount val="23"/>
                <c:pt idx="0">
                  <c:v>CZ</c:v>
                </c:pt>
                <c:pt idx="1">
                  <c:v>RU</c:v>
                </c:pt>
                <c:pt idx="2">
                  <c:v>HU</c:v>
                </c:pt>
                <c:pt idx="3">
                  <c:v>EE</c:v>
                </c:pt>
                <c:pt idx="4">
                  <c:v>LT</c:v>
                </c:pt>
                <c:pt idx="5">
                  <c:v>IL</c:v>
                </c:pt>
                <c:pt idx="6">
                  <c:v>IT</c:v>
                </c:pt>
                <c:pt idx="7">
                  <c:v>SI</c:v>
                </c:pt>
                <c:pt idx="8">
                  <c:v>PL</c:v>
                </c:pt>
                <c:pt idx="9">
                  <c:v>PT</c:v>
                </c:pt>
                <c:pt idx="10">
                  <c:v>IE</c:v>
                </c:pt>
                <c:pt idx="11">
                  <c:v>NL</c:v>
                </c:pt>
                <c:pt idx="12">
                  <c:v>BE</c:v>
                </c:pt>
                <c:pt idx="13">
                  <c:v>ES</c:v>
                </c:pt>
                <c:pt idx="14">
                  <c:v>GB</c:v>
                </c:pt>
                <c:pt idx="15">
                  <c:v>AT</c:v>
                </c:pt>
                <c:pt idx="16">
                  <c:v>NO</c:v>
                </c:pt>
                <c:pt idx="17">
                  <c:v>IS</c:v>
                </c:pt>
                <c:pt idx="18">
                  <c:v>SE</c:v>
                </c:pt>
                <c:pt idx="19">
                  <c:v>FI</c:v>
                </c:pt>
                <c:pt idx="20">
                  <c:v>DE</c:v>
                </c:pt>
                <c:pt idx="21">
                  <c:v>CH</c:v>
                </c:pt>
                <c:pt idx="22">
                  <c:v>FR</c:v>
                </c:pt>
              </c:strCache>
            </c:strRef>
          </c:cat>
          <c:val>
            <c:numRef>
              <c:f>Figure1!$I$2:$I$24</c:f>
              <c:numCache>
                <c:formatCode>###0.0</c:formatCode>
                <c:ptCount val="23"/>
                <c:pt idx="0">
                  <c:v>5.2689838813328045</c:v>
                </c:pt>
                <c:pt idx="1">
                  <c:v>4.4988917576682157</c:v>
                </c:pt>
                <c:pt idx="2">
                  <c:v>5.0217852096781082</c:v>
                </c:pt>
                <c:pt idx="3">
                  <c:v>5.4342230414433548</c:v>
                </c:pt>
                <c:pt idx="4">
                  <c:v>5.6466402331839136</c:v>
                </c:pt>
                <c:pt idx="5">
                  <c:v>5.6983960963509919</c:v>
                </c:pt>
                <c:pt idx="6">
                  <c:v>6.0471209446271272</c:v>
                </c:pt>
                <c:pt idx="7">
                  <c:v>5.8177580067050592</c:v>
                </c:pt>
                <c:pt idx="8">
                  <c:v>5.6774164646504879</c:v>
                </c:pt>
                <c:pt idx="9">
                  <c:v>5.2927366708995951</c:v>
                </c:pt>
                <c:pt idx="10">
                  <c:v>6.4978876832866472</c:v>
                </c:pt>
                <c:pt idx="11">
                  <c:v>6.4040937231185593</c:v>
                </c:pt>
                <c:pt idx="12">
                  <c:v>6.5591915448748006</c:v>
                </c:pt>
                <c:pt idx="13">
                  <c:v>5.5024247197796123</c:v>
                </c:pt>
                <c:pt idx="14">
                  <c:v>6.4060457912411195</c:v>
                </c:pt>
                <c:pt idx="15">
                  <c:v>6.0041607204199101</c:v>
                </c:pt>
                <c:pt idx="16">
                  <c:v>7.2301824012086007</c:v>
                </c:pt>
                <c:pt idx="17">
                  <c:v>7.0661113214188216</c:v>
                </c:pt>
                <c:pt idx="18">
                  <c:v>7.2148999740349256</c:v>
                </c:pt>
                <c:pt idx="19">
                  <c:v>6.7821962908501146</c:v>
                </c:pt>
                <c:pt idx="20">
                  <c:v>6.3561899139754079</c:v>
                </c:pt>
                <c:pt idx="21">
                  <c:v>6.8323305493916617</c:v>
                </c:pt>
                <c:pt idx="22">
                  <c:v>7.2709141760311882</c:v>
                </c:pt>
              </c:numCache>
            </c:numRef>
          </c:val>
        </c:ser>
        <c:ser>
          <c:idx val="2"/>
          <c:order val="2"/>
          <c:tx>
            <c:strRef>
              <c:f>Figure1!$J$1</c:f>
              <c:strCache>
                <c:ptCount val="1"/>
                <c:pt idx="0">
                  <c:v>Personal norms</c:v>
                </c:pt>
              </c:strCache>
            </c:strRef>
          </c:tx>
          <c:spPr>
            <a:solidFill>
              <a:srgbClr val="7DD05C"/>
            </a:solidFill>
            <a:ln>
              <a:noFill/>
            </a:ln>
            <a:effectLst/>
          </c:spPr>
          <c:invertIfNegative val="0"/>
          <c:cat>
            <c:strRef>
              <c:f>Figure1!$G$2:$G$24</c:f>
              <c:strCache>
                <c:ptCount val="23"/>
                <c:pt idx="0">
                  <c:v>CZ</c:v>
                </c:pt>
                <c:pt idx="1">
                  <c:v>RU</c:v>
                </c:pt>
                <c:pt idx="2">
                  <c:v>HU</c:v>
                </c:pt>
                <c:pt idx="3">
                  <c:v>EE</c:v>
                </c:pt>
                <c:pt idx="4">
                  <c:v>LT</c:v>
                </c:pt>
                <c:pt idx="5">
                  <c:v>IL</c:v>
                </c:pt>
                <c:pt idx="6">
                  <c:v>IT</c:v>
                </c:pt>
                <c:pt idx="7">
                  <c:v>SI</c:v>
                </c:pt>
                <c:pt idx="8">
                  <c:v>PL</c:v>
                </c:pt>
                <c:pt idx="9">
                  <c:v>PT</c:v>
                </c:pt>
                <c:pt idx="10">
                  <c:v>IE</c:v>
                </c:pt>
                <c:pt idx="11">
                  <c:v>NL</c:v>
                </c:pt>
                <c:pt idx="12">
                  <c:v>BE</c:v>
                </c:pt>
                <c:pt idx="13">
                  <c:v>ES</c:v>
                </c:pt>
                <c:pt idx="14">
                  <c:v>GB</c:v>
                </c:pt>
                <c:pt idx="15">
                  <c:v>AT</c:v>
                </c:pt>
                <c:pt idx="16">
                  <c:v>NO</c:v>
                </c:pt>
                <c:pt idx="17">
                  <c:v>IS</c:v>
                </c:pt>
                <c:pt idx="18">
                  <c:v>SE</c:v>
                </c:pt>
                <c:pt idx="19">
                  <c:v>FI</c:v>
                </c:pt>
                <c:pt idx="20">
                  <c:v>DE</c:v>
                </c:pt>
                <c:pt idx="21">
                  <c:v>CH</c:v>
                </c:pt>
                <c:pt idx="22">
                  <c:v>FR</c:v>
                </c:pt>
              </c:strCache>
            </c:strRef>
          </c:cat>
          <c:val>
            <c:numRef>
              <c:f>Figure1!$J$2:$J$24</c:f>
              <c:numCache>
                <c:formatCode>###0.0</c:formatCode>
                <c:ptCount val="23"/>
                <c:pt idx="0">
                  <c:v>3.4245906222174738</c:v>
                </c:pt>
                <c:pt idx="1">
                  <c:v>3.813018301229965</c:v>
                </c:pt>
                <c:pt idx="2">
                  <c:v>4.2862980346103337</c:v>
                </c:pt>
                <c:pt idx="3">
                  <c:v>4.3300926245214288</c:v>
                </c:pt>
                <c:pt idx="4">
                  <c:v>4.8131131273281049</c:v>
                </c:pt>
                <c:pt idx="5">
                  <c:v>5.1089139602581186</c:v>
                </c:pt>
                <c:pt idx="6">
                  <c:v>5.2819083024661566</c:v>
                </c:pt>
                <c:pt idx="7">
                  <c:v>5.3311786620558221</c:v>
                </c:pt>
                <c:pt idx="8">
                  <c:v>5.5479922146453369</c:v>
                </c:pt>
                <c:pt idx="9">
                  <c:v>5.7315400286302847</c:v>
                </c:pt>
                <c:pt idx="10">
                  <c:v>5.8037953390455881</c:v>
                </c:pt>
                <c:pt idx="11">
                  <c:v>5.815646771454885</c:v>
                </c:pt>
                <c:pt idx="12">
                  <c:v>5.9554824279910665</c:v>
                </c:pt>
                <c:pt idx="13">
                  <c:v>5.9786194000527155</c:v>
                </c:pt>
                <c:pt idx="14">
                  <c:v>5.9937792127397653</c:v>
                </c:pt>
                <c:pt idx="15">
                  <c:v>6.0377411605952807</c:v>
                </c:pt>
                <c:pt idx="16">
                  <c:v>6.217161809132798</c:v>
                </c:pt>
                <c:pt idx="17">
                  <c:v>6.2474716539891695</c:v>
                </c:pt>
                <c:pt idx="18">
                  <c:v>6.4438176794655613</c:v>
                </c:pt>
                <c:pt idx="19">
                  <c:v>6.5299913120595292</c:v>
                </c:pt>
                <c:pt idx="20">
                  <c:v>6.6165776000836694</c:v>
                </c:pt>
                <c:pt idx="21">
                  <c:v>6.8648576767229956</c:v>
                </c:pt>
                <c:pt idx="22">
                  <c:v>6.9106271926122229</c:v>
                </c:pt>
              </c:numCache>
            </c:numRef>
          </c:val>
        </c:ser>
        <c:dLbls>
          <c:showLegendKey val="0"/>
          <c:showVal val="0"/>
          <c:showCatName val="0"/>
          <c:showSerName val="0"/>
          <c:showPercent val="0"/>
          <c:showBubbleSize val="0"/>
        </c:dLbls>
        <c:gapWidth val="75"/>
        <c:axId val="156147072"/>
        <c:axId val="156148864"/>
      </c:barChart>
      <c:catAx>
        <c:axId val="156147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6148864"/>
        <c:crosses val="autoZero"/>
        <c:auto val="1"/>
        <c:lblAlgn val="ctr"/>
        <c:lblOffset val="100"/>
        <c:noMultiLvlLbl val="0"/>
      </c:catAx>
      <c:valAx>
        <c:axId val="156148864"/>
        <c:scaling>
          <c:orientation val="minMax"/>
          <c:max val="1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6147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143588" y="0"/>
            <a:ext cx="3169920" cy="480060"/>
          </a:xfrm>
          <a:prstGeom prst="rect">
            <a:avLst/>
          </a:prstGeom>
        </p:spPr>
        <p:txBody>
          <a:bodyPr vert="horz" lIns="91440" tIns="45720" rIns="91440" bIns="45720" rtlCol="0"/>
          <a:lstStyle>
            <a:lvl1pPr algn="r">
              <a:defRPr sz="1200"/>
            </a:lvl1pPr>
          </a:lstStyle>
          <a:p>
            <a:fld id="{10E52EB1-1DB3-A04B-942D-FECFB863C279}" type="datetimeFigureOut">
              <a:rPr lang="en-US" smtClean="0"/>
              <a:t>9/19/2018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1440" tIns="45720" rIns="91440" bIns="45720" rtlCol="0" anchor="b"/>
          <a:lstStyle>
            <a:lvl1pPr algn="r">
              <a:defRPr sz="1200"/>
            </a:lvl1pPr>
          </a:lstStyle>
          <a:p>
            <a:fld id="{3B372EF4-80B7-DF40-A526-B20FFB520621}" type="slidenum">
              <a:rPr lang="en-US" smtClean="0"/>
              <a:t>‹#›</a:t>
            </a:fld>
            <a:endParaRPr lang="en-US" dirty="0"/>
          </a:p>
        </p:txBody>
      </p:sp>
    </p:spTree>
    <p:extLst>
      <p:ext uri="{BB962C8B-B14F-4D97-AF65-F5344CB8AC3E}">
        <p14:creationId xmlns:p14="http://schemas.microsoft.com/office/powerpoint/2010/main" val="1283538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33069DA6-95AB-8942-9FAC-AFFE1AB7E4E1}" type="datetimeFigureOut">
              <a:rPr lang="en-US" smtClean="0"/>
              <a:t>9/19/2018</a:t>
            </a:fld>
            <a:endParaRPr lang="en-US" dirty="0"/>
          </a:p>
        </p:txBody>
      </p:sp>
      <p:sp>
        <p:nvSpPr>
          <p:cNvPr id="4" name="Slide Image Placeholder 3"/>
          <p:cNvSpPr>
            <a:spLocks noGrp="1" noRot="1" noChangeAspect="1"/>
          </p:cNvSpPr>
          <p:nvPr>
            <p:ph type="sldImg" idx="2"/>
          </p:nvPr>
        </p:nvSpPr>
        <p:spPr>
          <a:xfrm>
            <a:off x="1255713" y="719138"/>
            <a:ext cx="4803775" cy="36020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1440" tIns="45720" rIns="91440" bIns="45720" rtlCol="0" anchor="b"/>
          <a:lstStyle>
            <a:lvl1pPr algn="r">
              <a:defRPr sz="1200"/>
            </a:lvl1pPr>
          </a:lstStyle>
          <a:p>
            <a:fld id="{EC5BFE02-FF9B-3B4F-B7E2-E5D5342BDF48}" type="slidenum">
              <a:rPr lang="en-US" smtClean="0"/>
              <a:t>‹#›</a:t>
            </a:fld>
            <a:endParaRPr lang="en-US" dirty="0"/>
          </a:p>
        </p:txBody>
      </p:sp>
    </p:spTree>
    <p:extLst>
      <p:ext uri="{BB962C8B-B14F-4D97-AF65-F5344CB8AC3E}">
        <p14:creationId xmlns:p14="http://schemas.microsoft.com/office/powerpoint/2010/main" val="2298068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will highlight…</a:t>
            </a:r>
          </a:p>
        </p:txBody>
      </p:sp>
      <p:sp>
        <p:nvSpPr>
          <p:cNvPr id="4" name="Slide Number Placeholder 3"/>
          <p:cNvSpPr>
            <a:spLocks noGrp="1"/>
          </p:cNvSpPr>
          <p:nvPr>
            <p:ph type="sldNum" sz="quarter" idx="10"/>
          </p:nvPr>
        </p:nvSpPr>
        <p:spPr/>
        <p:txBody>
          <a:bodyPr/>
          <a:lstStyle/>
          <a:p>
            <a:fld id="{EC5BFE02-FF9B-3B4F-B7E2-E5D5342BDF48}" type="slidenum">
              <a:rPr lang="en-US" smtClean="0"/>
              <a:t>1</a:t>
            </a:fld>
            <a:endParaRPr lang="en-US" dirty="0"/>
          </a:p>
        </p:txBody>
      </p:sp>
    </p:spTree>
    <p:extLst>
      <p:ext uri="{BB962C8B-B14F-4D97-AF65-F5344CB8AC3E}">
        <p14:creationId xmlns:p14="http://schemas.microsoft.com/office/powerpoint/2010/main" val="197550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baseline="0" dirty="0" smtClean="0"/>
              <a:t>As at August 2018</a:t>
            </a:r>
            <a:endParaRPr lang="en-GB" i="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NSD Data</a:t>
            </a:r>
            <a:endParaRPr lang="en-GB" i="0" baseline="0" dirty="0"/>
          </a:p>
        </p:txBody>
      </p:sp>
      <p:sp>
        <p:nvSpPr>
          <p:cNvPr id="4" name="Slide Number Placeholder 3"/>
          <p:cNvSpPr>
            <a:spLocks noGrp="1"/>
          </p:cNvSpPr>
          <p:nvPr>
            <p:ph type="sldNum" sz="quarter" idx="10"/>
          </p:nvPr>
        </p:nvSpPr>
        <p:spPr/>
        <p:txBody>
          <a:bodyPr/>
          <a:lstStyle/>
          <a:p>
            <a:fld id="{EC5BFE02-FF9B-3B4F-B7E2-E5D5342BDF48}" type="slidenum">
              <a:rPr lang="en-US" smtClean="0"/>
              <a:t>13</a:t>
            </a:fld>
            <a:endParaRPr lang="en-US" dirty="0"/>
          </a:p>
        </p:txBody>
      </p:sp>
    </p:spTree>
    <p:extLst>
      <p:ext uri="{BB962C8B-B14F-4D97-AF65-F5344CB8AC3E}">
        <p14:creationId xmlns:p14="http://schemas.microsoft.com/office/powerpoint/2010/main" val="83456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baseline="0" dirty="0" smtClean="0">
                <a:solidFill>
                  <a:schemeClr val="tx1"/>
                </a:solidFill>
                <a:effectLst/>
                <a:latin typeface="+mn-lt"/>
                <a:ea typeface="+mn-ea"/>
                <a:cs typeface="+mn-cs"/>
              </a:rPr>
              <a:t>MALNAR, University of Ljubljana</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5BFE02-FF9B-3B4F-B7E2-E5D5342BDF48}" type="slidenum">
              <a:rPr lang="en-US" smtClean="0"/>
              <a:t>14</a:t>
            </a:fld>
            <a:endParaRPr lang="en-US"/>
          </a:p>
        </p:txBody>
      </p:sp>
    </p:spTree>
    <p:extLst>
      <p:ext uri="{BB962C8B-B14F-4D97-AF65-F5344CB8AC3E}">
        <p14:creationId xmlns:p14="http://schemas.microsoft.com/office/powerpoint/2010/main" val="72674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August 2018</a:t>
            </a:r>
          </a:p>
          <a:p>
            <a:pPr marL="171450" indent="-171450">
              <a:buFont typeface="Arial" panose="020B0604020202020204" pitchFamily="34" charset="0"/>
              <a:buChar char="•"/>
            </a:pPr>
            <a:r>
              <a:rPr lang="en-US" baseline="0" dirty="0" smtClean="0"/>
              <a:t>Higher than Israel</a:t>
            </a: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8153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Malnar</a:t>
            </a: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41026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Malnar</a:t>
            </a: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6133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t>19</a:t>
            </a:fld>
            <a:endParaRPr lang="en-US"/>
          </a:p>
        </p:txBody>
      </p:sp>
    </p:spTree>
    <p:extLst>
      <p:ext uri="{BB962C8B-B14F-4D97-AF65-F5344CB8AC3E}">
        <p14:creationId xmlns:p14="http://schemas.microsoft.com/office/powerpoint/2010/main" val="3408673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t>20</a:t>
            </a:fld>
            <a:endParaRPr lang="en-US"/>
          </a:p>
        </p:txBody>
      </p:sp>
    </p:spTree>
    <p:extLst>
      <p:ext uri="{BB962C8B-B14F-4D97-AF65-F5344CB8AC3E}">
        <p14:creationId xmlns:p14="http://schemas.microsoft.com/office/powerpoint/2010/main" val="234050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UA is the 2</a:t>
            </a:r>
            <a:r>
              <a:rPr lang="en-GB" baseline="30000" dirty="0" smtClean="0"/>
              <a:t>nd</a:t>
            </a:r>
            <a:r>
              <a:rPr lang="en-GB" baseline="0" dirty="0" smtClean="0"/>
              <a:t> most supportive of Government intervention amongst 29 European Social Survey countries</a:t>
            </a:r>
          </a:p>
        </p:txBody>
      </p:sp>
      <p:sp>
        <p:nvSpPr>
          <p:cNvPr id="4" name="Slide Number Placeholder 3"/>
          <p:cNvSpPr>
            <a:spLocks noGrp="1"/>
          </p:cNvSpPr>
          <p:nvPr>
            <p:ph type="sldNum" sz="quarter" idx="10"/>
          </p:nvPr>
        </p:nvSpPr>
        <p:spPr/>
        <p:txBody>
          <a:bodyPr/>
          <a:lstStyle/>
          <a:p>
            <a:fld id="{EC5BFE02-FF9B-3B4F-B7E2-E5D5342BDF48}" type="slidenum">
              <a:rPr lang="en-US" smtClean="0"/>
              <a:t>21</a:t>
            </a:fld>
            <a:endParaRPr lang="en-US"/>
          </a:p>
        </p:txBody>
      </p:sp>
    </p:spTree>
    <p:extLst>
      <p:ext uri="{BB962C8B-B14F-4D97-AF65-F5344CB8AC3E}">
        <p14:creationId xmlns:p14="http://schemas.microsoft.com/office/powerpoint/2010/main" val="2886942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t>22</a:t>
            </a:fld>
            <a:endParaRPr lang="en-US"/>
          </a:p>
        </p:txBody>
      </p:sp>
    </p:spTree>
    <p:extLst>
      <p:ext uri="{BB962C8B-B14F-4D97-AF65-F5344CB8AC3E}">
        <p14:creationId xmlns:p14="http://schemas.microsoft.com/office/powerpoint/2010/main" val="2098981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Of 27 Round 5 countries</a:t>
            </a:r>
          </a:p>
        </p:txBody>
      </p:sp>
      <p:sp>
        <p:nvSpPr>
          <p:cNvPr id="4" name="Slide Number Placeholder 3"/>
          <p:cNvSpPr>
            <a:spLocks noGrp="1"/>
          </p:cNvSpPr>
          <p:nvPr>
            <p:ph type="sldNum" sz="quarter" idx="10"/>
          </p:nvPr>
        </p:nvSpPr>
        <p:spPr/>
        <p:txBody>
          <a:bodyPr/>
          <a:lstStyle/>
          <a:p>
            <a:fld id="{EC5BFE02-FF9B-3B4F-B7E2-E5D5342BDF48}" type="slidenum">
              <a:rPr lang="en-US" smtClean="0"/>
              <a:t>23</a:t>
            </a:fld>
            <a:endParaRPr lang="en-US"/>
          </a:p>
        </p:txBody>
      </p:sp>
    </p:spTree>
    <p:extLst>
      <p:ext uri="{BB962C8B-B14F-4D97-AF65-F5344CB8AC3E}">
        <p14:creationId xmlns:p14="http://schemas.microsoft.com/office/powerpoint/2010/main" val="217842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Face to face interviews take about one hour to complete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Over</a:t>
            </a:r>
            <a:r>
              <a:rPr lang="en-GB" sz="1200" kern="1200" baseline="0" dirty="0">
                <a:solidFill>
                  <a:schemeClr val="tx1"/>
                </a:solidFill>
                <a:effectLst/>
                <a:latin typeface="+mn-lt"/>
                <a:ea typeface="+mn-ea"/>
                <a:cs typeface="+mn-cs"/>
              </a:rPr>
              <a:t> 8 rounds, there were </a:t>
            </a:r>
            <a:r>
              <a:rPr lang="en-US" sz="1200" kern="1200" baseline="0" dirty="0">
                <a:solidFill>
                  <a:schemeClr val="tx1"/>
                </a:solidFill>
                <a:effectLst/>
                <a:latin typeface="+mn-lt"/>
                <a:ea typeface="+mn-ea"/>
                <a:cs typeface="+mn-cs"/>
              </a:rPr>
              <a:t>381,351 face to face interviews, with over 44,387 in Round 8</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Data collected by a survey agency in each country or by Government agencies that have capacity to undertake the interviews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Publications information courtesy of Google Scholar (Brina Malnar)</a:t>
            </a:r>
          </a:p>
        </p:txBody>
      </p:sp>
      <p:sp>
        <p:nvSpPr>
          <p:cNvPr id="4" name="Slide Number Placeholder 3"/>
          <p:cNvSpPr>
            <a:spLocks noGrp="1"/>
          </p:cNvSpPr>
          <p:nvPr>
            <p:ph type="sldNum" sz="quarter" idx="10"/>
          </p:nvPr>
        </p:nvSpPr>
        <p:spPr/>
        <p:txBody>
          <a:bodyPr/>
          <a:lstStyle/>
          <a:p>
            <a:fld id="{EC5BFE02-FF9B-3B4F-B7E2-E5D5342BDF48}" type="slidenum">
              <a:rPr lang="en-US" smtClean="0"/>
              <a:t>3</a:t>
            </a:fld>
            <a:endParaRPr lang="en-US" dirty="0"/>
          </a:p>
        </p:txBody>
      </p:sp>
    </p:spTree>
    <p:extLst>
      <p:ext uri="{BB962C8B-B14F-4D97-AF65-F5344CB8AC3E}">
        <p14:creationId xmlns:p14="http://schemas.microsoft.com/office/powerpoint/2010/main" val="123652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This plots ESS findings from four questions, measuring the perceived quality of Government (landscape) on a 0-10 scale</a:t>
            </a:r>
          </a:p>
          <a:p>
            <a:pPr marL="171450" indent="-171450">
              <a:buFont typeface="Arial" panose="020B0604020202020204" pitchFamily="34" charset="0"/>
              <a:buChar char="•"/>
            </a:pPr>
            <a:r>
              <a:rPr lang="en-GB" baseline="0" dirty="0" smtClean="0"/>
              <a:t>This measure is plotted against three measures:</a:t>
            </a:r>
            <a:r>
              <a:rPr lang="en-US" baseline="0" dirty="0" smtClean="0"/>
              <a:t> the International Country Risk Guide indicator of Quality of Government (ICRG), the Transparency International Corruption index, and the World Bank Estimate of Government Efficiency</a:t>
            </a:r>
          </a:p>
          <a:p>
            <a:pPr marL="171450" indent="-171450">
              <a:buFont typeface="Arial" panose="020B0604020202020204" pitchFamily="34" charset="0"/>
              <a:buChar char="•"/>
            </a:pPr>
            <a:r>
              <a:rPr lang="en-US" baseline="0" dirty="0" smtClean="0"/>
              <a:t>Countries in </a:t>
            </a:r>
            <a:r>
              <a:rPr lang="en-US" sz="1200" b="0" i="0" u="none" strike="noStrike" kern="1200" baseline="0" dirty="0" smtClean="0">
                <a:solidFill>
                  <a:schemeClr val="tx1"/>
                </a:solidFill>
                <a:latin typeface="+mn-lt"/>
                <a:ea typeface="+mn-ea"/>
                <a:cs typeface="+mn-cs"/>
              </a:rPr>
              <a:t>the top right corner indicate perception of high government quality both among experts and among the public</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 the bottom left corner we find a number of countries which are judged as having low government quality by both the public and experts.</a:t>
            </a:r>
          </a:p>
        </p:txBody>
      </p:sp>
      <p:sp>
        <p:nvSpPr>
          <p:cNvPr id="4" name="Slide Number Placeholder 3"/>
          <p:cNvSpPr>
            <a:spLocks noGrp="1"/>
          </p:cNvSpPr>
          <p:nvPr>
            <p:ph type="sldNum" sz="quarter" idx="10"/>
          </p:nvPr>
        </p:nvSpPr>
        <p:spPr/>
        <p:txBody>
          <a:bodyPr/>
          <a:lstStyle/>
          <a:p>
            <a:fld id="{EC5BFE02-FF9B-3B4F-B7E2-E5D5342BDF48}" type="slidenum">
              <a:rPr lang="en-US" smtClean="0"/>
              <a:t>24</a:t>
            </a:fld>
            <a:endParaRPr lang="en-US"/>
          </a:p>
        </p:txBody>
      </p:sp>
    </p:spTree>
    <p:extLst>
      <p:ext uri="{BB962C8B-B14F-4D97-AF65-F5344CB8AC3E}">
        <p14:creationId xmlns:p14="http://schemas.microsoft.com/office/powerpoint/2010/main" val="1226056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Similarly, this one plots the same perceived quality of Government measure (landscape) as the previous slide</a:t>
            </a:r>
          </a:p>
          <a:p>
            <a:pPr marL="171450" indent="-171450">
              <a:buFont typeface="Arial" panose="020B0604020202020204" pitchFamily="34" charset="0"/>
              <a:buChar char="•"/>
            </a:pPr>
            <a:r>
              <a:rPr lang="en-GB" baseline="0" dirty="0" smtClean="0"/>
              <a:t>But this time the measure is plotted against another measure using items from the ESS: attitudes to tax and spend.</a:t>
            </a:r>
          </a:p>
        </p:txBody>
      </p:sp>
      <p:sp>
        <p:nvSpPr>
          <p:cNvPr id="4" name="Slide Number Placeholder 3"/>
          <p:cNvSpPr>
            <a:spLocks noGrp="1"/>
          </p:cNvSpPr>
          <p:nvPr>
            <p:ph type="sldNum" sz="quarter" idx="10"/>
          </p:nvPr>
        </p:nvSpPr>
        <p:spPr/>
        <p:txBody>
          <a:bodyPr/>
          <a:lstStyle/>
          <a:p>
            <a:fld id="{EC5BFE02-FF9B-3B4F-B7E2-E5D5342BDF48}" type="slidenum">
              <a:rPr lang="en-US" smtClean="0"/>
              <a:t>25</a:t>
            </a:fld>
            <a:endParaRPr lang="en-US"/>
          </a:p>
        </p:txBody>
      </p:sp>
    </p:spTree>
    <p:extLst>
      <p:ext uri="{BB962C8B-B14F-4D97-AF65-F5344CB8AC3E}">
        <p14:creationId xmlns:p14="http://schemas.microsoft.com/office/powerpoint/2010/main" val="90001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10/28 least concern</a:t>
            </a:r>
          </a:p>
        </p:txBody>
      </p:sp>
      <p:sp>
        <p:nvSpPr>
          <p:cNvPr id="4" name="Slide Number Placeholder 3"/>
          <p:cNvSpPr>
            <a:spLocks noGrp="1"/>
          </p:cNvSpPr>
          <p:nvPr>
            <p:ph type="sldNum" sz="quarter" idx="10"/>
          </p:nvPr>
        </p:nvSpPr>
        <p:spPr/>
        <p:txBody>
          <a:bodyPr/>
          <a:lstStyle/>
          <a:p>
            <a:fld id="{EC5BFE02-FF9B-3B4F-B7E2-E5D5342BDF48}" type="slidenum">
              <a:rPr lang="en-US" smtClean="0"/>
              <a:t>26</a:t>
            </a:fld>
            <a:endParaRPr lang="en-US"/>
          </a:p>
        </p:txBody>
      </p:sp>
    </p:spTree>
    <p:extLst>
      <p:ext uri="{BB962C8B-B14F-4D97-AF65-F5344CB8AC3E}">
        <p14:creationId xmlns:p14="http://schemas.microsoft.com/office/powerpoint/2010/main" val="3384741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Analysis by Mónica Ferrin and Hanspeter Kriesi found that, of the 29 countries who took part in Round 6 (2012/13)…</a:t>
            </a:r>
          </a:p>
          <a:p>
            <a:pPr marL="171450" indent="-171450">
              <a:buFont typeface="Arial" panose="020B0604020202020204" pitchFamily="34" charset="0"/>
              <a:buChar char="•"/>
            </a:pPr>
            <a:r>
              <a:rPr lang="en-GB" baseline="0" dirty="0" smtClean="0"/>
              <a:t>Cypriots scored highest with 9.5.</a:t>
            </a:r>
          </a:p>
          <a:p>
            <a:pPr marL="171450" indent="-171450">
              <a:buFont typeface="Arial" panose="020B0604020202020204" pitchFamily="34" charset="0"/>
              <a:buChar char="•"/>
            </a:pPr>
            <a:r>
              <a:rPr lang="en-GB" baseline="0" dirty="0" smtClean="0"/>
              <a:t>Russia values the importance of living in a democratic country the least, with 6.5/10.</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t>27</a:t>
            </a:fld>
            <a:endParaRPr lang="en-US"/>
          </a:p>
        </p:txBody>
      </p:sp>
    </p:spTree>
    <p:extLst>
      <p:ext uri="{BB962C8B-B14F-4D97-AF65-F5344CB8AC3E}">
        <p14:creationId xmlns:p14="http://schemas.microsoft.com/office/powerpoint/2010/main" val="7551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Mónica Ferrin and Hanspeter Kriesi used our data to measure the perceived importance of democracy, using three indices (liberal, social and direct) that pooled 15 ESS questions to develop mean scores.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Liberal Democracy Index = 12 ESS items (</a:t>
            </a:r>
            <a:r>
              <a:rPr lang="en-US" baseline="0" dirty="0" smtClean="0"/>
              <a:t>Equality before the law, Free and fair elections, Checks and balances on government power, Justification of decisions by government, Media reliability, Retrospective accountability via elections, Protection of minority rights, Media freedom, Opposition free to criticise government, Differentiated parties, Participation in political discussion, Responsiveness to other EU governments)</a:t>
            </a:r>
            <a:endParaRPr lang="en-GB" baseline="0" dirty="0" smtClean="0"/>
          </a:p>
          <a:p>
            <a:pPr marL="171450" indent="-171450">
              <a:buFont typeface="Arial" panose="020B0604020202020204" pitchFamily="34" charset="0"/>
              <a:buChar char="•"/>
            </a:pPr>
            <a:r>
              <a:rPr lang="en-GB" baseline="0" dirty="0" smtClean="0"/>
              <a:t>Social Democracy Index = 2 ESS items (</a:t>
            </a:r>
            <a:r>
              <a:rPr lang="en-US" baseline="0" dirty="0" smtClean="0"/>
              <a:t>Protection against poverty, Reduced income inequality)</a:t>
            </a:r>
            <a:endParaRPr lang="en-GB" baseline="0" dirty="0" smtClean="0"/>
          </a:p>
          <a:p>
            <a:pPr marL="171450" indent="-171450">
              <a:buFont typeface="Arial" panose="020B0604020202020204" pitchFamily="34" charset="0"/>
              <a:buChar char="•"/>
            </a:pPr>
            <a:r>
              <a:rPr lang="en-GB" baseline="0" dirty="0" smtClean="0"/>
              <a:t>Direct Democracy Index = 1 ESS item (Citizen participation via referendums)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Albania scored higher than all other countries on all three dimensions, followed closely by Cyprus, Bulgaria and Kosovo.</a:t>
            </a:r>
          </a:p>
        </p:txBody>
      </p:sp>
      <p:sp>
        <p:nvSpPr>
          <p:cNvPr id="4" name="Slide Number Placeholder 3"/>
          <p:cNvSpPr>
            <a:spLocks noGrp="1"/>
          </p:cNvSpPr>
          <p:nvPr>
            <p:ph type="sldNum" sz="quarter" idx="10"/>
          </p:nvPr>
        </p:nvSpPr>
        <p:spPr/>
        <p:txBody>
          <a:bodyPr/>
          <a:lstStyle/>
          <a:p>
            <a:fld id="{EC5BFE02-FF9B-3B4F-B7E2-E5D5342BDF48}" type="slidenum">
              <a:rPr lang="en-US" smtClean="0"/>
              <a:t>28</a:t>
            </a:fld>
            <a:endParaRPr lang="en-US"/>
          </a:p>
        </p:txBody>
      </p:sp>
    </p:spTree>
    <p:extLst>
      <p:ext uri="{BB962C8B-B14F-4D97-AF65-F5344CB8AC3E}">
        <p14:creationId xmlns:p14="http://schemas.microsoft.com/office/powerpoint/2010/main" val="2292555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Having looked at the ideal democracy, Ferrin and Kriesi then sought the evaluation of the democracy respondents live in, again using the thee indices.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Liberal Democracy Index = 12 ESS items (</a:t>
            </a:r>
            <a:r>
              <a:rPr lang="en-US" baseline="0" dirty="0" smtClean="0"/>
              <a:t>Equality before the law, Free and fair elections, Checks and balances on government power, Justification of decisions by government, Media reliability, Retrospective accountability via elections, Protection of minority rights, Media freedom, Opposition free to criticise government, Differentiated parties, Participation in political discussion, Responsiveness to other EU governments)</a:t>
            </a:r>
            <a:endParaRPr lang="en-GB" baseline="0" dirty="0" smtClean="0"/>
          </a:p>
          <a:p>
            <a:pPr marL="171450" indent="-171450">
              <a:buFont typeface="Arial" panose="020B0604020202020204" pitchFamily="34" charset="0"/>
              <a:buChar char="•"/>
            </a:pPr>
            <a:r>
              <a:rPr lang="en-GB" baseline="0" dirty="0" smtClean="0"/>
              <a:t>Social Democracy Index = 2 ESS items (</a:t>
            </a:r>
            <a:r>
              <a:rPr lang="en-US" baseline="0" dirty="0" smtClean="0"/>
              <a:t>Protection against poverty, Reduced income inequality)</a:t>
            </a:r>
            <a:endParaRPr lang="en-GB" baseline="0" dirty="0" smtClean="0"/>
          </a:p>
          <a:p>
            <a:pPr marL="171450" indent="-171450">
              <a:buFont typeface="Arial" panose="020B0604020202020204" pitchFamily="34" charset="0"/>
              <a:buChar char="•"/>
            </a:pPr>
            <a:r>
              <a:rPr lang="en-GB" baseline="0" dirty="0" smtClean="0"/>
              <a:t>Direct Democracy Index = 1 ESS item (Citizen participation via referendums)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In the evaluation, rather than the desirable, Albania is at the other end of this graph, with only those from Lithuania, Kosovo, Italy, Russia and Ukraine deeming their democracies weaker.</a:t>
            </a:r>
          </a:p>
        </p:txBody>
      </p:sp>
      <p:sp>
        <p:nvSpPr>
          <p:cNvPr id="4" name="Slide Number Placeholder 3"/>
          <p:cNvSpPr>
            <a:spLocks noGrp="1"/>
          </p:cNvSpPr>
          <p:nvPr>
            <p:ph type="sldNum" sz="quarter" idx="10"/>
          </p:nvPr>
        </p:nvSpPr>
        <p:spPr/>
        <p:txBody>
          <a:bodyPr/>
          <a:lstStyle/>
          <a:p>
            <a:fld id="{EC5BFE02-FF9B-3B4F-B7E2-E5D5342BDF48}" type="slidenum">
              <a:rPr lang="en-US" smtClean="0"/>
              <a:t>29</a:t>
            </a:fld>
            <a:endParaRPr lang="en-US"/>
          </a:p>
        </p:txBody>
      </p:sp>
    </p:spTree>
    <p:extLst>
      <p:ext uri="{BB962C8B-B14F-4D97-AF65-F5344CB8AC3E}">
        <p14:creationId xmlns:p14="http://schemas.microsoft.com/office/powerpoint/2010/main" val="3437274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is a correlation between the meaning attached to democracy (as measured by</a:t>
            </a:r>
            <a:r>
              <a:rPr lang="en-US" baseline="0" dirty="0" smtClean="0"/>
              <a:t> the </a:t>
            </a:r>
            <a:r>
              <a:rPr lang="en-US" dirty="0" smtClean="0"/>
              <a:t>ESS liberal democracy index: importance) and democratic performance (as measured by World Bank indicators of the quality of governance).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indent="-171450">
              <a:buFont typeface="Arial" panose="020B0604020202020204" pitchFamily="34" charset="0"/>
              <a:buChar char="•"/>
            </a:pPr>
            <a:r>
              <a:rPr lang="en-US" baseline="0" dirty="0" smtClean="0"/>
              <a:t>The public seem to be more demanding with regard to democracy in countries where the World Bank considers that the quality of governance is low.</a:t>
            </a:r>
          </a:p>
        </p:txBody>
      </p:sp>
      <p:sp>
        <p:nvSpPr>
          <p:cNvPr id="4" name="Slide Number Placeholder 3"/>
          <p:cNvSpPr>
            <a:spLocks noGrp="1"/>
          </p:cNvSpPr>
          <p:nvPr>
            <p:ph type="sldNum" sz="quarter" idx="10"/>
          </p:nvPr>
        </p:nvSpPr>
        <p:spPr/>
        <p:txBody>
          <a:bodyPr/>
          <a:lstStyle/>
          <a:p>
            <a:fld id="{EC5BFE02-FF9B-3B4F-B7E2-E5D5342BDF48}" type="slidenum">
              <a:rPr lang="en-US" smtClean="0"/>
              <a:t>30</a:t>
            </a:fld>
            <a:endParaRPr lang="en-US"/>
          </a:p>
        </p:txBody>
      </p:sp>
    </p:spTree>
    <p:extLst>
      <p:ext uri="{BB962C8B-B14F-4D97-AF65-F5344CB8AC3E}">
        <p14:creationId xmlns:p14="http://schemas.microsoft.com/office/powerpoint/2010/main" val="2777049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Correlation between evaluations of democracy (ESS liberal democracy index: evaluation) and democratic performance (World Bank indicators of the quality of governance).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is a positive relationship between established indicators of democratic performance and Europeans’ personal evaluations of their democratic systems on the ESS liberal democracy index. This shows that the public evaluation is very similar to the independent World Bank evaluation.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Albania is again towards the left of this graph.</a:t>
            </a:r>
          </a:p>
        </p:txBody>
      </p:sp>
      <p:sp>
        <p:nvSpPr>
          <p:cNvPr id="4" name="Slide Number Placeholder 3"/>
          <p:cNvSpPr>
            <a:spLocks noGrp="1"/>
          </p:cNvSpPr>
          <p:nvPr>
            <p:ph type="sldNum" sz="quarter" idx="10"/>
          </p:nvPr>
        </p:nvSpPr>
        <p:spPr/>
        <p:txBody>
          <a:bodyPr/>
          <a:lstStyle/>
          <a:p>
            <a:fld id="{EC5BFE02-FF9B-3B4F-B7E2-E5D5342BDF48}" type="slidenum">
              <a:rPr lang="en-US" smtClean="0"/>
              <a:t>31</a:t>
            </a:fld>
            <a:endParaRPr lang="en-US"/>
          </a:p>
        </p:txBody>
      </p:sp>
    </p:spTree>
    <p:extLst>
      <p:ext uri="{BB962C8B-B14F-4D97-AF65-F5344CB8AC3E}">
        <p14:creationId xmlns:p14="http://schemas.microsoft.com/office/powerpoint/2010/main" val="922911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Bram </a:t>
            </a:r>
            <a:r>
              <a:rPr lang="en-US" baseline="0" dirty="0" err="1" smtClean="0"/>
              <a:t>Vanhoutte</a:t>
            </a:r>
            <a:r>
              <a:rPr lang="en-US" baseline="0" dirty="0" smtClean="0"/>
              <a:t>, University of Manchester, used 7 ESS items to develop hedonic and eudemonic wellbeing measures.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GB" baseline="0" dirty="0" smtClean="0"/>
              <a:t>Hedonic = </a:t>
            </a:r>
            <a:r>
              <a:rPr lang="en-US" baseline="0" dirty="0" smtClean="0"/>
              <a:t>The hedonic school of thought, exemplified by Epicurus, believed a good life to be filled with happiness. (2 ESS items: satisfied with life; how happy you are)</a:t>
            </a:r>
          </a:p>
          <a:p>
            <a:pPr marL="171450" indent="-171450">
              <a:buFont typeface="Arial" panose="020B0604020202020204" pitchFamily="34" charset="0"/>
              <a:buChar char="•"/>
            </a:pPr>
            <a:r>
              <a:rPr lang="en-GB" baseline="0" dirty="0" smtClean="0"/>
              <a:t>Eudemonic = </a:t>
            </a:r>
            <a:r>
              <a:rPr lang="en-US" baseline="0" dirty="0" smtClean="0"/>
              <a:t>Aristotle proposed eudemonia, or flourishing, living in accordance with your true self, as a way to lead a good life. (5 ESS items: free to decide how to live life; little chance to show how capable I am; daily sense of accomplishment; life is valuable and worthwhile; sense of direction in life).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Albania saw the 6th lowest score for Hedonic wellbeing, but is much more in the mid-range (18th of the 29 countries) when it comes to Eudemonic WB.</a:t>
            </a:r>
            <a:endParaRPr lang="en-GB" baseline="0" dirty="0" smtClean="0"/>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EC5BFE02-FF9B-3B4F-B7E2-E5D5342BDF48}" type="slidenum">
              <a:rPr lang="en-US" smtClean="0"/>
              <a:t>32</a:t>
            </a:fld>
            <a:endParaRPr lang="en-US"/>
          </a:p>
        </p:txBody>
      </p:sp>
    </p:spTree>
    <p:extLst>
      <p:ext uri="{BB962C8B-B14F-4D97-AF65-F5344CB8AC3E}">
        <p14:creationId xmlns:p14="http://schemas.microsoft.com/office/powerpoint/2010/main" val="337501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ESS WB figures can also be measured against external figures. This shows ESS happiness levels and the level of development in society reported by the UN Human Development Index (HDI).</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There is a positive relationship between the two measures.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Analysis by </a:t>
            </a:r>
            <a:r>
              <a:rPr lang="en-US" baseline="0" dirty="0" err="1" smtClean="0"/>
              <a:t>Arnstein</a:t>
            </a:r>
            <a:r>
              <a:rPr lang="en-US" baseline="0" dirty="0" smtClean="0"/>
              <a:t> </a:t>
            </a:r>
            <a:r>
              <a:rPr lang="en-US" baseline="0" dirty="0" err="1" smtClean="0"/>
              <a:t>Aassve</a:t>
            </a:r>
            <a:r>
              <a:rPr lang="en-US" baseline="0" dirty="0" smtClean="0"/>
              <a:t>, Bocconi University, Italy; Letizia Mencarini, University of Turin, Italy; Maria Sironi, University of Oxford, UK</a:t>
            </a:r>
          </a:p>
        </p:txBody>
      </p:sp>
      <p:sp>
        <p:nvSpPr>
          <p:cNvPr id="4" name="Slide Number Placeholder 3"/>
          <p:cNvSpPr>
            <a:spLocks noGrp="1"/>
          </p:cNvSpPr>
          <p:nvPr>
            <p:ph type="sldNum" sz="quarter" idx="10"/>
          </p:nvPr>
        </p:nvSpPr>
        <p:spPr/>
        <p:txBody>
          <a:bodyPr/>
          <a:lstStyle/>
          <a:p>
            <a:fld id="{EC5BFE02-FF9B-3B4F-B7E2-E5D5342BDF48}" type="slidenum">
              <a:rPr lang="en-US" smtClean="0"/>
              <a:t>33</a:t>
            </a:fld>
            <a:endParaRPr lang="en-US"/>
          </a:p>
        </p:txBody>
      </p:sp>
    </p:spTree>
    <p:extLst>
      <p:ext uri="{BB962C8B-B14F-4D97-AF65-F5344CB8AC3E}">
        <p14:creationId xmlns:p14="http://schemas.microsoft.com/office/powerpoint/2010/main" val="94769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EC5BFE02-FF9B-3B4F-B7E2-E5D5342BDF48}" type="slidenum">
              <a:rPr lang="en-US" smtClean="0"/>
              <a:t>4</a:t>
            </a:fld>
            <a:endParaRPr lang="en-US" dirty="0"/>
          </a:p>
        </p:txBody>
      </p:sp>
    </p:spTree>
    <p:extLst>
      <p:ext uri="{BB962C8B-B14F-4D97-AF65-F5344CB8AC3E}">
        <p14:creationId xmlns:p14="http://schemas.microsoft.com/office/powerpoint/2010/main" val="3799352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BFE02-FF9B-3B4F-B7E2-E5D5342BDF48}" type="slidenum">
              <a:rPr lang="en-US" smtClean="0"/>
              <a:t>35</a:t>
            </a:fld>
            <a:endParaRPr lang="en-US" dirty="0"/>
          </a:p>
        </p:txBody>
      </p:sp>
    </p:spTree>
    <p:extLst>
      <p:ext uri="{BB962C8B-B14F-4D97-AF65-F5344CB8AC3E}">
        <p14:creationId xmlns:p14="http://schemas.microsoft.com/office/powerpoint/2010/main" val="2966229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BFE02-FF9B-3B4F-B7E2-E5D5342BDF48}" type="slidenum">
              <a:rPr lang="en-US" smtClean="0"/>
              <a:t>36</a:t>
            </a:fld>
            <a:endParaRPr lang="en-US" dirty="0"/>
          </a:p>
        </p:txBody>
      </p:sp>
    </p:spTree>
    <p:extLst>
      <p:ext uri="{BB962C8B-B14F-4D97-AF65-F5344CB8AC3E}">
        <p14:creationId xmlns:p14="http://schemas.microsoft.com/office/powerpoint/2010/main" val="1026039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BFE02-FF9B-3B4F-B7E2-E5D5342BDF48}" type="slidenum">
              <a:rPr lang="en-US" smtClean="0"/>
              <a:t>37</a:t>
            </a:fld>
            <a:endParaRPr lang="en-US" dirty="0"/>
          </a:p>
        </p:txBody>
      </p:sp>
    </p:spTree>
    <p:extLst>
      <p:ext uri="{BB962C8B-B14F-4D97-AF65-F5344CB8AC3E}">
        <p14:creationId xmlns:p14="http://schemas.microsoft.com/office/powerpoint/2010/main" val="4041475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BFE02-FF9B-3B4F-B7E2-E5D5342BDF48}" type="slidenum">
              <a:rPr lang="en-US" smtClean="0"/>
              <a:t>38</a:t>
            </a:fld>
            <a:endParaRPr lang="en-US" dirty="0"/>
          </a:p>
        </p:txBody>
      </p:sp>
    </p:spTree>
    <p:extLst>
      <p:ext uri="{BB962C8B-B14F-4D97-AF65-F5344CB8AC3E}">
        <p14:creationId xmlns:p14="http://schemas.microsoft.com/office/powerpoint/2010/main" val="3304247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BFE02-FF9B-3B4F-B7E2-E5D5342BDF48}" type="slidenum">
              <a:rPr lang="en-US" smtClean="0"/>
              <a:t>39</a:t>
            </a:fld>
            <a:endParaRPr lang="en-US" dirty="0"/>
          </a:p>
        </p:txBody>
      </p:sp>
    </p:spTree>
    <p:extLst>
      <p:ext uri="{BB962C8B-B14F-4D97-AF65-F5344CB8AC3E}">
        <p14:creationId xmlns:p14="http://schemas.microsoft.com/office/powerpoint/2010/main" val="2954938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EC5BFE02-FF9B-3B4F-B7E2-E5D5342BDF48}" type="slidenum">
              <a:rPr lang="en-US" smtClean="0"/>
              <a:t>43</a:t>
            </a:fld>
            <a:endParaRPr lang="en-US"/>
          </a:p>
        </p:txBody>
      </p:sp>
    </p:spTree>
    <p:extLst>
      <p:ext uri="{BB962C8B-B14F-4D97-AF65-F5344CB8AC3E}">
        <p14:creationId xmlns:p14="http://schemas.microsoft.com/office/powerpoint/2010/main" val="2139367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5BFE02-FF9B-3B4F-B7E2-E5D5342BDF48}" type="slidenum">
              <a:rPr lang="en-US" smtClean="0"/>
              <a:t>45</a:t>
            </a:fld>
            <a:endParaRPr lang="en-US" dirty="0"/>
          </a:p>
        </p:txBody>
      </p:sp>
    </p:spTree>
    <p:extLst>
      <p:ext uri="{BB962C8B-B14F-4D97-AF65-F5344CB8AC3E}">
        <p14:creationId xmlns:p14="http://schemas.microsoft.com/office/powerpoint/2010/main" val="3641080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Worth noting that not all questions are asked of all respondents as some questions are supplementary to initial questions, and some are asked in a slightly different way</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Human values: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think new ideas and being creative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be rich, have money and expensive things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that people are treated equally and have equal opportunities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show abilities and be admired</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live in secure and safe surroundings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try new and different things in life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do what is told and follow rules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understand different people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be humble and modest, not draw attention</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have a good time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make own decisions and be free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help people and care for others well-being</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be successful and that people recognize achievements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that government is strong and ensures safety</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seek adventures and have an exciting life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behave properly</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get respect from others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be loyal to friends and devote to people close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care for nature and environment</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follow traditions and customs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Important to seek fun and things that give pleasure</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5BFE02-FF9B-3B4F-B7E2-E5D5342BDF48}" type="slidenum">
              <a:rPr lang="en-US" smtClean="0"/>
              <a:t>46</a:t>
            </a:fld>
            <a:endParaRPr lang="en-US" dirty="0"/>
          </a:p>
        </p:txBody>
      </p:sp>
    </p:spTree>
    <p:extLst>
      <p:ext uri="{BB962C8B-B14F-4D97-AF65-F5344CB8AC3E}">
        <p14:creationId xmlns:p14="http://schemas.microsoft.com/office/powerpoint/2010/main" val="1286296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5BFE02-FF9B-3B4F-B7E2-E5D5342BDF48}" type="slidenum">
              <a:rPr lang="en-US" smtClean="0"/>
              <a:t>47</a:t>
            </a:fld>
            <a:endParaRPr lang="en-US" dirty="0"/>
          </a:p>
        </p:txBody>
      </p:sp>
    </p:spTree>
    <p:extLst>
      <p:ext uri="{BB962C8B-B14F-4D97-AF65-F5344CB8AC3E}">
        <p14:creationId xmlns:p14="http://schemas.microsoft.com/office/powerpoint/2010/main" val="1280922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Countries in ESS red are definitely participating in Round 9 </a:t>
            </a:r>
            <a:r>
              <a:rPr lang="en-GB" b="0" dirty="0" smtClean="0"/>
              <a:t>(26): </a:t>
            </a:r>
            <a:endParaRPr lang="en-GB" b="0" dirty="0"/>
          </a:p>
          <a:p>
            <a:endParaRPr lang="en-GB" sz="1200" b="0" kern="1200" dirty="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Members (23):</a:t>
            </a:r>
            <a:r>
              <a:rPr lang="en-GB" sz="1200" b="0" kern="1200" baseline="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Austria, Belgium</a:t>
            </a:r>
            <a:r>
              <a:rPr lang="en-GB" sz="1200" kern="1200" dirty="0" smtClean="0">
                <a:solidFill>
                  <a:schemeClr val="tx1"/>
                </a:solidFill>
                <a:effectLst/>
                <a:latin typeface="+mn-lt"/>
                <a:ea typeface="+mn-ea"/>
                <a:cs typeface="+mn-cs"/>
              </a:rPr>
              <a:t>, Bulgaria </a:t>
            </a:r>
            <a:r>
              <a:rPr lang="en-GB" sz="1200" kern="1200" dirty="0">
                <a:solidFill>
                  <a:schemeClr val="tx1"/>
                </a:solidFill>
                <a:effectLst/>
                <a:latin typeface="+mn-lt"/>
                <a:ea typeface="+mn-ea"/>
                <a:cs typeface="+mn-cs"/>
              </a:rPr>
              <a:t>Cyprus, Czech Republic, Estonia, Finland, France, Germany, Hungary, Iceland, Ireland, Italy, Latvia, Lithuania, Netherlands, Norway, Poland, Portugal, Slovakia, Slovenia, Sweden, UK.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also have 1 Observer country: Switzerland.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There are currently 2 Guest countries for Round 9: Denmark and Serbia.</a:t>
            </a:r>
          </a:p>
          <a:p>
            <a:pPr marL="0" indent="0">
              <a:buFont typeface="Arial" panose="020B0604020202020204" pitchFamily="34" charset="0"/>
              <a:buNone/>
            </a:pPr>
            <a:endParaRPr lang="en-GB" b="0" dirty="0"/>
          </a:p>
          <a:p>
            <a:pPr marL="0" indent="0">
              <a:buFont typeface="Arial" panose="020B0604020202020204" pitchFamily="34" charset="0"/>
              <a:buNone/>
            </a:pPr>
            <a:r>
              <a:rPr lang="en-US" b="0" dirty="0" smtClean="0"/>
              <a:t>We think that </a:t>
            </a:r>
            <a:r>
              <a:rPr lang="en-US" b="0" baseline="0" dirty="0" smtClean="0"/>
              <a:t>Israel </a:t>
            </a:r>
            <a:r>
              <a:rPr lang="en-US" b="0" baseline="0" dirty="0"/>
              <a:t>and </a:t>
            </a:r>
            <a:r>
              <a:rPr lang="en-US" b="0" baseline="0" dirty="0" smtClean="0"/>
              <a:t>Spain are likely participants, </a:t>
            </a:r>
            <a:r>
              <a:rPr lang="en-US" b="0" baseline="0" dirty="0"/>
              <a:t>whether as Guest or Member countries.</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We remain hopeful that some </a:t>
            </a:r>
            <a:r>
              <a:rPr lang="en-US" b="0" baseline="0" dirty="0" smtClean="0"/>
              <a:t>other might also participate </a:t>
            </a:r>
            <a:r>
              <a:rPr lang="en-US" b="0" baseline="0" dirty="0"/>
              <a:t>(7): Albania, Croatia, Greece, Kosovo, Luxembourg, Romania, Russia and Ukraine</a:t>
            </a:r>
          </a:p>
        </p:txBody>
      </p:sp>
      <p:sp>
        <p:nvSpPr>
          <p:cNvPr id="4" name="Slide Number Placeholder 3"/>
          <p:cNvSpPr>
            <a:spLocks noGrp="1"/>
          </p:cNvSpPr>
          <p:nvPr>
            <p:ph type="sldNum" sz="quarter" idx="10"/>
          </p:nvPr>
        </p:nvSpPr>
        <p:spPr/>
        <p:txBody>
          <a:bodyPr/>
          <a:lstStyle/>
          <a:p>
            <a:fld id="{EC5BFE02-FF9B-3B4F-B7E2-E5D5342BDF48}" type="slidenum">
              <a:rPr lang="en-US" smtClean="0"/>
              <a:t>48</a:t>
            </a:fld>
            <a:endParaRPr lang="en-US"/>
          </a:p>
        </p:txBody>
      </p:sp>
    </p:spTree>
    <p:extLst>
      <p:ext uri="{BB962C8B-B14F-4D97-AF65-F5344CB8AC3E}">
        <p14:creationId xmlns:p14="http://schemas.microsoft.com/office/powerpoint/2010/main" val="193897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36 countries</a:t>
            </a:r>
            <a:r>
              <a:rPr lang="en-GB" baseline="0" dirty="0"/>
              <a:t> have taken part in at least one round since 2002.</a:t>
            </a:r>
          </a:p>
          <a:p>
            <a:pPr marL="171450" indent="-171450">
              <a:buFont typeface="Arial" panose="020B0604020202020204" pitchFamily="34" charset="0"/>
              <a:buChar char="•"/>
            </a:pPr>
            <a:r>
              <a:rPr lang="en-GB" dirty="0"/>
              <a:t>15 of these (in yellow)</a:t>
            </a:r>
            <a:r>
              <a:rPr lang="en-GB" baseline="0" dirty="0"/>
              <a:t> have taken part in all 8 rounds.</a:t>
            </a:r>
          </a:p>
          <a:p>
            <a:pPr marL="171450" indent="-171450">
              <a:buFont typeface="Arial" panose="020B0604020202020204" pitchFamily="34" charset="0"/>
              <a:buChar char="•"/>
            </a:pPr>
            <a:r>
              <a:rPr lang="en-GB" baseline="0" dirty="0"/>
              <a:t>Concentration of countries in Western Europe.</a:t>
            </a:r>
          </a:p>
          <a:p>
            <a:pPr marL="171450" indent="-171450">
              <a:buFont typeface="Arial" panose="020B0604020202020204" pitchFamily="34" charset="0"/>
              <a:buChar char="•"/>
            </a:pPr>
            <a:r>
              <a:rPr lang="en-GB" baseline="0" dirty="0"/>
              <a:t>Attempting to bring countries in the East.</a:t>
            </a:r>
          </a:p>
          <a:p>
            <a:pPr marL="171450" indent="-171450">
              <a:buFont typeface="Arial" panose="020B0604020202020204" pitchFamily="34" charset="0"/>
              <a:buChar char="•"/>
            </a:pPr>
            <a:r>
              <a:rPr lang="en-US" baseline="0" dirty="0"/>
              <a:t>Those who haven’t been a part of ESS before, like: </a:t>
            </a:r>
            <a:r>
              <a:rPr lang="en-GB" baseline="0" dirty="0"/>
              <a:t>Belarus, Moldova, Serbia, Macedonia, Bosnia.</a:t>
            </a:r>
          </a:p>
          <a:p>
            <a:pPr marL="171450" indent="-171450">
              <a:buFont typeface="Arial" panose="020B0604020202020204" pitchFamily="34" charset="0"/>
              <a:buChar char="•"/>
            </a:pPr>
            <a:r>
              <a:rPr lang="en-GB" baseline="0" dirty="0"/>
              <a:t>Encouraging countries to be involved again: Bulgaria, Kosovo, Greece, Croatia, Romania, Albania.</a:t>
            </a:r>
            <a:endParaRPr lang="en-GB" dirty="0"/>
          </a:p>
        </p:txBody>
      </p:sp>
      <p:sp>
        <p:nvSpPr>
          <p:cNvPr id="4" name="Slide Number Placeholder 3"/>
          <p:cNvSpPr>
            <a:spLocks noGrp="1"/>
          </p:cNvSpPr>
          <p:nvPr>
            <p:ph type="sldNum" sz="quarter" idx="10"/>
          </p:nvPr>
        </p:nvSpPr>
        <p:spPr/>
        <p:txBody>
          <a:bodyPr/>
          <a:lstStyle/>
          <a:p>
            <a:fld id="{EC5BFE02-FF9B-3B4F-B7E2-E5D5342BDF48}" type="slidenum">
              <a:rPr lang="en-US" smtClean="0"/>
              <a:t>5</a:t>
            </a:fld>
            <a:endParaRPr lang="en-US" dirty="0"/>
          </a:p>
        </p:txBody>
      </p:sp>
    </p:spTree>
    <p:extLst>
      <p:ext uri="{BB962C8B-B14F-4D97-AF65-F5344CB8AC3E}">
        <p14:creationId xmlns:p14="http://schemas.microsoft.com/office/powerpoint/2010/main" val="2675664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5BFE02-FF9B-3B4F-B7E2-E5D5342BDF48}" type="slidenum">
              <a:rPr lang="en-US" smtClean="0"/>
              <a:t>49</a:t>
            </a:fld>
            <a:endParaRPr lang="en-US" dirty="0"/>
          </a:p>
        </p:txBody>
      </p:sp>
    </p:spTree>
    <p:extLst>
      <p:ext uri="{BB962C8B-B14F-4D97-AF65-F5344CB8AC3E}">
        <p14:creationId xmlns:p14="http://schemas.microsoft.com/office/powerpoint/2010/main" val="112068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Round </a:t>
            </a:r>
            <a:r>
              <a:rPr lang="en-GB" dirty="0" smtClean="0"/>
              <a:t>10 </a:t>
            </a:r>
            <a:r>
              <a:rPr lang="en-GB" dirty="0"/>
              <a:t>(</a:t>
            </a:r>
            <a:r>
              <a:rPr lang="en-GB" dirty="0" smtClean="0"/>
              <a:t>2020/21) </a:t>
            </a:r>
            <a:r>
              <a:rPr lang="en-GB" dirty="0"/>
              <a:t>rotating</a:t>
            </a:r>
            <a:r>
              <a:rPr lang="en-GB" baseline="0" dirty="0"/>
              <a:t> modules have also now been selected</a:t>
            </a:r>
            <a:r>
              <a:rPr lang="en-GB" baseline="0" dirty="0" smtClean="0"/>
              <a:t>:</a:t>
            </a:r>
          </a:p>
          <a:p>
            <a:pPr marL="628650" lvl="1" indent="-171450">
              <a:buFont typeface="Arial" panose="020B0604020202020204" pitchFamily="34" charset="0"/>
              <a:buChar char="•"/>
            </a:pPr>
            <a:r>
              <a:rPr lang="en-US" b="1" dirty="0" smtClean="0"/>
              <a:t>Europeans’ understandings and evaluations of democracy</a:t>
            </a:r>
            <a:r>
              <a:rPr lang="en-US" dirty="0" smtClean="0"/>
              <a:t> will repeat a number of questions that were included in Round 6 of the ESS, fielded in 2012/13. This latest proposal on democracy includes 20 items that were asked in 2012/13 and another 11 questions that will be asked for the first time.</a:t>
            </a:r>
          </a:p>
          <a:p>
            <a:pPr marL="628650" lvl="1" indent="-171450">
              <a:buFont typeface="Arial" panose="020B0604020202020204" pitchFamily="34" charset="0"/>
              <a:buChar char="•"/>
            </a:pPr>
            <a:r>
              <a:rPr lang="en-US" b="1" dirty="0" smtClean="0"/>
              <a:t>Digital social contacts in work and family life </a:t>
            </a:r>
            <a:r>
              <a:rPr lang="en-US" dirty="0" smtClean="0"/>
              <a:t>is a brand new module. The module will primarily assess the attitudes and behaviour of respondents on internet and smartphone access and associated privacy concerns, intergenerational contact, remote working and proficiency in using the internet and mobile phones.</a:t>
            </a:r>
            <a:endParaRPr lang="en-GB" dirty="0"/>
          </a:p>
        </p:txBody>
      </p:sp>
      <p:sp>
        <p:nvSpPr>
          <p:cNvPr id="4" name="Slide Number Placeholder 3"/>
          <p:cNvSpPr>
            <a:spLocks noGrp="1"/>
          </p:cNvSpPr>
          <p:nvPr>
            <p:ph type="sldNum" sz="quarter" idx="10"/>
          </p:nvPr>
        </p:nvSpPr>
        <p:spPr/>
        <p:txBody>
          <a:bodyPr/>
          <a:lstStyle/>
          <a:p>
            <a:fld id="{EC5BFE02-FF9B-3B4F-B7E2-E5D5342BDF48}" type="slidenum">
              <a:rPr lang="en-US" smtClean="0"/>
              <a:t>6</a:t>
            </a:fld>
            <a:endParaRPr lang="en-US" dirty="0"/>
          </a:p>
        </p:txBody>
      </p:sp>
    </p:spTree>
    <p:extLst>
      <p:ext uri="{BB962C8B-B14F-4D97-AF65-F5344CB8AC3E}">
        <p14:creationId xmlns:p14="http://schemas.microsoft.com/office/powerpoint/2010/main" val="154994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baseline="0" dirty="0" smtClean="0"/>
              <a:t>Data</a:t>
            </a:r>
          </a:p>
          <a:p>
            <a:pPr marL="171450" lvl="0" indent="-171450">
              <a:buFont typeface="Arial" panose="020B0604020202020204" pitchFamily="34" charset="0"/>
              <a:buChar char="•"/>
            </a:pPr>
            <a:r>
              <a:rPr lang="en-GB" sz="1200" baseline="0" dirty="0" smtClean="0"/>
              <a:t>All ESS data is available from Round 1, 2002 to Round 8, 2016)</a:t>
            </a:r>
          </a:p>
          <a:p>
            <a:pPr marL="171450" lvl="0" indent="-171450">
              <a:buFont typeface="Arial" panose="020B0604020202020204" pitchFamily="34" charset="0"/>
              <a:buChar char="•"/>
            </a:pPr>
            <a:r>
              <a:rPr lang="en-GB" sz="1200" baseline="0" dirty="0" smtClean="0"/>
              <a:t>Data sets listed by question or country in the left hand column </a:t>
            </a:r>
          </a:p>
          <a:p>
            <a:pPr marL="171450" lvl="0" indent="-171450">
              <a:buFont typeface="Arial" panose="020B0604020202020204" pitchFamily="34" charset="0"/>
              <a:buChar char="•"/>
            </a:pPr>
            <a:r>
              <a:rPr lang="en-GB" sz="1200" baseline="0" dirty="0" smtClean="0"/>
              <a:t>All question descriptions are listed under the Description tab</a:t>
            </a:r>
          </a:p>
          <a:p>
            <a:pPr marL="171450" lvl="0" indent="-171450">
              <a:buFont typeface="Arial" panose="020B0604020202020204" pitchFamily="34" charset="0"/>
              <a:buChar char="•"/>
            </a:pPr>
            <a:r>
              <a:rPr lang="en-GB" sz="1200" baseline="0" dirty="0" smtClean="0"/>
              <a:t>When you want to select data, select the Tabulation tab</a:t>
            </a:r>
          </a:p>
          <a:p>
            <a:pPr marL="171450" lvl="0" indent="-171450">
              <a:buFont typeface="Arial" panose="020B0604020202020204" pitchFamily="34" charset="0"/>
              <a:buChar char="•"/>
            </a:pPr>
            <a:r>
              <a:rPr lang="en-GB" sz="1200" baseline="0" dirty="0" smtClean="0"/>
              <a:t>Left click on the question, and then choose either Add to column or Add to row </a:t>
            </a:r>
          </a:p>
          <a:p>
            <a:pPr marL="171450" lvl="0" indent="-171450">
              <a:buFont typeface="Arial" panose="020B0604020202020204" pitchFamily="34" charset="0"/>
              <a:buChar char="•"/>
            </a:pPr>
            <a:r>
              <a:rPr lang="en-GB" sz="1200" baseline="0" dirty="0" smtClean="0"/>
              <a:t>Place countries in a row, and the question in a column</a:t>
            </a:r>
          </a:p>
          <a:p>
            <a:pPr marL="0" lvl="0" indent="0">
              <a:buFont typeface="Arial" panose="020B0604020202020204" pitchFamily="34" charset="0"/>
              <a:buNone/>
            </a:pPr>
            <a:r>
              <a:rPr lang="en-GB" sz="1200" b="1" baseline="0" dirty="0" smtClean="0"/>
              <a:t>Weights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Before carrying out any data analysis you need to weight the data</a:t>
            </a:r>
            <a:endParaRPr lang="en-GB" sz="1200" b="0" baseline="0" dirty="0" smtClean="0"/>
          </a:p>
          <a:p>
            <a:pPr marL="171450" lvl="0" indent="-171450">
              <a:buFont typeface="Arial" panose="020B0604020202020204" pitchFamily="34" charset="0"/>
              <a:buChar char="•"/>
            </a:pPr>
            <a:r>
              <a:rPr lang="en-US" sz="1200" baseline="0" dirty="0" smtClean="0"/>
              <a:t>The design weight should always be applied</a:t>
            </a:r>
          </a:p>
          <a:p>
            <a:pPr marL="171450" lvl="0" indent="-171450">
              <a:buFont typeface="Arial" panose="020B0604020202020204" pitchFamily="34" charset="0"/>
              <a:buChar char="•"/>
            </a:pPr>
            <a:r>
              <a:rPr lang="en-US" sz="1200" baseline="0" dirty="0" smtClean="0"/>
              <a:t>The population size weight should also be applied when ‘pooling’ or ‘aggregating’ data for groups of two or more countries or calculating averages for the whole ESS dataset</a:t>
            </a:r>
          </a:p>
          <a:p>
            <a:pPr marL="171450" lvl="0" indent="-171450">
              <a:buFont typeface="Arial" panose="020B0604020202020204" pitchFamily="34" charset="0"/>
              <a:buChar char="•"/>
            </a:pPr>
            <a:r>
              <a:rPr lang="en-US" sz="1200" baseline="0" dirty="0" smtClean="0"/>
              <a:t>The post-stratification weight should be applied…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The message ‘weight is on’ will appear in red underneath the empty table</a:t>
            </a:r>
            <a:endParaRPr lang="en-GB" sz="1200" baseline="0" dirty="0" smtClean="0"/>
          </a:p>
          <a:p>
            <a:pPr marL="0" lvl="0" indent="0">
              <a:buFont typeface="Arial" panose="020B0604020202020204" pitchFamily="34" charset="0"/>
              <a:buNone/>
            </a:pPr>
            <a:r>
              <a:rPr lang="en-GB" sz="1200" b="1" baseline="0" dirty="0" smtClean="0"/>
              <a:t>Results</a:t>
            </a:r>
          </a:p>
          <a:p>
            <a:pPr marL="171450" lvl="0" indent="-171450">
              <a:buFont typeface="Arial" panose="020B0604020202020204" pitchFamily="34" charset="0"/>
              <a:buChar char="•"/>
            </a:pPr>
            <a:r>
              <a:rPr lang="en-GB" sz="1200" b="0" baseline="0" dirty="0" smtClean="0"/>
              <a:t>The data will then appear in the table</a:t>
            </a:r>
          </a:p>
        </p:txBody>
      </p:sp>
      <p:sp>
        <p:nvSpPr>
          <p:cNvPr id="4" name="Slide Number Placeholder 3"/>
          <p:cNvSpPr>
            <a:spLocks noGrp="1"/>
          </p:cNvSpPr>
          <p:nvPr>
            <p:ph type="sldNum" sz="quarter" idx="10"/>
          </p:nvPr>
        </p:nvSpPr>
        <p:spPr/>
        <p:txBody>
          <a:bodyPr/>
          <a:lstStyle/>
          <a:p>
            <a:fld id="{EC5BFE02-FF9B-3B4F-B7E2-E5D5342BDF48}" type="slidenum">
              <a:rPr lang="en-US" smtClean="0"/>
              <a:t>9</a:t>
            </a:fld>
            <a:endParaRPr lang="en-US"/>
          </a:p>
        </p:txBody>
      </p:sp>
    </p:spTree>
    <p:extLst>
      <p:ext uri="{BB962C8B-B14F-4D97-AF65-F5344CB8AC3E}">
        <p14:creationId xmlns:p14="http://schemas.microsoft.com/office/powerpoint/2010/main" val="290858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pt-BR" sz="1200" baseline="0" dirty="0" smtClean="0"/>
              <a:t>My background isn’t exactly data analysis so I find the easiest way is to analyse survey items online using our Online Analysis tool</a:t>
            </a:r>
          </a:p>
          <a:p>
            <a:pPr marL="171450" indent="-171450">
              <a:buFont typeface="Arial" panose="020B0604020202020204" pitchFamily="34" charset="0"/>
              <a:buChar char="•"/>
            </a:pPr>
            <a:r>
              <a:rPr lang="pt-BR" sz="1200" baseline="0" dirty="0" smtClean="0"/>
              <a:t>The tool has online training attached but I will give you a quick overview now</a:t>
            </a:r>
          </a:p>
          <a:p>
            <a:pPr marL="171450" indent="-171450">
              <a:buFont typeface="Arial" panose="020B0604020202020204" pitchFamily="34" charset="0"/>
              <a:buChar char="•"/>
            </a:pPr>
            <a:endParaRPr lang="pt-BR" sz="1200" baseline="0" dirty="0" smtClean="0"/>
          </a:p>
          <a:p>
            <a:pPr marL="171450" indent="-171450">
              <a:buFont typeface="Arial" panose="020B0604020202020204" pitchFamily="34" charset="0"/>
              <a:buChar char="•"/>
            </a:pPr>
            <a:r>
              <a:rPr lang="pt-BR" sz="1200" baseline="0" dirty="0" smtClean="0"/>
              <a:t>Register as a data user</a:t>
            </a:r>
          </a:p>
          <a:p>
            <a:pPr marL="171450" indent="-171450">
              <a:buFont typeface="Arial" panose="020B0604020202020204" pitchFamily="34" charset="0"/>
              <a:buChar char="•"/>
            </a:pPr>
            <a:r>
              <a:rPr lang="en-US" sz="1200" baseline="0" dirty="0" smtClean="0"/>
              <a:t>Click on ‘ESS online analysis’</a:t>
            </a:r>
          </a:p>
          <a:p>
            <a:pPr marL="171450" indent="-171450">
              <a:buFont typeface="Arial" panose="020B0604020202020204" pitchFamily="34" charset="0"/>
              <a:buChar char="•"/>
            </a:pPr>
            <a:r>
              <a:rPr lang="en-US" sz="1200" baseline="0" dirty="0" smtClean="0"/>
              <a:t>To view data online…</a:t>
            </a:r>
          </a:p>
        </p:txBody>
      </p:sp>
      <p:sp>
        <p:nvSpPr>
          <p:cNvPr id="4" name="Slide Number Placeholder 3"/>
          <p:cNvSpPr>
            <a:spLocks noGrp="1"/>
          </p:cNvSpPr>
          <p:nvPr>
            <p:ph type="sldNum" sz="quarter" idx="10"/>
          </p:nvPr>
        </p:nvSpPr>
        <p:spPr/>
        <p:txBody>
          <a:bodyPr/>
          <a:lstStyle/>
          <a:p>
            <a:fld id="{EC5BFE02-FF9B-3B4F-B7E2-E5D5342BDF48}" type="slidenum">
              <a:rPr lang="en-US" smtClean="0"/>
              <a:t>10</a:t>
            </a:fld>
            <a:endParaRPr lang="en-US"/>
          </a:p>
        </p:txBody>
      </p:sp>
    </p:spTree>
    <p:extLst>
      <p:ext uri="{BB962C8B-B14F-4D97-AF65-F5344CB8AC3E}">
        <p14:creationId xmlns:p14="http://schemas.microsoft.com/office/powerpoint/2010/main" val="35941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pt-BR" sz="1200" baseline="0" dirty="0" smtClean="0"/>
              <a:t>My background isn’t exactly data analysis so I find the easiest way is to analyse survey items online using our Online Analysis tool</a:t>
            </a:r>
          </a:p>
          <a:p>
            <a:pPr marL="171450" indent="-171450">
              <a:buFont typeface="Arial" panose="020B0604020202020204" pitchFamily="34" charset="0"/>
              <a:buChar char="•"/>
            </a:pPr>
            <a:r>
              <a:rPr lang="pt-BR" sz="1200" baseline="0" dirty="0" smtClean="0"/>
              <a:t>The tool has online training attached but I will give you a quick overview now</a:t>
            </a:r>
          </a:p>
          <a:p>
            <a:pPr marL="171450" indent="-171450">
              <a:buFont typeface="Arial" panose="020B0604020202020204" pitchFamily="34" charset="0"/>
              <a:buChar char="•"/>
            </a:pPr>
            <a:endParaRPr lang="pt-BR" sz="1200" baseline="0" dirty="0" smtClean="0"/>
          </a:p>
          <a:p>
            <a:pPr marL="171450" indent="-171450">
              <a:buFont typeface="Arial" panose="020B0604020202020204" pitchFamily="34" charset="0"/>
              <a:buChar char="•"/>
            </a:pPr>
            <a:r>
              <a:rPr lang="pt-BR" sz="1200" baseline="0" dirty="0" smtClean="0"/>
              <a:t>Register as a data user</a:t>
            </a:r>
          </a:p>
          <a:p>
            <a:pPr marL="171450" indent="-171450">
              <a:buFont typeface="Arial" panose="020B0604020202020204" pitchFamily="34" charset="0"/>
              <a:buChar char="•"/>
            </a:pPr>
            <a:r>
              <a:rPr lang="en-US" sz="1200" baseline="0" dirty="0" smtClean="0"/>
              <a:t>Click on ‘ESS online analysis’</a:t>
            </a:r>
          </a:p>
          <a:p>
            <a:pPr marL="171450" indent="-171450">
              <a:buFont typeface="Arial" panose="020B0604020202020204" pitchFamily="34" charset="0"/>
              <a:buChar char="•"/>
            </a:pPr>
            <a:r>
              <a:rPr lang="en-US" sz="1200" baseline="0" dirty="0" smtClean="0"/>
              <a:t>To view data online…</a:t>
            </a:r>
          </a:p>
        </p:txBody>
      </p:sp>
      <p:sp>
        <p:nvSpPr>
          <p:cNvPr id="4" name="Slide Number Placeholder 3"/>
          <p:cNvSpPr>
            <a:spLocks noGrp="1"/>
          </p:cNvSpPr>
          <p:nvPr>
            <p:ph type="sldNum" sz="quarter" idx="10"/>
          </p:nvPr>
        </p:nvSpPr>
        <p:spPr/>
        <p:txBody>
          <a:bodyPr/>
          <a:lstStyle/>
          <a:p>
            <a:fld id="{EC5BFE02-FF9B-3B4F-B7E2-E5D5342BDF48}" type="slidenum">
              <a:rPr lang="en-US" smtClean="0"/>
              <a:t>11</a:t>
            </a:fld>
            <a:endParaRPr lang="en-US"/>
          </a:p>
        </p:txBody>
      </p:sp>
    </p:spTree>
    <p:extLst>
      <p:ext uri="{BB962C8B-B14F-4D97-AF65-F5344CB8AC3E}">
        <p14:creationId xmlns:p14="http://schemas.microsoft.com/office/powerpoint/2010/main" val="147432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Correlation</a:t>
            </a:r>
          </a:p>
          <a:p>
            <a:pPr marL="171450" indent="-171450">
              <a:buFont typeface="Arial" panose="020B0604020202020204" pitchFamily="34" charset="0"/>
              <a:buChar char="•"/>
            </a:pPr>
            <a:r>
              <a:rPr lang="en-GB" baseline="0" dirty="0" smtClean="0"/>
              <a:t>Regression</a:t>
            </a:r>
          </a:p>
        </p:txBody>
      </p:sp>
      <p:sp>
        <p:nvSpPr>
          <p:cNvPr id="4" name="Slide Number Placeholder 3"/>
          <p:cNvSpPr>
            <a:spLocks noGrp="1"/>
          </p:cNvSpPr>
          <p:nvPr>
            <p:ph type="sldNum" sz="quarter" idx="10"/>
          </p:nvPr>
        </p:nvSpPr>
        <p:spPr/>
        <p:txBody>
          <a:bodyPr/>
          <a:lstStyle/>
          <a:p>
            <a:fld id="{EC5BFE02-FF9B-3B4F-B7E2-E5D5342BDF48}" type="slidenum">
              <a:rPr lang="en-US" smtClean="0"/>
              <a:t>12</a:t>
            </a:fld>
            <a:endParaRPr lang="en-US"/>
          </a:p>
        </p:txBody>
      </p:sp>
    </p:spTree>
    <p:extLst>
      <p:ext uri="{BB962C8B-B14F-4D97-AF65-F5344CB8AC3E}">
        <p14:creationId xmlns:p14="http://schemas.microsoft.com/office/powerpoint/2010/main" val="1792652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SwirlMask_Hi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04335" y="2582119"/>
            <a:ext cx="3512181" cy="369332"/>
          </a:xfrm>
        </p:spPr>
        <p:txBody>
          <a:bodyPr anchor="t" anchorCtr="0"/>
          <a:lstStyle>
            <a:lvl1pPr>
              <a:defRPr sz="2400" b="1" cap="all">
                <a:solidFill>
                  <a:srgbClr val="FFFFFF"/>
                </a:solidFill>
              </a:defRPr>
            </a:lvl1pPr>
          </a:lstStyle>
          <a:p>
            <a:r>
              <a:rPr lang="en-US" dirty="0"/>
              <a:t>TITLE TEXT</a:t>
            </a:r>
          </a:p>
        </p:txBody>
      </p:sp>
      <p:pic>
        <p:nvPicPr>
          <p:cNvPr id="10" name="Picture 9"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 y="354493"/>
            <a:ext cx="1946275" cy="628485"/>
          </a:xfrm>
          <a:prstGeom prst="rect">
            <a:avLst/>
          </a:prstGeom>
        </p:spPr>
      </p:pic>
      <p:sp>
        <p:nvSpPr>
          <p:cNvPr id="12" name="TextBox 11"/>
          <p:cNvSpPr txBox="1"/>
          <p:nvPr userDrawn="1"/>
        </p:nvSpPr>
        <p:spPr>
          <a:xfrm>
            <a:off x="1404335" y="2254874"/>
            <a:ext cx="3512181" cy="276999"/>
          </a:xfrm>
          <a:prstGeom prst="rect">
            <a:avLst/>
          </a:prstGeom>
          <a:noFill/>
        </p:spPr>
        <p:txBody>
          <a:bodyPr wrap="square" lIns="0" tIns="0" rIns="0" bIns="0" rtlCol="0" anchor="ctr" anchorCtr="0">
            <a:spAutoFit/>
          </a:bodyPr>
          <a:lstStyle/>
          <a:p>
            <a:r>
              <a:rPr lang="en-US" dirty="0">
                <a:solidFill>
                  <a:schemeClr val="bg1"/>
                </a:solidFill>
              </a:rPr>
              <a:t>European Social Survey</a:t>
            </a:r>
          </a:p>
        </p:txBody>
      </p:sp>
      <p:sp>
        <p:nvSpPr>
          <p:cNvPr id="13" name="Text Placeholder 2"/>
          <p:cNvSpPr>
            <a:spLocks noGrp="1"/>
          </p:cNvSpPr>
          <p:nvPr>
            <p:ph type="body" idx="1" hasCustomPrompt="1"/>
          </p:nvPr>
        </p:nvSpPr>
        <p:spPr>
          <a:xfrm>
            <a:off x="1404334" y="3308944"/>
            <a:ext cx="3512181" cy="553998"/>
          </a:xfrm>
        </p:spPr>
        <p:txBody>
          <a:bodyPr anchor="t" anchorCtr="0"/>
          <a:lstStyle>
            <a:lvl1pPr marL="0" indent="0" algn="l">
              <a:spcBef>
                <a:spcPts val="0"/>
              </a:spcBef>
              <a:buNone/>
              <a:defRPr sz="18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Name and </a:t>
            </a:r>
            <a:br>
              <a:rPr lang="en-US" dirty="0"/>
            </a:br>
            <a:r>
              <a:rPr lang="en-US" dirty="0"/>
              <a:t>Title Text</a:t>
            </a:r>
          </a:p>
        </p:txBody>
      </p:sp>
      <p:sp>
        <p:nvSpPr>
          <p:cNvPr id="14" name="Subtitle 2"/>
          <p:cNvSpPr>
            <a:spLocks noGrp="1"/>
          </p:cNvSpPr>
          <p:nvPr>
            <p:ph type="subTitle" idx="10" hasCustomPrompt="1"/>
          </p:nvPr>
        </p:nvSpPr>
        <p:spPr>
          <a:xfrm>
            <a:off x="5946550" y="2926443"/>
            <a:ext cx="2891756" cy="738664"/>
          </a:xfrm>
        </p:spPr>
        <p:txBody>
          <a:bodyPr anchor="b" anchorCtr="0"/>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br>
              <a:rPr lang="en-GB" dirty="0"/>
            </a:br>
            <a:r>
              <a:rPr lang="en-GB" dirty="0"/>
              <a:t>Text</a:t>
            </a:r>
            <a:endParaRPr lang="en-US" dirty="0"/>
          </a:p>
        </p:txBody>
      </p:sp>
      <p:sp>
        <p:nvSpPr>
          <p:cNvPr id="15" name="Text Placeholder 4"/>
          <p:cNvSpPr>
            <a:spLocks noGrp="1"/>
          </p:cNvSpPr>
          <p:nvPr>
            <p:ph type="body" sz="quarter" idx="3" hasCustomPrompt="1"/>
          </p:nvPr>
        </p:nvSpPr>
        <p:spPr>
          <a:xfrm>
            <a:off x="5946550" y="3706916"/>
            <a:ext cx="2891937" cy="276999"/>
          </a:xfrm>
        </p:spPr>
        <p:txBody>
          <a:bodyPr anchor="t" anchorCtr="0"/>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00.00.00</a:t>
            </a:r>
          </a:p>
        </p:txBody>
      </p:sp>
      <p:pic>
        <p:nvPicPr>
          <p:cNvPr id="3" name="Picture 2"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
        <p:nvSpPr>
          <p:cNvPr id="16" name="TextBox 15"/>
          <p:cNvSpPr txBox="1"/>
          <p:nvPr userDrawn="1"/>
        </p:nvSpPr>
        <p:spPr>
          <a:xfrm>
            <a:off x="4568778" y="6437134"/>
            <a:ext cx="3968619" cy="153888"/>
          </a:xfrm>
          <a:prstGeom prst="rect">
            <a:avLst/>
          </a:prstGeom>
          <a:noFill/>
        </p:spPr>
        <p:txBody>
          <a:bodyPr wrap="square" lIns="0" tIns="0" rIns="0" bIns="0" rtlCol="0" anchor="ctr" anchorCtr="0">
            <a:spAutoFit/>
          </a:bodyPr>
          <a:lstStyle/>
          <a:p>
            <a:r>
              <a:rPr lang="en-US" sz="1000" dirty="0">
                <a:solidFill>
                  <a:schemeClr val="bg1"/>
                </a:solidFill>
              </a:rPr>
              <a:t>ESS is a European Research Infrastructure Consortium (ESS ERIC)</a:t>
            </a:r>
          </a:p>
        </p:txBody>
      </p:sp>
    </p:spTree>
    <p:extLst>
      <p:ext uri="{BB962C8B-B14F-4D97-AF65-F5344CB8AC3E}">
        <p14:creationId xmlns:p14="http://schemas.microsoft.com/office/powerpoint/2010/main" val="172835148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Grey NEW">
    <p:spTree>
      <p:nvGrpSpPr>
        <p:cNvPr id="1" name=""/>
        <p:cNvGrpSpPr/>
        <p:nvPr/>
      </p:nvGrpSpPr>
      <p:grpSpPr>
        <a:xfrm>
          <a:off x="0" y="0"/>
          <a:ext cx="0" cy="0"/>
          <a:chOff x="0" y="0"/>
          <a:chExt cx="0" cy="0"/>
        </a:xfrm>
      </p:grpSpPr>
      <p:pic>
        <p:nvPicPr>
          <p:cNvPr id="2" name="Picture 1" descr="SwirlMask_HiRes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descr="ESS_logo_red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sp>
        <p:nvSpPr>
          <p:cNvPr id="8" name="Title 1"/>
          <p:cNvSpPr>
            <a:spLocks noGrp="1"/>
          </p:cNvSpPr>
          <p:nvPr>
            <p:ph type="ctrTitle" hasCustomPrompt="1"/>
          </p:nvPr>
        </p:nvSpPr>
        <p:spPr>
          <a:xfrm>
            <a:off x="1404335" y="2607517"/>
            <a:ext cx="3512181" cy="738664"/>
          </a:xfrm>
        </p:spPr>
        <p:txBody>
          <a:bodyPr anchor="t" anchorCtr="0"/>
          <a:lstStyle>
            <a:lvl1pPr>
              <a:defRPr sz="2400" b="1" cap="all">
                <a:solidFill>
                  <a:schemeClr val="tx2"/>
                </a:solidFill>
              </a:defRPr>
            </a:lvl1pPr>
          </a:lstStyle>
          <a:p>
            <a:r>
              <a:rPr lang="en-US" dirty="0"/>
              <a:t>Title </a:t>
            </a:r>
            <a:br>
              <a:rPr lang="en-US" dirty="0"/>
            </a:br>
            <a:r>
              <a:rPr lang="en-US" dirty="0"/>
              <a:t>Text</a:t>
            </a:r>
          </a:p>
        </p:txBody>
      </p:sp>
      <p:sp>
        <p:nvSpPr>
          <p:cNvPr id="10" name="Text Placeholder 2"/>
          <p:cNvSpPr>
            <a:spLocks noGrp="1"/>
          </p:cNvSpPr>
          <p:nvPr>
            <p:ph type="body" idx="1" hasCustomPrompt="1"/>
          </p:nvPr>
        </p:nvSpPr>
        <p:spPr>
          <a:xfrm>
            <a:off x="1404334" y="3366232"/>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sp>
        <p:nvSpPr>
          <p:cNvPr id="12" name="Text Placeholder 2"/>
          <p:cNvSpPr>
            <a:spLocks noGrp="1"/>
          </p:cNvSpPr>
          <p:nvPr>
            <p:ph type="body" idx="10" hasCustomPrompt="1"/>
          </p:nvPr>
        </p:nvSpPr>
        <p:spPr>
          <a:xfrm>
            <a:off x="1404334" y="2253780"/>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pic>
        <p:nvPicPr>
          <p:cNvPr id="9" name="Picture 8" descr="Stripline_on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Tree>
    <p:extLst>
      <p:ext uri="{BB962C8B-B14F-4D97-AF65-F5344CB8AC3E}">
        <p14:creationId xmlns:p14="http://schemas.microsoft.com/office/powerpoint/2010/main" val="19633759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pic>
        <p:nvPicPr>
          <p:cNvPr id="2" name="Picture 1" descr="ESS_GREY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1115779"/>
            <a:ext cx="7737742" cy="2154436"/>
          </a:xfrm>
        </p:spPr>
        <p:txBody>
          <a:bodyPr/>
          <a:lstStyle>
            <a:lvl1pPr marL="0" indent="0">
              <a:spcBef>
                <a:spcPts val="1200"/>
              </a:spcBef>
              <a:buFontTx/>
              <a:buNone/>
              <a:defRPr sz="2000" b="1">
                <a:solidFill>
                  <a:schemeClr val="tx1"/>
                </a:solidFill>
              </a:defRPr>
            </a:lvl1pPr>
            <a:lvl2pPr marL="252000" indent="-252000">
              <a:spcBef>
                <a:spcPts val="1200"/>
              </a:spcBef>
              <a:buSzPct val="100000"/>
              <a:buFontTx/>
              <a:buBlip>
                <a:blip r:embed="rId3"/>
              </a:buBlip>
              <a:defRPr sz="2000">
                <a:solidFill>
                  <a:schemeClr val="tx1"/>
                </a:solidFill>
              </a:defRPr>
            </a:lvl2pPr>
            <a:lvl3pPr marL="0" indent="0">
              <a:spcBef>
                <a:spcPts val="1200"/>
              </a:spcBef>
              <a:buFontTx/>
              <a:buNone/>
              <a:defRPr sz="2000">
                <a:solidFill>
                  <a:schemeClr val="tx1"/>
                </a:solidFill>
              </a:defRPr>
            </a:lvl3pPr>
            <a:lvl4pPr marL="252000" indent="-252000">
              <a:spcBef>
                <a:spcPts val="1200"/>
              </a:spcBef>
              <a:buClr>
                <a:schemeClr val="accent4"/>
              </a:buClr>
              <a:buFont typeface="Arial"/>
              <a:buChar char="•"/>
              <a:defRPr sz="2000">
                <a:solidFill>
                  <a:schemeClr val="tx1"/>
                </a:solidFill>
              </a:defRPr>
            </a:lvl4pPr>
            <a:lvl5pPr marL="0" indent="0">
              <a:spcBef>
                <a:spcPts val="12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rgbClr val="231F20"/>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8825626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Inset Im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9144000" cy="6858000"/>
          </a:xfrm>
          <a:solidFill>
            <a:schemeClr val="bg1">
              <a:lumMod val="85000"/>
            </a:schemeClr>
          </a:solidFill>
        </p:spPr>
        <p:txBody>
          <a:bodyPr anchor="ctr" anchorCtr="0"/>
          <a:lstStyle>
            <a:lvl1pPr marL="0" indent="0" algn="ctr">
              <a:spcBef>
                <a:spcPts val="0"/>
              </a:spcBef>
              <a:buFontTx/>
              <a:buNone/>
              <a:defRPr sz="1800"/>
            </a:lvl1pPr>
          </a:lstStyle>
          <a:p>
            <a:endParaRPr lang="en-US" dirty="0"/>
          </a:p>
        </p:txBody>
      </p:sp>
      <p:pic>
        <p:nvPicPr>
          <p:cNvPr id="6" name="Picture 5" descr="SwirlMask_HiRes MID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descr="ESS_logo_red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sp>
        <p:nvSpPr>
          <p:cNvPr id="8" name="Title 1"/>
          <p:cNvSpPr>
            <a:spLocks noGrp="1"/>
          </p:cNvSpPr>
          <p:nvPr>
            <p:ph type="ctrTitle" hasCustomPrompt="1"/>
          </p:nvPr>
        </p:nvSpPr>
        <p:spPr>
          <a:xfrm>
            <a:off x="1404335" y="2607517"/>
            <a:ext cx="3512181" cy="738664"/>
          </a:xfrm>
        </p:spPr>
        <p:txBody>
          <a:bodyPr anchor="t" anchorCtr="0"/>
          <a:lstStyle>
            <a:lvl1pPr>
              <a:defRPr sz="2400" b="1" cap="all">
                <a:solidFill>
                  <a:schemeClr val="tx2"/>
                </a:solidFill>
              </a:defRPr>
            </a:lvl1pPr>
          </a:lstStyle>
          <a:p>
            <a:r>
              <a:rPr lang="en-US" dirty="0"/>
              <a:t>Title </a:t>
            </a:r>
            <a:br>
              <a:rPr lang="en-US" dirty="0"/>
            </a:br>
            <a:r>
              <a:rPr lang="en-US" dirty="0"/>
              <a:t>Text</a:t>
            </a:r>
          </a:p>
        </p:txBody>
      </p:sp>
      <p:sp>
        <p:nvSpPr>
          <p:cNvPr id="10" name="Text Placeholder 2"/>
          <p:cNvSpPr>
            <a:spLocks noGrp="1"/>
          </p:cNvSpPr>
          <p:nvPr>
            <p:ph type="body" idx="1" hasCustomPrompt="1"/>
          </p:nvPr>
        </p:nvSpPr>
        <p:spPr>
          <a:xfrm>
            <a:off x="1404334" y="3366232"/>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sp>
        <p:nvSpPr>
          <p:cNvPr id="12" name="Text Placeholder 2"/>
          <p:cNvSpPr>
            <a:spLocks noGrp="1"/>
          </p:cNvSpPr>
          <p:nvPr>
            <p:ph type="body" idx="10" hasCustomPrompt="1"/>
          </p:nvPr>
        </p:nvSpPr>
        <p:spPr>
          <a:xfrm>
            <a:off x="1404334" y="2253780"/>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sp>
        <p:nvSpPr>
          <p:cNvPr id="13"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pic>
        <p:nvPicPr>
          <p:cNvPr id="14" name="Picture 13" descr="Stripline_White_on_Imag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Tree>
    <p:extLst>
      <p:ext uri="{BB962C8B-B14F-4D97-AF65-F5344CB8AC3E}">
        <p14:creationId xmlns:p14="http://schemas.microsoft.com/office/powerpoint/2010/main" val="30568880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Slide Grey NEW">
    <p:spTree>
      <p:nvGrpSpPr>
        <p:cNvPr id="1" name=""/>
        <p:cNvGrpSpPr/>
        <p:nvPr/>
      </p:nvGrpSpPr>
      <p:grpSpPr>
        <a:xfrm>
          <a:off x="0" y="0"/>
          <a:ext cx="0" cy="0"/>
          <a:chOff x="0" y="0"/>
          <a:chExt cx="0" cy="0"/>
        </a:xfrm>
      </p:grpSpPr>
      <p:sp>
        <p:nvSpPr>
          <p:cNvPr id="18" name="Picture Placeholder 3"/>
          <p:cNvSpPr>
            <a:spLocks noGrp="1"/>
          </p:cNvSpPr>
          <p:nvPr>
            <p:ph type="pic" sz="quarter" idx="13"/>
          </p:nvPr>
        </p:nvSpPr>
        <p:spPr>
          <a:xfrm>
            <a:off x="0" y="0"/>
            <a:ext cx="9144000" cy="6858000"/>
          </a:xfrm>
          <a:solidFill>
            <a:schemeClr val="bg1">
              <a:lumMod val="85000"/>
            </a:schemeClr>
          </a:solidFill>
        </p:spPr>
        <p:txBody>
          <a:bodyPr anchor="ctr" anchorCtr="0"/>
          <a:lstStyle>
            <a:lvl1pPr marL="0" indent="0" algn="ctr">
              <a:spcBef>
                <a:spcPts val="0"/>
              </a:spcBef>
              <a:buFontTx/>
              <a:buNone/>
              <a:defRPr sz="1800"/>
            </a:lvl1pPr>
          </a:lstStyle>
          <a:p>
            <a:endParaRPr lang="en-US" dirty="0"/>
          </a:p>
        </p:txBody>
      </p:sp>
      <p:pic>
        <p:nvPicPr>
          <p:cNvPr id="21" name="Picture 20" descr="SwirlMask_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hasCustomPrompt="1"/>
          </p:nvPr>
        </p:nvSpPr>
        <p:spPr>
          <a:xfrm>
            <a:off x="1404335" y="2607517"/>
            <a:ext cx="3512181" cy="738664"/>
          </a:xfrm>
        </p:spPr>
        <p:txBody>
          <a:bodyPr anchor="t" anchorCtr="0"/>
          <a:lstStyle>
            <a:lvl1pPr>
              <a:defRPr sz="2400" b="1" cap="all">
                <a:solidFill>
                  <a:schemeClr val="bg1"/>
                </a:solidFill>
              </a:defRPr>
            </a:lvl1pPr>
          </a:lstStyle>
          <a:p>
            <a:r>
              <a:rPr lang="en-US" dirty="0"/>
              <a:t>Title </a:t>
            </a:r>
            <a:br>
              <a:rPr lang="en-US" dirty="0"/>
            </a:br>
            <a:r>
              <a:rPr lang="en-US" dirty="0"/>
              <a:t>Text</a:t>
            </a:r>
          </a:p>
        </p:txBody>
      </p:sp>
      <p:pic>
        <p:nvPicPr>
          <p:cNvPr id="9" name="Picture 8" descr="Stripline_on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
        <p:nvSpPr>
          <p:cNvPr id="11" name="Text Placeholder 2"/>
          <p:cNvSpPr>
            <a:spLocks noGrp="1"/>
          </p:cNvSpPr>
          <p:nvPr>
            <p:ph type="body" idx="11" hasCustomPrompt="1"/>
          </p:nvPr>
        </p:nvSpPr>
        <p:spPr>
          <a:xfrm>
            <a:off x="1404334" y="2244423"/>
            <a:ext cx="3512182" cy="276999"/>
          </a:xfrm>
        </p:spPr>
        <p:txBody>
          <a:bodyPr anchor="b"/>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Text</a:t>
            </a:r>
          </a:p>
        </p:txBody>
      </p:sp>
      <p:sp>
        <p:nvSpPr>
          <p:cNvPr id="14" name="Text Placeholder 2"/>
          <p:cNvSpPr>
            <a:spLocks noGrp="1"/>
          </p:cNvSpPr>
          <p:nvPr>
            <p:ph type="body" idx="12" hasCustomPrompt="1"/>
          </p:nvPr>
        </p:nvSpPr>
        <p:spPr>
          <a:xfrm>
            <a:off x="1404334" y="3366232"/>
            <a:ext cx="3512182" cy="276999"/>
          </a:xfrm>
        </p:spPr>
        <p:txBody>
          <a:bodyPr anchor="t" anchorCtr="0"/>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Text</a:t>
            </a:r>
          </a:p>
        </p:txBody>
      </p:sp>
      <p:sp>
        <p:nvSpPr>
          <p:cNvPr id="20" name="Slide Number Placeholder 5"/>
          <p:cNvSpPr>
            <a:spLocks noGrp="1"/>
          </p:cNvSpPr>
          <p:nvPr>
            <p:ph type="sldNum" sz="quarter" idx="14"/>
          </p:nvPr>
        </p:nvSpPr>
        <p:spPr>
          <a:xfrm>
            <a:off x="0" y="6418711"/>
            <a:ext cx="602290" cy="184666"/>
          </a:xfrm>
          <a:prstGeom prst="rect">
            <a:avLst/>
          </a:prstGeom>
        </p:spPr>
        <p:txBody>
          <a:bodyPr wrap="square" lIns="0" tIns="0" rIns="0" bIns="0" anchor="ctr" anchorCtr="0">
            <a:spAutoFit/>
          </a:bodyPr>
          <a:lstStyle>
            <a:lvl1pPr algn="ctr">
              <a:defRPr sz="1200" b="0">
                <a:solidFill>
                  <a:srgbClr val="231F20"/>
                </a:solidFill>
              </a:defRPr>
            </a:lvl1pPr>
          </a:lstStyle>
          <a:p>
            <a:fld id="{91AF2B4D-6B12-4EDF-87BB-2B55CECB6611}" type="slidenum">
              <a:rPr lang="en-US" smtClean="0"/>
              <a:pPr/>
              <a:t>‹#›</a:t>
            </a:fld>
            <a:endParaRPr lang="en-US" dirty="0"/>
          </a:p>
        </p:txBody>
      </p:sp>
      <p:pic>
        <p:nvPicPr>
          <p:cNvPr id="22" name="Picture 21" descr="ES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spTree>
    <p:extLst>
      <p:ext uri="{BB962C8B-B14F-4D97-AF65-F5344CB8AC3E}">
        <p14:creationId xmlns:p14="http://schemas.microsoft.com/office/powerpoint/2010/main" val="3528990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2" name="Picture 1" descr="Red_B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SwirlMask_HiRes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0" y="-45720"/>
            <a:ext cx="9144000" cy="6858000"/>
          </a:xfrm>
          <a:prstGeom prst="rect">
            <a:avLst/>
          </a:prstGeom>
        </p:spPr>
      </p:pic>
      <p:pic>
        <p:nvPicPr>
          <p:cNvPr id="14" name="Picture 13"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 y="354493"/>
            <a:ext cx="1946275" cy="628485"/>
          </a:xfrm>
          <a:prstGeom prst="rect">
            <a:avLst/>
          </a:prstGeom>
        </p:spPr>
      </p:pic>
      <p:pic>
        <p:nvPicPr>
          <p:cNvPr id="15" name="Picture 14"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
        <p:nvSpPr>
          <p:cNvPr id="18" name="Text Placeholder 2"/>
          <p:cNvSpPr>
            <a:spLocks noGrp="1"/>
          </p:cNvSpPr>
          <p:nvPr>
            <p:ph type="body" idx="1" hasCustomPrompt="1"/>
          </p:nvPr>
        </p:nvSpPr>
        <p:spPr>
          <a:xfrm>
            <a:off x="1663224" y="2957996"/>
            <a:ext cx="6801325" cy="276999"/>
          </a:xfrm>
        </p:spPr>
        <p:txBody>
          <a:bodyPr anchor="t" anchorCtr="0"/>
          <a:lstStyle>
            <a:lvl1pPr marL="0" indent="0" algn="l">
              <a:spcBef>
                <a:spcPts val="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a:t>
            </a:r>
          </a:p>
        </p:txBody>
      </p:sp>
      <p:sp>
        <p:nvSpPr>
          <p:cNvPr id="19" name="TextBox 18"/>
          <p:cNvSpPr txBox="1"/>
          <p:nvPr userDrawn="1"/>
        </p:nvSpPr>
        <p:spPr>
          <a:xfrm>
            <a:off x="1376726" y="2229414"/>
            <a:ext cx="1812200" cy="369332"/>
          </a:xfrm>
          <a:prstGeom prst="rect">
            <a:avLst/>
          </a:prstGeom>
          <a:noFill/>
        </p:spPr>
        <p:txBody>
          <a:bodyPr wrap="square" lIns="0" tIns="0" rIns="0" bIns="0" rtlCol="0" anchor="ctr" anchorCtr="0">
            <a:spAutoFit/>
          </a:bodyPr>
          <a:lstStyle/>
          <a:p>
            <a:r>
              <a:rPr lang="en-US" sz="2400" b="1" cap="all" dirty="0">
                <a:solidFill>
                  <a:schemeClr val="bg1"/>
                </a:solidFill>
              </a:rPr>
              <a:t>CONTACT</a:t>
            </a:r>
          </a:p>
        </p:txBody>
      </p:sp>
      <p:sp>
        <p:nvSpPr>
          <p:cNvPr id="20" name="Text Placeholder 2"/>
          <p:cNvSpPr>
            <a:spLocks noGrp="1"/>
          </p:cNvSpPr>
          <p:nvPr>
            <p:ph type="body" idx="10" hasCustomPrompt="1"/>
          </p:nvPr>
        </p:nvSpPr>
        <p:spPr>
          <a:xfrm>
            <a:off x="1663224" y="2632490"/>
            <a:ext cx="6801325" cy="276999"/>
          </a:xfrm>
        </p:spPr>
        <p:txBody>
          <a:bodyPr anchor="t" anchorCtr="0"/>
          <a:lstStyle>
            <a:lvl1pPr marL="0" indent="0" algn="l">
              <a:spcBef>
                <a:spcPts val="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a:t>
            </a:r>
          </a:p>
        </p:txBody>
      </p:sp>
      <p:sp>
        <p:nvSpPr>
          <p:cNvPr id="21" name="Text Placeholder 2"/>
          <p:cNvSpPr>
            <a:spLocks noGrp="1"/>
          </p:cNvSpPr>
          <p:nvPr>
            <p:ph type="body" idx="11" hasCustomPrompt="1"/>
          </p:nvPr>
        </p:nvSpPr>
        <p:spPr>
          <a:xfrm>
            <a:off x="1663224" y="3283502"/>
            <a:ext cx="6801325" cy="276999"/>
          </a:xfrm>
        </p:spPr>
        <p:txBody>
          <a:bodyPr anchor="t" anchorCtr="0"/>
          <a:lstStyle>
            <a:lvl1pPr marL="0" indent="0" algn="l">
              <a:spcBef>
                <a:spcPts val="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a:t>
            </a:r>
          </a:p>
        </p:txBody>
      </p:sp>
      <p:pic>
        <p:nvPicPr>
          <p:cNvPr id="11" name="Picture 10" descr="ESS Icon.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52551" y="3019216"/>
            <a:ext cx="282554" cy="190915"/>
          </a:xfrm>
          <a:prstGeom prst="rect">
            <a:avLst/>
          </a:prstGeom>
        </p:spPr>
      </p:pic>
      <p:pic>
        <p:nvPicPr>
          <p:cNvPr id="22" name="Picture 21" descr="Envelop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76726" y="2660650"/>
            <a:ext cx="231775" cy="231775"/>
          </a:xfrm>
          <a:prstGeom prst="rect">
            <a:avLst/>
          </a:prstGeom>
        </p:spPr>
      </p:pic>
      <p:pic>
        <p:nvPicPr>
          <p:cNvPr id="23" name="Picture 22" descr="Twitter_Icon.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76726" y="3332430"/>
            <a:ext cx="231775" cy="188435"/>
          </a:xfrm>
          <a:prstGeom prst="rect">
            <a:avLst/>
          </a:prstGeom>
        </p:spPr>
      </p:pic>
      <p:pic>
        <p:nvPicPr>
          <p:cNvPr id="17" name="Picture 1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66766" y="3606102"/>
            <a:ext cx="255600" cy="255600"/>
          </a:xfrm>
          <a:prstGeom prst="rect">
            <a:avLst/>
          </a:prstGeom>
        </p:spPr>
      </p:pic>
      <p:sp>
        <p:nvSpPr>
          <p:cNvPr id="24" name="Text Placeholder 2"/>
          <p:cNvSpPr>
            <a:spLocks noGrp="1"/>
          </p:cNvSpPr>
          <p:nvPr>
            <p:ph type="body" idx="13" hasCustomPrompt="1"/>
          </p:nvPr>
        </p:nvSpPr>
        <p:spPr>
          <a:xfrm>
            <a:off x="1654216" y="3617636"/>
            <a:ext cx="6801325" cy="276999"/>
          </a:xfrm>
        </p:spPr>
        <p:txBody>
          <a:bodyPr anchor="t" anchorCtr="0"/>
          <a:lstStyle>
            <a:lvl1pPr marL="0" marR="0" indent="0" algn="l" defTabSz="457200" rtl="0" eaLnBrk="1" fontAlgn="auto" latinLnBrk="0" hangingPunct="1">
              <a:lnSpc>
                <a:spcPct val="100000"/>
              </a:lnSpc>
              <a:spcBef>
                <a:spcPts val="0"/>
              </a:spcBef>
              <a:spcAft>
                <a:spcPts val="0"/>
              </a:spcAft>
              <a:buClrTx/>
              <a:buSzTx/>
              <a:buFont typeface="Arial"/>
              <a:buNone/>
              <a:tabLst/>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EuropeanSocialSurvey</a:t>
            </a:r>
          </a:p>
        </p:txBody>
      </p:sp>
      <p:pic>
        <p:nvPicPr>
          <p:cNvPr id="25" name="Picture 6" descr="http://www.citi.com/ventures/images/logos/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60171" y="3941631"/>
            <a:ext cx="256936" cy="2569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
          <p:cNvSpPr>
            <a:spLocks noGrp="1"/>
          </p:cNvSpPr>
          <p:nvPr>
            <p:ph type="body" idx="12" hasCustomPrompt="1"/>
          </p:nvPr>
        </p:nvSpPr>
        <p:spPr>
          <a:xfrm>
            <a:off x="1657965" y="3946406"/>
            <a:ext cx="6801325" cy="276999"/>
          </a:xfrm>
        </p:spPr>
        <p:txBody>
          <a:bodyPr anchor="t" anchorCtr="0"/>
          <a:lstStyle>
            <a:lvl1pPr marL="0" marR="0" indent="0" algn="l" defTabSz="457200" rtl="0" eaLnBrk="1" fontAlgn="auto" latinLnBrk="0" hangingPunct="1">
              <a:lnSpc>
                <a:spcPct val="100000"/>
              </a:lnSpc>
              <a:spcBef>
                <a:spcPts val="0"/>
              </a:spcBef>
              <a:spcAft>
                <a:spcPts val="0"/>
              </a:spcAft>
              <a:buClrTx/>
              <a:buSzTx/>
              <a:buFont typeface="Arial"/>
              <a:buNone/>
              <a:tabLst/>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european-social-survey</a:t>
            </a:r>
          </a:p>
        </p:txBody>
      </p:sp>
    </p:spTree>
    <p:extLst>
      <p:ext uri="{BB962C8B-B14F-4D97-AF65-F5344CB8AC3E}">
        <p14:creationId xmlns:p14="http://schemas.microsoft.com/office/powerpoint/2010/main" val="717388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Slide Red">
    <p:spTree>
      <p:nvGrpSpPr>
        <p:cNvPr id="1" name=""/>
        <p:cNvGrpSpPr/>
        <p:nvPr/>
      </p:nvGrpSpPr>
      <p:grpSpPr>
        <a:xfrm>
          <a:off x="0" y="0"/>
          <a:ext cx="0" cy="0"/>
          <a:chOff x="0" y="0"/>
          <a:chExt cx="0" cy="0"/>
        </a:xfrm>
      </p:grpSpPr>
      <p:pic>
        <p:nvPicPr>
          <p:cNvPr id="7" name="Picture 6" descr="SwirlMask_HiRes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16" name="Picture 15" descr="ESS_logo_red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sp>
        <p:nvSpPr>
          <p:cNvPr id="8" name="Title 1"/>
          <p:cNvSpPr>
            <a:spLocks noGrp="1"/>
          </p:cNvSpPr>
          <p:nvPr>
            <p:ph type="ctrTitle" hasCustomPrompt="1"/>
          </p:nvPr>
        </p:nvSpPr>
        <p:spPr>
          <a:xfrm>
            <a:off x="1404335" y="2607517"/>
            <a:ext cx="3512181" cy="738664"/>
          </a:xfrm>
        </p:spPr>
        <p:txBody>
          <a:bodyPr anchor="t" anchorCtr="0"/>
          <a:lstStyle>
            <a:lvl1pPr>
              <a:defRPr sz="2400" b="1" cap="all">
                <a:solidFill>
                  <a:schemeClr val="tx2"/>
                </a:solidFill>
              </a:defRPr>
            </a:lvl1pPr>
          </a:lstStyle>
          <a:p>
            <a:r>
              <a:rPr lang="en-US" dirty="0"/>
              <a:t>Title </a:t>
            </a:r>
            <a:br>
              <a:rPr lang="en-US" dirty="0"/>
            </a:br>
            <a:r>
              <a:rPr lang="en-US" dirty="0"/>
              <a:t>Text</a:t>
            </a:r>
          </a:p>
        </p:txBody>
      </p:sp>
      <p:sp>
        <p:nvSpPr>
          <p:cNvPr id="10" name="Text Placeholder 2"/>
          <p:cNvSpPr>
            <a:spLocks noGrp="1"/>
          </p:cNvSpPr>
          <p:nvPr>
            <p:ph type="body" idx="1" hasCustomPrompt="1"/>
          </p:nvPr>
        </p:nvSpPr>
        <p:spPr>
          <a:xfrm>
            <a:off x="1404334" y="3366232"/>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sp>
        <p:nvSpPr>
          <p:cNvPr id="12" name="Text Placeholder 2"/>
          <p:cNvSpPr>
            <a:spLocks noGrp="1"/>
          </p:cNvSpPr>
          <p:nvPr>
            <p:ph type="body" idx="10" hasCustomPrompt="1"/>
          </p:nvPr>
        </p:nvSpPr>
        <p:spPr>
          <a:xfrm>
            <a:off x="1404334" y="2253780"/>
            <a:ext cx="3512181" cy="276999"/>
          </a:xfrm>
        </p:spPr>
        <p:txBody>
          <a:bodyPr anchor="t" anchorCtr="0"/>
          <a:lstStyle>
            <a:lvl1pPr marL="0" indent="0" algn="l">
              <a:spcBef>
                <a:spcPts val="0"/>
              </a:spcBef>
              <a:buNone/>
              <a:defRPr lang="en-US" sz="1800" b="0" i="0" u="none" strike="noStrike" baseline="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1800" b="0" i="0" u="none" strike="noStrike" baseline="0" dirty="0">
                <a:solidFill>
                  <a:srgbClr val="EF3C41"/>
                </a:solidFill>
                <a:latin typeface="+mn-lt"/>
              </a:rPr>
              <a:t>Text</a:t>
            </a:r>
            <a:endParaRPr lang="en-US" dirty="0"/>
          </a:p>
        </p:txBody>
      </p:sp>
      <p:pic>
        <p:nvPicPr>
          <p:cNvPr id="13" name="Picture 12" descr="Stripline_on_re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4851" y="6462353"/>
            <a:ext cx="2343149" cy="150879"/>
          </a:xfrm>
          <a:prstGeom prst="rect">
            <a:avLst/>
          </a:prstGeom>
        </p:spPr>
      </p:pic>
      <p:sp>
        <p:nvSpPr>
          <p:cNvPr id="9"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32203822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Red">
    <p:spTree>
      <p:nvGrpSpPr>
        <p:cNvPr id="1" name=""/>
        <p:cNvGrpSpPr/>
        <p:nvPr/>
      </p:nvGrpSpPr>
      <p:grpSpPr>
        <a:xfrm>
          <a:off x="0" y="0"/>
          <a:ext cx="0" cy="0"/>
          <a:chOff x="0" y="0"/>
          <a:chExt cx="0" cy="0"/>
        </a:xfrm>
      </p:grpSpPr>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1115779"/>
            <a:ext cx="7737742" cy="2154436"/>
          </a:xfrm>
        </p:spPr>
        <p:txBody>
          <a:bodyPr/>
          <a:lstStyle>
            <a:lvl1pPr marL="0" indent="0">
              <a:spcBef>
                <a:spcPts val="1200"/>
              </a:spcBef>
              <a:buFontTx/>
              <a:buNone/>
              <a:defRPr sz="2000" b="1">
                <a:solidFill>
                  <a:schemeClr val="tx1"/>
                </a:solidFill>
              </a:defRPr>
            </a:lvl1pPr>
            <a:lvl2pPr marL="252000" indent="-252000">
              <a:spcBef>
                <a:spcPts val="1200"/>
              </a:spcBef>
              <a:buFontTx/>
              <a:buBlip>
                <a:blip r:embed="rId3"/>
              </a:buBlip>
              <a:defRPr sz="2000">
                <a:solidFill>
                  <a:schemeClr val="tx1"/>
                </a:solidFill>
              </a:defRPr>
            </a:lvl2pPr>
            <a:lvl3pPr marL="0" indent="0">
              <a:spcBef>
                <a:spcPts val="1200"/>
              </a:spcBef>
              <a:buFontTx/>
              <a:buNone/>
              <a:defRPr sz="2000">
                <a:solidFill>
                  <a:schemeClr val="tx1"/>
                </a:solidFill>
              </a:defRPr>
            </a:lvl3pPr>
            <a:lvl4pPr marL="252000" indent="-252000">
              <a:spcBef>
                <a:spcPts val="1200"/>
              </a:spcBef>
              <a:buClr>
                <a:schemeClr val="tx2"/>
              </a:buClr>
              <a:buFont typeface="Arial"/>
              <a:buChar char="•"/>
              <a:defRPr sz="2000">
                <a:solidFill>
                  <a:schemeClr val="tx1"/>
                </a:solidFill>
              </a:defRPr>
            </a:lvl4pPr>
            <a:lvl5pPr marL="0" indent="0">
              <a:spcBef>
                <a:spcPts val="12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1537939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x2 columns">
    <p:spTree>
      <p:nvGrpSpPr>
        <p:cNvPr id="1" name=""/>
        <p:cNvGrpSpPr/>
        <p:nvPr/>
      </p:nvGrpSpPr>
      <p:grpSpPr>
        <a:xfrm>
          <a:off x="0" y="0"/>
          <a:ext cx="0" cy="0"/>
          <a:chOff x="0" y="0"/>
          <a:chExt cx="0" cy="0"/>
        </a:xfrm>
      </p:grpSpPr>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1115770"/>
            <a:ext cx="3769318" cy="3446467"/>
          </a:xfrm>
        </p:spPr>
        <p:txBody>
          <a:bodyPr/>
          <a:lstStyle>
            <a:lvl1pPr marL="0" indent="0">
              <a:spcBef>
                <a:spcPts val="1200"/>
              </a:spcBef>
              <a:buFontTx/>
              <a:buNone/>
              <a:defRPr sz="2000" b="1">
                <a:solidFill>
                  <a:schemeClr val="tx1"/>
                </a:solidFill>
              </a:defRPr>
            </a:lvl1pPr>
            <a:lvl2pPr marL="252000" indent="-252000">
              <a:spcBef>
                <a:spcPts val="1200"/>
              </a:spcBef>
              <a:buFontTx/>
              <a:buBlip>
                <a:blip r:embed="rId3"/>
              </a:buBlip>
              <a:defRPr sz="2000">
                <a:solidFill>
                  <a:schemeClr val="tx1"/>
                </a:solidFill>
              </a:defRPr>
            </a:lvl2pPr>
            <a:lvl3pPr marL="0" indent="0">
              <a:spcBef>
                <a:spcPts val="1200"/>
              </a:spcBef>
              <a:buFontTx/>
              <a:buNone/>
              <a:defRPr sz="2000">
                <a:solidFill>
                  <a:schemeClr val="tx1"/>
                </a:solidFill>
              </a:defRPr>
            </a:lvl3pPr>
            <a:lvl4pPr marL="252000" indent="-252000">
              <a:spcBef>
                <a:spcPts val="1200"/>
              </a:spcBef>
              <a:buClr>
                <a:schemeClr val="tx2"/>
              </a:buClr>
              <a:buFont typeface="Arial"/>
              <a:buChar char="•"/>
              <a:defRPr sz="2000">
                <a:solidFill>
                  <a:schemeClr val="tx1"/>
                </a:solidFill>
              </a:defRPr>
            </a:lvl4pPr>
            <a:lvl5pPr marL="0" indent="0">
              <a:spcBef>
                <a:spcPts val="12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
        <p:nvSpPr>
          <p:cNvPr id="10" name="Content Placeholder 2"/>
          <p:cNvSpPr>
            <a:spLocks noGrp="1"/>
          </p:cNvSpPr>
          <p:nvPr>
            <p:ph idx="13"/>
          </p:nvPr>
        </p:nvSpPr>
        <p:spPr>
          <a:xfrm>
            <a:off x="4679025" y="1115770"/>
            <a:ext cx="3769318" cy="3446467"/>
          </a:xfrm>
        </p:spPr>
        <p:txBody>
          <a:bodyPr/>
          <a:lstStyle>
            <a:lvl1pPr marL="0" indent="0">
              <a:spcBef>
                <a:spcPts val="1200"/>
              </a:spcBef>
              <a:buFontTx/>
              <a:buNone/>
              <a:defRPr sz="2000" b="1">
                <a:solidFill>
                  <a:schemeClr val="tx1"/>
                </a:solidFill>
              </a:defRPr>
            </a:lvl1pPr>
            <a:lvl2pPr marL="252000" indent="-252000">
              <a:spcBef>
                <a:spcPts val="1200"/>
              </a:spcBef>
              <a:buFontTx/>
              <a:buBlip>
                <a:blip r:embed="rId3"/>
              </a:buBlip>
              <a:defRPr sz="2000">
                <a:solidFill>
                  <a:schemeClr val="tx1"/>
                </a:solidFill>
              </a:defRPr>
            </a:lvl2pPr>
            <a:lvl3pPr marL="0" indent="0">
              <a:spcBef>
                <a:spcPts val="1200"/>
              </a:spcBef>
              <a:buFontTx/>
              <a:buNone/>
              <a:defRPr sz="2000">
                <a:solidFill>
                  <a:schemeClr val="tx1"/>
                </a:solidFill>
              </a:defRPr>
            </a:lvl3pPr>
            <a:lvl4pPr marL="252000" indent="-252000">
              <a:spcBef>
                <a:spcPts val="1200"/>
              </a:spcBef>
              <a:buClr>
                <a:schemeClr val="tx2"/>
              </a:buClr>
              <a:buFont typeface="Arial"/>
              <a:buChar char="•"/>
              <a:defRPr sz="2000">
                <a:solidFill>
                  <a:schemeClr val="tx1"/>
                </a:solidFill>
              </a:defRPr>
            </a:lvl4pPr>
            <a:lvl5pPr marL="0" indent="0">
              <a:spcBef>
                <a:spcPts val="12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0888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6pt">
    <p:spTree>
      <p:nvGrpSpPr>
        <p:cNvPr id="1" name=""/>
        <p:cNvGrpSpPr/>
        <p:nvPr/>
      </p:nvGrpSpPr>
      <p:grpSpPr>
        <a:xfrm>
          <a:off x="0" y="0"/>
          <a:ext cx="0" cy="0"/>
          <a:chOff x="0" y="0"/>
          <a:chExt cx="0" cy="0"/>
        </a:xfrm>
      </p:grpSpPr>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1115779"/>
            <a:ext cx="7737742" cy="1846659"/>
          </a:xfrm>
        </p:spPr>
        <p:txBody>
          <a:bodyPr/>
          <a:lstStyle>
            <a:lvl1pPr marL="0" indent="0">
              <a:spcBef>
                <a:spcPts val="1200"/>
              </a:spcBef>
              <a:buFontTx/>
              <a:buNone/>
              <a:defRPr sz="1600" b="1">
                <a:solidFill>
                  <a:schemeClr val="tx1"/>
                </a:solidFill>
              </a:defRPr>
            </a:lvl1pPr>
            <a:lvl2pPr marL="252000" indent="-252000">
              <a:spcBef>
                <a:spcPts val="1200"/>
              </a:spcBef>
              <a:buFontTx/>
              <a:buBlip>
                <a:blip r:embed="rId3"/>
              </a:buBlip>
              <a:defRPr sz="1600">
                <a:solidFill>
                  <a:schemeClr val="tx1"/>
                </a:solidFill>
              </a:defRPr>
            </a:lvl2pPr>
            <a:lvl3pPr marL="0" indent="0">
              <a:spcBef>
                <a:spcPts val="1200"/>
              </a:spcBef>
              <a:buFontTx/>
              <a:buNone/>
              <a:defRPr sz="1600">
                <a:solidFill>
                  <a:schemeClr val="tx1"/>
                </a:solidFill>
              </a:defRPr>
            </a:lvl3pPr>
            <a:lvl4pPr marL="252000" indent="-252000">
              <a:spcBef>
                <a:spcPts val="1200"/>
              </a:spcBef>
              <a:buClr>
                <a:schemeClr val="tx2"/>
              </a:buClr>
              <a:buFont typeface="Arial"/>
              <a:buChar char="•"/>
              <a:defRPr sz="1600">
                <a:solidFill>
                  <a:schemeClr val="tx1"/>
                </a:solidFill>
              </a:defRPr>
            </a:lvl4pPr>
            <a:lvl5pPr marL="0" indent="0">
              <a:spcBef>
                <a:spcPts val="1200"/>
              </a:spcBef>
              <a:buFontTx/>
              <a:buNone/>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2312346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x2 columns &amp; Img ">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85800" y="1181100"/>
            <a:ext cx="7758113" cy="2540370"/>
          </a:xfrm>
          <a:solidFill>
            <a:srgbClr val="D9D9D9"/>
          </a:solidFill>
          <a:ln>
            <a:noFill/>
          </a:ln>
        </p:spPr>
        <p:txBody>
          <a:bodyPr anchor="ctr" anchorCtr="0"/>
          <a:lstStyle>
            <a:lvl1pPr marL="0" indent="0" algn="ctr">
              <a:buFontTx/>
              <a:buNone/>
              <a:defRPr sz="1600"/>
            </a:lvl1pPr>
          </a:lstStyle>
          <a:p>
            <a:endParaRPr lang="en-US" dirty="0"/>
          </a:p>
        </p:txBody>
      </p:sp>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3884562"/>
            <a:ext cx="3769318" cy="1949252"/>
          </a:xfrm>
        </p:spPr>
        <p:txBody>
          <a:bodyPr/>
          <a:lstStyle>
            <a:lvl1pPr marL="0" indent="0">
              <a:spcBef>
                <a:spcPts val="800"/>
              </a:spcBef>
              <a:buFontTx/>
              <a:buNone/>
              <a:defRPr sz="2000" b="1">
                <a:solidFill>
                  <a:schemeClr val="tx1"/>
                </a:solidFill>
              </a:defRPr>
            </a:lvl1pPr>
            <a:lvl2pPr marL="252000" indent="-252000">
              <a:spcBef>
                <a:spcPts val="800"/>
              </a:spcBef>
              <a:buFontTx/>
              <a:buBlip>
                <a:blip r:embed="rId3"/>
              </a:buBlip>
              <a:defRPr sz="2000">
                <a:solidFill>
                  <a:schemeClr val="tx1"/>
                </a:solidFill>
              </a:defRPr>
            </a:lvl2pPr>
            <a:lvl3pPr marL="0" indent="0">
              <a:spcBef>
                <a:spcPts val="800"/>
              </a:spcBef>
              <a:buFontTx/>
              <a:buNone/>
              <a:defRPr sz="2000">
                <a:solidFill>
                  <a:schemeClr val="tx1"/>
                </a:solidFill>
              </a:defRPr>
            </a:lvl3pPr>
            <a:lvl4pPr marL="252000" indent="-252000">
              <a:spcBef>
                <a:spcPts val="800"/>
              </a:spcBef>
              <a:buClr>
                <a:schemeClr val="tx2"/>
              </a:buClr>
              <a:buFont typeface="Arial"/>
              <a:buChar char="•"/>
              <a:defRPr sz="2000">
                <a:solidFill>
                  <a:schemeClr val="tx1"/>
                </a:solidFill>
              </a:defRPr>
            </a:lvl4pPr>
            <a:lvl5pPr marL="0" indent="0">
              <a:spcBef>
                <a:spcPts val="8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SS_logo_red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
        <p:nvSpPr>
          <p:cNvPr id="10" name="Content Placeholder 2"/>
          <p:cNvSpPr>
            <a:spLocks noGrp="1"/>
          </p:cNvSpPr>
          <p:nvPr>
            <p:ph idx="13"/>
          </p:nvPr>
        </p:nvSpPr>
        <p:spPr>
          <a:xfrm>
            <a:off x="4679025" y="3884562"/>
            <a:ext cx="3769318" cy="1949252"/>
          </a:xfrm>
        </p:spPr>
        <p:txBody>
          <a:bodyPr/>
          <a:lstStyle>
            <a:lvl1pPr marL="0" indent="0">
              <a:spcBef>
                <a:spcPts val="800"/>
              </a:spcBef>
              <a:buFontTx/>
              <a:buNone/>
              <a:defRPr sz="2000" b="1">
                <a:solidFill>
                  <a:schemeClr val="tx1"/>
                </a:solidFill>
              </a:defRPr>
            </a:lvl1pPr>
            <a:lvl2pPr marL="252000" indent="-252000">
              <a:spcBef>
                <a:spcPts val="800"/>
              </a:spcBef>
              <a:buFontTx/>
              <a:buBlip>
                <a:blip r:embed="rId3"/>
              </a:buBlip>
              <a:defRPr sz="2000">
                <a:solidFill>
                  <a:schemeClr val="tx1"/>
                </a:solidFill>
              </a:defRPr>
            </a:lvl2pPr>
            <a:lvl3pPr marL="0" indent="0">
              <a:spcBef>
                <a:spcPts val="800"/>
              </a:spcBef>
              <a:buFontTx/>
              <a:buNone/>
              <a:defRPr sz="2000">
                <a:solidFill>
                  <a:schemeClr val="tx1"/>
                </a:solidFill>
              </a:defRPr>
            </a:lvl3pPr>
            <a:lvl4pPr marL="252000" indent="-252000">
              <a:spcBef>
                <a:spcPts val="800"/>
              </a:spcBef>
              <a:buClr>
                <a:schemeClr val="tx2"/>
              </a:buClr>
              <a:buFont typeface="Arial"/>
              <a:buChar char="•"/>
              <a:defRPr sz="2000">
                <a:solidFill>
                  <a:schemeClr val="tx1"/>
                </a:solidFill>
              </a:defRPr>
            </a:lvl4pPr>
            <a:lvl5pPr marL="0" indent="0">
              <a:spcBef>
                <a:spcPts val="800"/>
              </a:spcBef>
              <a:buFontTx/>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147610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pic>
        <p:nvPicPr>
          <p:cNvPr id="8" name="Picture 7" descr="ESS_logo_red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6049186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15" name="Picture 14" descr="ESS_RED CORNER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3" name="Content Placeholder 2"/>
          <p:cNvSpPr>
            <a:spLocks noGrp="1"/>
          </p:cNvSpPr>
          <p:nvPr>
            <p:ph idx="1"/>
          </p:nvPr>
        </p:nvSpPr>
        <p:spPr>
          <a:xfrm>
            <a:off x="712521" y="5152434"/>
            <a:ext cx="7906230" cy="656590"/>
          </a:xfrm>
        </p:spPr>
        <p:txBody>
          <a:bodyPr/>
          <a:lstStyle>
            <a:lvl1pPr marL="0" indent="0">
              <a:spcBef>
                <a:spcPts val="1200"/>
              </a:spcBef>
              <a:buFontTx/>
              <a:buNone/>
              <a:defRPr sz="2000" b="1">
                <a:solidFill>
                  <a:schemeClr val="tx1"/>
                </a:solidFill>
              </a:defRPr>
            </a:lvl1pPr>
            <a:lvl2pPr marL="0" indent="0">
              <a:spcBef>
                <a:spcPts val="800"/>
              </a:spcBef>
              <a:buFontTx/>
              <a:buNone/>
              <a:defRPr sz="1600">
                <a:solidFill>
                  <a:schemeClr val="tx1"/>
                </a:solidFill>
              </a:defRPr>
            </a:lvl2pPr>
            <a:lvl3pPr marL="0" indent="0">
              <a:spcBef>
                <a:spcPts val="1200"/>
              </a:spcBef>
              <a:buFontTx/>
              <a:buNone/>
              <a:defRPr sz="2000">
                <a:solidFill>
                  <a:schemeClr val="tx1"/>
                </a:solidFill>
              </a:defRPr>
            </a:lvl3pPr>
            <a:lvl4pPr marL="252000" indent="-252000">
              <a:spcBef>
                <a:spcPts val="1200"/>
              </a:spcBef>
              <a:buClr>
                <a:schemeClr val="tx2"/>
              </a:buClr>
              <a:buFont typeface="Arial"/>
              <a:buChar char="•"/>
              <a:defRPr sz="2000">
                <a:solidFill>
                  <a:schemeClr val="tx1"/>
                </a:solidFill>
              </a:defRPr>
            </a:lvl4pPr>
            <a:lvl5pPr marL="0" indent="0">
              <a:spcBef>
                <a:spcPts val="1200"/>
              </a:spcBef>
              <a:buFontTx/>
              <a:buNone/>
              <a:defRPr sz="2000">
                <a:solidFill>
                  <a:schemeClr val="tx1"/>
                </a:solidFill>
              </a:defRPr>
            </a:lvl5pPr>
          </a:lstStyle>
          <a:p>
            <a:pPr lvl="0"/>
            <a:r>
              <a:rPr lang="en-US" dirty="0"/>
              <a:t>Click to edit Master text styles</a:t>
            </a:r>
          </a:p>
          <a:p>
            <a:pPr lvl="1"/>
            <a:r>
              <a:rPr lang="en-US" dirty="0"/>
              <a:t>Second level</a:t>
            </a:r>
          </a:p>
        </p:txBody>
      </p:sp>
      <p:pic>
        <p:nvPicPr>
          <p:cNvPr id="8" name="Picture 7" descr="ESS_logo_red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
        <p:nvSpPr>
          <p:cNvPr id="18" name="Rectangle 17"/>
          <p:cNvSpPr/>
          <p:nvPr userDrawn="1"/>
        </p:nvSpPr>
        <p:spPr>
          <a:xfrm>
            <a:off x="1195233" y="1400783"/>
            <a:ext cx="980465" cy="672376"/>
          </a:xfrm>
          <a:prstGeom prst="rect">
            <a:avLst/>
          </a:prstGeom>
          <a:noFill/>
          <a:ln w="15875">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01_Map.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8412" y="931649"/>
            <a:ext cx="7575500" cy="4225378"/>
          </a:xfrm>
          <a:prstGeom prst="rect">
            <a:avLst/>
          </a:prstGeom>
        </p:spPr>
      </p:pic>
    </p:spTree>
    <p:extLst>
      <p:ext uri="{BB962C8B-B14F-4D97-AF65-F5344CB8AC3E}">
        <p14:creationId xmlns:p14="http://schemas.microsoft.com/office/powerpoint/2010/main" val="30696033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Design Process">
    <p:spTree>
      <p:nvGrpSpPr>
        <p:cNvPr id="1" name=""/>
        <p:cNvGrpSpPr/>
        <p:nvPr/>
      </p:nvGrpSpPr>
      <p:grpSpPr>
        <a:xfrm>
          <a:off x="0" y="0"/>
          <a:ext cx="0" cy="0"/>
          <a:chOff x="0" y="0"/>
          <a:chExt cx="0" cy="0"/>
        </a:xfrm>
      </p:grpSpPr>
      <p:grpSp>
        <p:nvGrpSpPr>
          <p:cNvPr id="85" name="Group 84"/>
          <p:cNvGrpSpPr/>
          <p:nvPr userDrawn="1"/>
        </p:nvGrpSpPr>
        <p:grpSpPr>
          <a:xfrm rot="10800000">
            <a:off x="1836003" y="4357998"/>
            <a:ext cx="5477670" cy="112713"/>
            <a:chOff x="1844675" y="3015456"/>
            <a:chExt cx="5477670" cy="112713"/>
          </a:xfrm>
        </p:grpSpPr>
        <p:pic>
          <p:nvPicPr>
            <p:cNvPr id="86" name="Picture 85"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205" y="3015456"/>
              <a:ext cx="169070" cy="112713"/>
            </a:xfrm>
            <a:prstGeom prst="rect">
              <a:avLst/>
            </a:prstGeom>
          </p:spPr>
        </p:pic>
        <p:pic>
          <p:nvPicPr>
            <p:cNvPr id="87" name="Picture 86"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675" y="3015456"/>
              <a:ext cx="169070" cy="112713"/>
            </a:xfrm>
            <a:prstGeom prst="rect">
              <a:avLst/>
            </a:prstGeom>
          </p:spPr>
        </p:pic>
        <p:pic>
          <p:nvPicPr>
            <p:cNvPr id="88" name="Picture 87"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4724" y="3015456"/>
              <a:ext cx="169070" cy="112713"/>
            </a:xfrm>
            <a:prstGeom prst="rect">
              <a:avLst/>
            </a:prstGeom>
          </p:spPr>
        </p:pic>
        <p:pic>
          <p:nvPicPr>
            <p:cNvPr id="89" name="Picture 88"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5194" y="3015456"/>
              <a:ext cx="169070" cy="112713"/>
            </a:xfrm>
            <a:prstGeom prst="rect">
              <a:avLst/>
            </a:prstGeom>
          </p:spPr>
        </p:pic>
        <p:pic>
          <p:nvPicPr>
            <p:cNvPr id="90" name="Picture 89"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3275" y="3015456"/>
              <a:ext cx="169070" cy="112713"/>
            </a:xfrm>
            <a:prstGeom prst="rect">
              <a:avLst/>
            </a:prstGeom>
          </p:spPr>
        </p:pic>
      </p:grpSp>
      <p:pic>
        <p:nvPicPr>
          <p:cNvPr id="84" name="Picture 83" descr="Arrow Lo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691384">
            <a:off x="7330531" y="4859163"/>
            <a:ext cx="652462" cy="122337"/>
          </a:xfrm>
          <a:prstGeom prst="rect">
            <a:avLst/>
          </a:prstGeom>
        </p:spPr>
      </p:pic>
      <p:sp>
        <p:nvSpPr>
          <p:cNvPr id="54" name="Oval 53"/>
          <p:cNvSpPr/>
          <p:nvPr userDrawn="1"/>
        </p:nvSpPr>
        <p:spPr>
          <a:xfrm>
            <a:off x="681038"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0" name="Picture 79"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806928" y="2361705"/>
            <a:ext cx="169070" cy="112713"/>
          </a:xfrm>
          <a:prstGeom prst="rect">
            <a:avLst/>
          </a:prstGeom>
        </p:spPr>
      </p:pic>
      <p:grpSp>
        <p:nvGrpSpPr>
          <p:cNvPr id="74" name="Group 73"/>
          <p:cNvGrpSpPr/>
          <p:nvPr userDrawn="1"/>
        </p:nvGrpSpPr>
        <p:grpSpPr>
          <a:xfrm rot="10800000">
            <a:off x="1836003" y="1700827"/>
            <a:ext cx="5477670" cy="112713"/>
            <a:chOff x="1844675" y="3015456"/>
            <a:chExt cx="5477670" cy="112713"/>
          </a:xfrm>
        </p:grpSpPr>
        <p:pic>
          <p:nvPicPr>
            <p:cNvPr id="75" name="Picture 74"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205" y="3015456"/>
              <a:ext cx="169070" cy="112713"/>
            </a:xfrm>
            <a:prstGeom prst="rect">
              <a:avLst/>
            </a:prstGeom>
          </p:spPr>
        </p:pic>
        <p:pic>
          <p:nvPicPr>
            <p:cNvPr id="76" name="Picture 75"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675" y="3015456"/>
              <a:ext cx="169070" cy="112713"/>
            </a:xfrm>
            <a:prstGeom prst="rect">
              <a:avLst/>
            </a:prstGeom>
          </p:spPr>
        </p:pic>
        <p:pic>
          <p:nvPicPr>
            <p:cNvPr id="77" name="Picture 76"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4724" y="3015456"/>
              <a:ext cx="169070" cy="112713"/>
            </a:xfrm>
            <a:prstGeom prst="rect">
              <a:avLst/>
            </a:prstGeom>
          </p:spPr>
        </p:pic>
        <p:pic>
          <p:nvPicPr>
            <p:cNvPr id="78" name="Picture 77"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5194" y="3015456"/>
              <a:ext cx="169070" cy="112713"/>
            </a:xfrm>
            <a:prstGeom prst="rect">
              <a:avLst/>
            </a:prstGeom>
          </p:spPr>
        </p:pic>
        <p:pic>
          <p:nvPicPr>
            <p:cNvPr id="79" name="Picture 78"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3275" y="3015456"/>
              <a:ext cx="169070" cy="112713"/>
            </a:xfrm>
            <a:prstGeom prst="rect">
              <a:avLst/>
            </a:prstGeom>
          </p:spPr>
        </p:pic>
      </p:grpSp>
      <p:grpSp>
        <p:nvGrpSpPr>
          <p:cNvPr id="6" name="Group 5"/>
          <p:cNvGrpSpPr/>
          <p:nvPr userDrawn="1"/>
        </p:nvGrpSpPr>
        <p:grpSpPr>
          <a:xfrm>
            <a:off x="1844675" y="3029808"/>
            <a:ext cx="5477670" cy="112713"/>
            <a:chOff x="1844675" y="3015456"/>
            <a:chExt cx="5477670" cy="112713"/>
          </a:xfrm>
        </p:grpSpPr>
        <p:pic>
          <p:nvPicPr>
            <p:cNvPr id="5" name="Picture 4"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205" y="3015456"/>
              <a:ext cx="169070" cy="112713"/>
            </a:xfrm>
            <a:prstGeom prst="rect">
              <a:avLst/>
            </a:prstGeom>
          </p:spPr>
        </p:pic>
        <p:pic>
          <p:nvPicPr>
            <p:cNvPr id="70" name="Picture 69"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675" y="3015456"/>
              <a:ext cx="169070" cy="112713"/>
            </a:xfrm>
            <a:prstGeom prst="rect">
              <a:avLst/>
            </a:prstGeom>
          </p:spPr>
        </p:pic>
        <p:pic>
          <p:nvPicPr>
            <p:cNvPr id="71" name="Picture 70"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4724" y="3015456"/>
              <a:ext cx="169070" cy="112713"/>
            </a:xfrm>
            <a:prstGeom prst="rect">
              <a:avLst/>
            </a:prstGeom>
          </p:spPr>
        </p:pic>
        <p:pic>
          <p:nvPicPr>
            <p:cNvPr id="72" name="Picture 71"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5194" y="3015456"/>
              <a:ext cx="169070" cy="112713"/>
            </a:xfrm>
            <a:prstGeom prst="rect">
              <a:avLst/>
            </a:prstGeom>
          </p:spPr>
        </p:pic>
        <p:pic>
          <p:nvPicPr>
            <p:cNvPr id="73" name="Picture 72" descr="Arr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3275" y="3015456"/>
              <a:ext cx="169070" cy="112713"/>
            </a:xfrm>
            <a:prstGeom prst="rect">
              <a:avLst/>
            </a:prstGeom>
          </p:spPr>
        </p:pic>
      </p:grpSp>
      <p:sp>
        <p:nvSpPr>
          <p:cNvPr id="3" name="Oval 2"/>
          <p:cNvSpPr/>
          <p:nvPr userDrawn="1"/>
        </p:nvSpPr>
        <p:spPr>
          <a:xfrm>
            <a:off x="681038"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ESS_RED CORNER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341120" cy="6858000"/>
          </a:xfrm>
          <a:prstGeom prst="rect">
            <a:avLst/>
          </a:prstGeom>
        </p:spPr>
      </p:pic>
      <p:sp>
        <p:nvSpPr>
          <p:cNvPr id="52" name="Text Placeholder 2"/>
          <p:cNvSpPr>
            <a:spLocks noGrp="1"/>
          </p:cNvSpPr>
          <p:nvPr>
            <p:ph type="body" idx="36" hasCustomPrompt="1"/>
          </p:nvPr>
        </p:nvSpPr>
        <p:spPr>
          <a:xfrm>
            <a:off x="818843" y="3873865"/>
            <a:ext cx="883920" cy="184666"/>
          </a:xfrm>
        </p:spPr>
        <p:txBody>
          <a:bodyPr anchor="t" anchorCtr="0"/>
          <a:lstStyle>
            <a:lvl1pPr marL="0" indent="0" algn="ctr">
              <a:spcBef>
                <a:spcPts val="0"/>
              </a:spcBef>
              <a:buNone/>
              <a:defRPr sz="1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53" name="Text Placeholder 2"/>
          <p:cNvSpPr>
            <a:spLocks noGrp="1"/>
          </p:cNvSpPr>
          <p:nvPr>
            <p:ph type="body" idx="37" hasCustomPrompt="1"/>
          </p:nvPr>
        </p:nvSpPr>
        <p:spPr>
          <a:xfrm>
            <a:off x="697543" y="4055238"/>
            <a:ext cx="1126519" cy="153888"/>
          </a:xfrm>
        </p:spPr>
        <p:txBody>
          <a:bodyPr anchor="t" anchorCtr="0"/>
          <a:lstStyle>
            <a:lvl1pPr marL="0" indent="0" algn="ctr">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5" name="Oval 54"/>
          <p:cNvSpPr/>
          <p:nvPr userDrawn="1"/>
        </p:nvSpPr>
        <p:spPr>
          <a:xfrm>
            <a:off x="7315200"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userDrawn="1"/>
        </p:nvSpPr>
        <p:spPr>
          <a:xfrm>
            <a:off x="5988366"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userDrawn="1"/>
        </p:nvSpPr>
        <p:spPr>
          <a:xfrm>
            <a:off x="4661534"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userDrawn="1"/>
        </p:nvSpPr>
        <p:spPr>
          <a:xfrm>
            <a:off x="3334702"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userDrawn="1"/>
        </p:nvSpPr>
        <p:spPr>
          <a:xfrm>
            <a:off x="2007870" y="383870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 Placeholder 2"/>
          <p:cNvSpPr>
            <a:spLocks noGrp="1"/>
          </p:cNvSpPr>
          <p:nvPr>
            <p:ph type="body" idx="38" hasCustomPrompt="1"/>
          </p:nvPr>
        </p:nvSpPr>
        <p:spPr>
          <a:xfrm>
            <a:off x="2140775" y="387386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61" name="Text Placeholder 2"/>
          <p:cNvSpPr>
            <a:spLocks noGrp="1"/>
          </p:cNvSpPr>
          <p:nvPr>
            <p:ph type="body" idx="39" hasCustomPrompt="1"/>
          </p:nvPr>
        </p:nvSpPr>
        <p:spPr>
          <a:xfrm>
            <a:off x="2019475" y="405523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2"/>
          <p:cNvSpPr>
            <a:spLocks noGrp="1"/>
          </p:cNvSpPr>
          <p:nvPr>
            <p:ph type="body" idx="40" hasCustomPrompt="1"/>
          </p:nvPr>
        </p:nvSpPr>
        <p:spPr>
          <a:xfrm>
            <a:off x="3474100" y="387386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63" name="Text Placeholder 2"/>
          <p:cNvSpPr>
            <a:spLocks noGrp="1"/>
          </p:cNvSpPr>
          <p:nvPr>
            <p:ph type="body" idx="41" hasCustomPrompt="1"/>
          </p:nvPr>
        </p:nvSpPr>
        <p:spPr>
          <a:xfrm>
            <a:off x="3352800" y="405523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4" name="Text Placeholder 2"/>
          <p:cNvSpPr>
            <a:spLocks noGrp="1"/>
          </p:cNvSpPr>
          <p:nvPr>
            <p:ph type="body" idx="42" hasCustomPrompt="1"/>
          </p:nvPr>
        </p:nvSpPr>
        <p:spPr>
          <a:xfrm>
            <a:off x="4791025" y="387386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65" name="Text Placeholder 2"/>
          <p:cNvSpPr>
            <a:spLocks noGrp="1"/>
          </p:cNvSpPr>
          <p:nvPr>
            <p:ph type="body" idx="43" hasCustomPrompt="1"/>
          </p:nvPr>
        </p:nvSpPr>
        <p:spPr>
          <a:xfrm>
            <a:off x="4669725" y="405523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6" name="Text Placeholder 2"/>
          <p:cNvSpPr>
            <a:spLocks noGrp="1"/>
          </p:cNvSpPr>
          <p:nvPr>
            <p:ph type="body" idx="44" hasCustomPrompt="1"/>
          </p:nvPr>
        </p:nvSpPr>
        <p:spPr>
          <a:xfrm>
            <a:off x="6117525" y="387386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67" name="Text Placeholder 2"/>
          <p:cNvSpPr>
            <a:spLocks noGrp="1"/>
          </p:cNvSpPr>
          <p:nvPr>
            <p:ph type="body" idx="45" hasCustomPrompt="1"/>
          </p:nvPr>
        </p:nvSpPr>
        <p:spPr>
          <a:xfrm>
            <a:off x="5996225" y="405523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8" name="Text Placeholder 2"/>
          <p:cNvSpPr>
            <a:spLocks noGrp="1"/>
          </p:cNvSpPr>
          <p:nvPr>
            <p:ph type="body" idx="46" hasCustomPrompt="1"/>
          </p:nvPr>
        </p:nvSpPr>
        <p:spPr>
          <a:xfrm>
            <a:off x="7450850" y="387386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69" name="Text Placeholder 2"/>
          <p:cNvSpPr>
            <a:spLocks noGrp="1"/>
          </p:cNvSpPr>
          <p:nvPr>
            <p:ph type="body" idx="47" hasCustomPrompt="1"/>
          </p:nvPr>
        </p:nvSpPr>
        <p:spPr>
          <a:xfrm>
            <a:off x="7329550" y="405523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pic>
        <p:nvPicPr>
          <p:cNvPr id="8" name="Picture 7" descr="ESS_logo_red_black.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20959" y="351902"/>
            <a:ext cx="1166031" cy="376531"/>
          </a:xfrm>
          <a:prstGeom prst="rect">
            <a:avLst/>
          </a:prstGeom>
        </p:spPr>
      </p:pic>
      <p:pic>
        <p:nvPicPr>
          <p:cNvPr id="11" name="Picture 10" descr="Stripline_on_whit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51" y="6379803"/>
            <a:ext cx="2343149" cy="150879"/>
          </a:xfrm>
          <a:prstGeom prst="rect">
            <a:avLst/>
          </a:prstGeom>
        </p:spPr>
      </p:pic>
      <p:sp>
        <p:nvSpPr>
          <p:cNvPr id="13" name="Footer Placeholder 4"/>
          <p:cNvSpPr>
            <a:spLocks noGrp="1"/>
          </p:cNvSpPr>
          <p:nvPr>
            <p:ph type="ftr" sz="quarter" idx="11"/>
          </p:nvPr>
        </p:nvSpPr>
        <p:spPr>
          <a:xfrm>
            <a:off x="719068" y="6503691"/>
            <a:ext cx="5247549" cy="153888"/>
          </a:xfrm>
          <a:prstGeom prst="rect">
            <a:avLst/>
          </a:prstGeom>
        </p:spPr>
        <p:txBody>
          <a:bodyPr lIns="0" tIns="0" rIns="0" bIns="0" anchor="ctr" anchorCtr="0">
            <a:spAutoFit/>
          </a:bodyPr>
          <a:lstStyle>
            <a:lvl1pPr>
              <a:defRPr sz="1000">
                <a:solidFill>
                  <a:schemeClr val="accent6"/>
                </a:solidFill>
              </a:defRPr>
            </a:lvl1pPr>
          </a:lstStyle>
          <a:p>
            <a:r>
              <a:rPr lang="en-US" dirty="0"/>
              <a:t>Europeans and Democracy | European Parliament | 04.03.15 </a:t>
            </a:r>
          </a:p>
        </p:txBody>
      </p:sp>
      <p:sp>
        <p:nvSpPr>
          <p:cNvPr id="14" name="Slide Number Placeholder 5"/>
          <p:cNvSpPr>
            <a:spLocks noGrp="1"/>
          </p:cNvSpPr>
          <p:nvPr>
            <p:ph type="sldNum" sz="quarter" idx="12"/>
          </p:nvPr>
        </p:nvSpPr>
        <p:spPr>
          <a:xfrm>
            <a:off x="0" y="6418711"/>
            <a:ext cx="602290" cy="184666"/>
          </a:xfrm>
          <a:prstGeom prst="rect">
            <a:avLst/>
          </a:prstGeom>
        </p:spPr>
        <p:txBody>
          <a:bodyPr wrap="square" lIns="0" tIns="0" rIns="0" bIns="0" anchor="ctr" anchorCtr="0">
            <a:spAutoFit/>
          </a:bodyPr>
          <a:lstStyle>
            <a:lvl1pPr algn="ctr">
              <a:defRPr sz="1200" b="0">
                <a:solidFill>
                  <a:schemeClr val="bg1"/>
                </a:solidFill>
              </a:defRPr>
            </a:lvl1pPr>
          </a:lstStyle>
          <a:p>
            <a:fld id="{91AF2B4D-6B12-4EDF-87BB-2B55CECB6611}" type="slidenum">
              <a:rPr lang="en-US" smtClean="0"/>
              <a:pPr/>
              <a:t>‹#›</a:t>
            </a:fld>
            <a:endParaRPr lang="en-US" dirty="0"/>
          </a:p>
        </p:txBody>
      </p:sp>
      <p:sp>
        <p:nvSpPr>
          <p:cNvPr id="17" name="Title 1"/>
          <p:cNvSpPr>
            <a:spLocks noGrp="1"/>
          </p:cNvSpPr>
          <p:nvPr>
            <p:ph type="title"/>
          </p:nvPr>
        </p:nvSpPr>
        <p:spPr>
          <a:xfrm>
            <a:off x="1367308" y="272441"/>
            <a:ext cx="6056566" cy="369332"/>
          </a:xfrm>
        </p:spPr>
        <p:txBody>
          <a:bodyPr anchor="ctr" anchorCtr="0"/>
          <a:lstStyle>
            <a:lvl1pPr>
              <a:defRPr sz="2400" b="1">
                <a:solidFill>
                  <a:schemeClr val="tx2"/>
                </a:solidFill>
              </a:defRPr>
            </a:lvl1pPr>
          </a:lstStyle>
          <a:p>
            <a:r>
              <a:rPr lang="en-US" dirty="0"/>
              <a:t>Click to edit Master title style</a:t>
            </a:r>
          </a:p>
        </p:txBody>
      </p:sp>
      <p:sp>
        <p:nvSpPr>
          <p:cNvPr id="10" name="Text Placeholder 2"/>
          <p:cNvSpPr>
            <a:spLocks noGrp="1"/>
          </p:cNvSpPr>
          <p:nvPr>
            <p:ph type="body" idx="1" hasCustomPrompt="1"/>
          </p:nvPr>
        </p:nvSpPr>
        <p:spPr>
          <a:xfrm>
            <a:off x="818843" y="1216261"/>
            <a:ext cx="883920" cy="184666"/>
          </a:xfrm>
        </p:spPr>
        <p:txBody>
          <a:bodyPr anchor="t" anchorCtr="0"/>
          <a:lstStyle>
            <a:lvl1pPr marL="0" indent="0" algn="ctr">
              <a:spcBef>
                <a:spcPts val="0"/>
              </a:spcBef>
              <a:buNone/>
              <a:defRPr sz="1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12" name="Text Placeholder 2"/>
          <p:cNvSpPr>
            <a:spLocks noGrp="1"/>
          </p:cNvSpPr>
          <p:nvPr>
            <p:ph type="body" idx="13" hasCustomPrompt="1"/>
          </p:nvPr>
        </p:nvSpPr>
        <p:spPr>
          <a:xfrm>
            <a:off x="697543" y="1397634"/>
            <a:ext cx="1126519" cy="153888"/>
          </a:xfrm>
        </p:spPr>
        <p:txBody>
          <a:bodyPr anchor="t" anchorCtr="0"/>
          <a:lstStyle>
            <a:lvl1pPr marL="0" indent="0" algn="ctr">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16" name="Oval 15"/>
          <p:cNvSpPr/>
          <p:nvPr userDrawn="1"/>
        </p:nvSpPr>
        <p:spPr>
          <a:xfrm>
            <a:off x="7315200"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userDrawn="1"/>
        </p:nvSpPr>
        <p:spPr>
          <a:xfrm>
            <a:off x="5988366"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userDrawn="1"/>
        </p:nvSpPr>
        <p:spPr>
          <a:xfrm>
            <a:off x="4661534"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userDrawn="1"/>
        </p:nvSpPr>
        <p:spPr>
          <a:xfrm>
            <a:off x="3334702"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userDrawn="1"/>
        </p:nvSpPr>
        <p:spPr>
          <a:xfrm>
            <a:off x="2007870" y="1181100"/>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2"/>
          <p:cNvSpPr>
            <a:spLocks noGrp="1"/>
          </p:cNvSpPr>
          <p:nvPr>
            <p:ph type="body" idx="14" hasCustomPrompt="1"/>
          </p:nvPr>
        </p:nvSpPr>
        <p:spPr>
          <a:xfrm>
            <a:off x="2140775" y="1216261"/>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3" name="Text Placeholder 2"/>
          <p:cNvSpPr>
            <a:spLocks noGrp="1"/>
          </p:cNvSpPr>
          <p:nvPr>
            <p:ph type="body" idx="15" hasCustomPrompt="1"/>
          </p:nvPr>
        </p:nvSpPr>
        <p:spPr>
          <a:xfrm>
            <a:off x="2019475" y="1397634"/>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24" name="Text Placeholder 2"/>
          <p:cNvSpPr>
            <a:spLocks noGrp="1"/>
          </p:cNvSpPr>
          <p:nvPr>
            <p:ph type="body" idx="16" hasCustomPrompt="1"/>
          </p:nvPr>
        </p:nvSpPr>
        <p:spPr>
          <a:xfrm>
            <a:off x="3474100" y="1216261"/>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5" name="Text Placeholder 2"/>
          <p:cNvSpPr>
            <a:spLocks noGrp="1"/>
          </p:cNvSpPr>
          <p:nvPr>
            <p:ph type="body" idx="17" hasCustomPrompt="1"/>
          </p:nvPr>
        </p:nvSpPr>
        <p:spPr>
          <a:xfrm>
            <a:off x="3352800" y="1397634"/>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26" name="Text Placeholder 2"/>
          <p:cNvSpPr>
            <a:spLocks noGrp="1"/>
          </p:cNvSpPr>
          <p:nvPr>
            <p:ph type="body" idx="18" hasCustomPrompt="1"/>
          </p:nvPr>
        </p:nvSpPr>
        <p:spPr>
          <a:xfrm>
            <a:off x="4791025" y="1216261"/>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7" name="Text Placeholder 2"/>
          <p:cNvSpPr>
            <a:spLocks noGrp="1"/>
          </p:cNvSpPr>
          <p:nvPr>
            <p:ph type="body" idx="19" hasCustomPrompt="1"/>
          </p:nvPr>
        </p:nvSpPr>
        <p:spPr>
          <a:xfrm>
            <a:off x="4669725" y="1397634"/>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28" name="Text Placeholder 2"/>
          <p:cNvSpPr>
            <a:spLocks noGrp="1"/>
          </p:cNvSpPr>
          <p:nvPr>
            <p:ph type="body" idx="20" hasCustomPrompt="1"/>
          </p:nvPr>
        </p:nvSpPr>
        <p:spPr>
          <a:xfrm>
            <a:off x="6117525" y="1216261"/>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9" name="Text Placeholder 2"/>
          <p:cNvSpPr>
            <a:spLocks noGrp="1"/>
          </p:cNvSpPr>
          <p:nvPr>
            <p:ph type="body" idx="21" hasCustomPrompt="1"/>
          </p:nvPr>
        </p:nvSpPr>
        <p:spPr>
          <a:xfrm>
            <a:off x="5996225" y="1397634"/>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30" name="Text Placeholder 2"/>
          <p:cNvSpPr>
            <a:spLocks noGrp="1"/>
          </p:cNvSpPr>
          <p:nvPr>
            <p:ph type="body" idx="22" hasCustomPrompt="1"/>
          </p:nvPr>
        </p:nvSpPr>
        <p:spPr>
          <a:xfrm>
            <a:off x="7450850" y="1216261"/>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 name="Text Placeholder 2"/>
          <p:cNvSpPr>
            <a:spLocks noGrp="1"/>
          </p:cNvSpPr>
          <p:nvPr>
            <p:ph type="body" idx="23" hasCustomPrompt="1"/>
          </p:nvPr>
        </p:nvSpPr>
        <p:spPr>
          <a:xfrm>
            <a:off x="7329550" y="1397634"/>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33" name="Oval 32"/>
          <p:cNvSpPr/>
          <p:nvPr userDrawn="1"/>
        </p:nvSpPr>
        <p:spPr>
          <a:xfrm>
            <a:off x="681038" y="2509902"/>
            <a:ext cx="1158118" cy="1158118"/>
          </a:xfrm>
          <a:prstGeom prst="ellipse">
            <a:avLst/>
          </a:prstGeom>
          <a:solidFill>
            <a:schemeClr val="tx2"/>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 Placeholder 2"/>
          <p:cNvSpPr>
            <a:spLocks noGrp="1"/>
          </p:cNvSpPr>
          <p:nvPr>
            <p:ph type="body" idx="24" hasCustomPrompt="1"/>
          </p:nvPr>
        </p:nvSpPr>
        <p:spPr>
          <a:xfrm>
            <a:off x="818843" y="2542585"/>
            <a:ext cx="883920" cy="184666"/>
          </a:xfrm>
        </p:spPr>
        <p:txBody>
          <a:bodyPr anchor="t" anchorCtr="0"/>
          <a:lstStyle>
            <a:lvl1pPr marL="0" indent="0" algn="ctr">
              <a:spcBef>
                <a:spcPts val="0"/>
              </a:spcBef>
              <a:buNone/>
              <a:defRPr sz="1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5" name="Text Placeholder 2"/>
          <p:cNvSpPr>
            <a:spLocks noGrp="1"/>
          </p:cNvSpPr>
          <p:nvPr>
            <p:ph type="body" idx="25" hasCustomPrompt="1"/>
          </p:nvPr>
        </p:nvSpPr>
        <p:spPr>
          <a:xfrm>
            <a:off x="697543" y="2723958"/>
            <a:ext cx="1126519" cy="153888"/>
          </a:xfrm>
        </p:spPr>
        <p:txBody>
          <a:bodyPr anchor="t" anchorCtr="0"/>
          <a:lstStyle>
            <a:lvl1pPr marL="0" indent="0" algn="ctr">
              <a:spcBef>
                <a:spcPts val="0"/>
              </a:spcBef>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37" name="Oval 36"/>
          <p:cNvSpPr/>
          <p:nvPr userDrawn="1"/>
        </p:nvSpPr>
        <p:spPr>
          <a:xfrm>
            <a:off x="7315200" y="2507424"/>
            <a:ext cx="1158118" cy="1158118"/>
          </a:xfrm>
          <a:prstGeom prst="ellipse">
            <a:avLst/>
          </a:prstGeom>
          <a:solidFill>
            <a:schemeClr val="tx2"/>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userDrawn="1"/>
        </p:nvSpPr>
        <p:spPr>
          <a:xfrm>
            <a:off x="5988366" y="2507424"/>
            <a:ext cx="1158118" cy="1158118"/>
          </a:xfrm>
          <a:prstGeom prst="ellipse">
            <a:avLst/>
          </a:prstGeom>
          <a:solidFill>
            <a:schemeClr val="tx2"/>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userDrawn="1"/>
        </p:nvSpPr>
        <p:spPr>
          <a:xfrm>
            <a:off x="4661534" y="250742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userDrawn="1"/>
        </p:nvSpPr>
        <p:spPr>
          <a:xfrm>
            <a:off x="3334702" y="2507424"/>
            <a:ext cx="1158118" cy="1158118"/>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userDrawn="1"/>
        </p:nvSpPr>
        <p:spPr>
          <a:xfrm>
            <a:off x="2007870" y="2507424"/>
            <a:ext cx="1158118" cy="1158118"/>
          </a:xfrm>
          <a:prstGeom prst="ellipse">
            <a:avLst/>
          </a:prstGeom>
          <a:solidFill>
            <a:schemeClr val="tx2"/>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 Placeholder 2"/>
          <p:cNvSpPr>
            <a:spLocks noGrp="1"/>
          </p:cNvSpPr>
          <p:nvPr>
            <p:ph type="body" idx="26" hasCustomPrompt="1"/>
          </p:nvPr>
        </p:nvSpPr>
        <p:spPr>
          <a:xfrm>
            <a:off x="2140775" y="2542585"/>
            <a:ext cx="883920" cy="184666"/>
          </a:xfrm>
        </p:spPr>
        <p:txBody>
          <a:bodyPr anchor="t" anchorCtr="0"/>
          <a:lstStyle>
            <a:lvl1pPr marL="0" indent="0" algn="ctr">
              <a:spcBef>
                <a:spcPts val="0"/>
              </a:spcBef>
              <a:buNone/>
              <a:defRPr sz="12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43" name="Text Placeholder 2"/>
          <p:cNvSpPr>
            <a:spLocks noGrp="1"/>
          </p:cNvSpPr>
          <p:nvPr>
            <p:ph type="body" idx="27" hasCustomPrompt="1"/>
          </p:nvPr>
        </p:nvSpPr>
        <p:spPr>
          <a:xfrm>
            <a:off x="2019475" y="2723958"/>
            <a:ext cx="1126519" cy="153888"/>
          </a:xfrm>
        </p:spPr>
        <p:txBody>
          <a:bodyPr anchor="t" anchorCtr="0"/>
          <a:lstStyle>
            <a:lvl1pPr marL="0" indent="0" algn="ctr">
              <a:spcBef>
                <a:spcPts val="0"/>
              </a:spcBef>
              <a:buNone/>
              <a:defRPr sz="10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4" name="Text Placeholder 2"/>
          <p:cNvSpPr>
            <a:spLocks noGrp="1"/>
          </p:cNvSpPr>
          <p:nvPr>
            <p:ph type="body" idx="28" hasCustomPrompt="1"/>
          </p:nvPr>
        </p:nvSpPr>
        <p:spPr>
          <a:xfrm>
            <a:off x="3474100" y="254258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45" name="Text Placeholder 2"/>
          <p:cNvSpPr>
            <a:spLocks noGrp="1"/>
          </p:cNvSpPr>
          <p:nvPr>
            <p:ph type="body" idx="29" hasCustomPrompt="1"/>
          </p:nvPr>
        </p:nvSpPr>
        <p:spPr>
          <a:xfrm>
            <a:off x="3352800" y="272395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6" name="Text Placeholder 2"/>
          <p:cNvSpPr>
            <a:spLocks noGrp="1"/>
          </p:cNvSpPr>
          <p:nvPr>
            <p:ph type="body" idx="30" hasCustomPrompt="1"/>
          </p:nvPr>
        </p:nvSpPr>
        <p:spPr>
          <a:xfrm>
            <a:off x="4791025" y="2542585"/>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47" name="Text Placeholder 2"/>
          <p:cNvSpPr>
            <a:spLocks noGrp="1"/>
          </p:cNvSpPr>
          <p:nvPr>
            <p:ph type="body" idx="31" hasCustomPrompt="1"/>
          </p:nvPr>
        </p:nvSpPr>
        <p:spPr>
          <a:xfrm>
            <a:off x="4669725" y="2723958"/>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8" name="Text Placeholder 2"/>
          <p:cNvSpPr>
            <a:spLocks noGrp="1"/>
          </p:cNvSpPr>
          <p:nvPr>
            <p:ph type="body" idx="32" hasCustomPrompt="1"/>
          </p:nvPr>
        </p:nvSpPr>
        <p:spPr>
          <a:xfrm>
            <a:off x="6117525" y="2542585"/>
            <a:ext cx="883920" cy="184666"/>
          </a:xfrm>
        </p:spPr>
        <p:txBody>
          <a:bodyPr anchor="t" anchorCtr="0"/>
          <a:lstStyle>
            <a:lvl1pPr marL="0" indent="0" algn="ctr">
              <a:spcBef>
                <a:spcPts val="0"/>
              </a:spcBef>
              <a:buNone/>
              <a:defRPr sz="1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49" name="Text Placeholder 2"/>
          <p:cNvSpPr>
            <a:spLocks noGrp="1"/>
          </p:cNvSpPr>
          <p:nvPr>
            <p:ph type="body" idx="33" hasCustomPrompt="1"/>
          </p:nvPr>
        </p:nvSpPr>
        <p:spPr>
          <a:xfrm>
            <a:off x="5996225" y="2723958"/>
            <a:ext cx="1126519" cy="153888"/>
          </a:xfrm>
        </p:spPr>
        <p:txBody>
          <a:bodyPr anchor="t" anchorCtr="0"/>
          <a:lstStyle>
            <a:lvl1pPr marL="0" indent="0" algn="ctr">
              <a:spcBef>
                <a:spcPts val="0"/>
              </a:spcBef>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0" name="Text Placeholder 2"/>
          <p:cNvSpPr>
            <a:spLocks noGrp="1"/>
          </p:cNvSpPr>
          <p:nvPr>
            <p:ph type="body" idx="34" hasCustomPrompt="1"/>
          </p:nvPr>
        </p:nvSpPr>
        <p:spPr>
          <a:xfrm>
            <a:off x="7450850" y="2542585"/>
            <a:ext cx="883920" cy="184666"/>
          </a:xfrm>
        </p:spPr>
        <p:txBody>
          <a:bodyPr anchor="t" anchorCtr="0"/>
          <a:lstStyle>
            <a:lvl1pPr marL="0" indent="0" algn="ctr">
              <a:spcBef>
                <a:spcPts val="0"/>
              </a:spcBef>
              <a:buNone/>
              <a:defRPr sz="1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51" name="Text Placeholder 2"/>
          <p:cNvSpPr>
            <a:spLocks noGrp="1"/>
          </p:cNvSpPr>
          <p:nvPr>
            <p:ph type="body" idx="35" hasCustomPrompt="1"/>
          </p:nvPr>
        </p:nvSpPr>
        <p:spPr>
          <a:xfrm>
            <a:off x="7329550" y="2723958"/>
            <a:ext cx="1126519" cy="153888"/>
          </a:xfrm>
        </p:spPr>
        <p:txBody>
          <a:bodyPr anchor="t" anchorCtr="0"/>
          <a:lstStyle>
            <a:lvl1pPr marL="0" indent="0" algn="ctr">
              <a:spcBef>
                <a:spcPts val="0"/>
              </a:spcBef>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1" name="Oval 80"/>
          <p:cNvSpPr/>
          <p:nvPr userDrawn="1"/>
        </p:nvSpPr>
        <p:spPr>
          <a:xfrm>
            <a:off x="6655091" y="5148695"/>
            <a:ext cx="1158118" cy="1158118"/>
          </a:xfrm>
          <a:prstGeom prst="ellipse">
            <a:avLst/>
          </a:prstGeom>
          <a:solidFill>
            <a:schemeClr val="accent5"/>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Text Placeholder 2"/>
          <p:cNvSpPr>
            <a:spLocks noGrp="1"/>
          </p:cNvSpPr>
          <p:nvPr>
            <p:ph type="body" idx="48" hasCustomPrompt="1"/>
          </p:nvPr>
        </p:nvSpPr>
        <p:spPr>
          <a:xfrm>
            <a:off x="6790741" y="5183856"/>
            <a:ext cx="883920" cy="184666"/>
          </a:xfrm>
        </p:spPr>
        <p:txBody>
          <a:bodyPr anchor="t" anchorCtr="0"/>
          <a:lstStyle>
            <a:lvl1pPr marL="0" indent="0" algn="ctr">
              <a:spcBef>
                <a:spcPts val="0"/>
              </a:spcBef>
              <a:buNone/>
              <a:defRPr sz="1200" b="1">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83" name="Text Placeholder 2"/>
          <p:cNvSpPr>
            <a:spLocks noGrp="1"/>
          </p:cNvSpPr>
          <p:nvPr>
            <p:ph type="body" idx="49" hasCustomPrompt="1"/>
          </p:nvPr>
        </p:nvSpPr>
        <p:spPr>
          <a:xfrm>
            <a:off x="6669441" y="5365229"/>
            <a:ext cx="1126519" cy="153888"/>
          </a:xfrm>
        </p:spPr>
        <p:txBody>
          <a:bodyPr anchor="t" anchorCtr="0"/>
          <a:lstStyle>
            <a:lvl1pPr marL="0" indent="0" algn="ctr">
              <a:spcBef>
                <a:spcPts val="0"/>
              </a:spcBef>
              <a:buNone/>
              <a:defRPr sz="1000" b="0">
                <a:solidFill>
                  <a:srgbClr val="231F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Tree>
    <p:extLst>
      <p:ext uri="{BB962C8B-B14F-4D97-AF65-F5344CB8AC3E}">
        <p14:creationId xmlns:p14="http://schemas.microsoft.com/office/powerpoint/2010/main" val="41711349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07583"/>
            <a:ext cx="8229600" cy="677108"/>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191369"/>
          </a:xfrm>
          <a:prstGeom prst="rect">
            <a:avLst/>
          </a:prstGeom>
        </p:spPr>
        <p:txBody>
          <a:bodyPr vert="horz"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69" r:id="rId4"/>
    <p:sldLayoutId id="2147493474" r:id="rId5"/>
    <p:sldLayoutId id="2147493471" r:id="rId6"/>
    <p:sldLayoutId id="2147493470" r:id="rId7"/>
    <p:sldLayoutId id="2147493468" r:id="rId8"/>
    <p:sldLayoutId id="2147493473" r:id="rId9"/>
    <p:sldLayoutId id="2147493477" r:id="rId10"/>
    <p:sldLayoutId id="2147493478" r:id="rId11"/>
    <p:sldLayoutId id="2147493479" r:id="rId12"/>
    <p:sldLayoutId id="2147493480" r:id="rId13"/>
    <p:sldLayoutId id="2147493475" r:id="rId14"/>
  </p:sldLayoutIdLst>
  <p:transition>
    <p:fade/>
  </p:transition>
  <p:hf hd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04335" y="2623739"/>
            <a:ext cx="3391185" cy="1107996"/>
          </a:xfrm>
        </p:spPr>
        <p:txBody>
          <a:bodyPr/>
          <a:lstStyle/>
          <a:p>
            <a:pPr lvl="0"/>
            <a:r>
              <a:rPr lang="en-US" dirty="0" smtClean="0"/>
              <a:t>THE ESS: BACKGROUND AND LATEST FINDINGS</a:t>
            </a:r>
            <a:endParaRPr lang="en-US" dirty="0"/>
          </a:p>
        </p:txBody>
      </p:sp>
      <p:sp>
        <p:nvSpPr>
          <p:cNvPr id="7" name="Subtitle 6"/>
          <p:cNvSpPr>
            <a:spLocks noGrp="1"/>
          </p:cNvSpPr>
          <p:nvPr>
            <p:ph type="subTitle" idx="10"/>
          </p:nvPr>
        </p:nvSpPr>
        <p:spPr>
          <a:xfrm>
            <a:off x="5770880" y="1895236"/>
            <a:ext cx="3179548" cy="2215991"/>
          </a:xfrm>
        </p:spPr>
        <p:txBody>
          <a:bodyPr/>
          <a:lstStyle/>
          <a:p>
            <a:r>
              <a:rPr lang="en-GB" dirty="0" smtClean="0"/>
              <a:t>Ukrainian participation in the ESS: academic and policy benefits and challenges</a:t>
            </a:r>
            <a:r>
              <a:rPr lang="en-US" dirty="0"/>
              <a:t/>
            </a:r>
            <a:br>
              <a:rPr lang="en-US" dirty="0"/>
            </a:br>
            <a:r>
              <a:rPr lang="en-US" b="0" dirty="0" smtClean="0"/>
              <a:t>20 September 2018</a:t>
            </a:r>
            <a:endParaRPr lang="en-US" b="0" dirty="0"/>
          </a:p>
        </p:txBody>
      </p:sp>
      <p:sp>
        <p:nvSpPr>
          <p:cNvPr id="6" name="Text Placeholder 5"/>
          <p:cNvSpPr>
            <a:spLocks noGrp="1"/>
          </p:cNvSpPr>
          <p:nvPr>
            <p:ph type="body" sz="quarter" idx="3"/>
          </p:nvPr>
        </p:nvSpPr>
        <p:spPr>
          <a:xfrm>
            <a:off x="1404335" y="4208578"/>
            <a:ext cx="2891937" cy="553998"/>
          </a:xfrm>
        </p:spPr>
        <p:txBody>
          <a:bodyPr/>
          <a:lstStyle/>
          <a:p>
            <a:r>
              <a:rPr lang="en-US" dirty="0">
                <a:solidFill>
                  <a:schemeClr val="bg1"/>
                </a:solidFill>
              </a:rPr>
              <a:t>Taras Shevchenko National University of Kyiv</a:t>
            </a:r>
          </a:p>
        </p:txBody>
      </p:sp>
      <p:sp>
        <p:nvSpPr>
          <p:cNvPr id="2" name="TextBox 1"/>
          <p:cNvSpPr txBox="1"/>
          <p:nvPr/>
        </p:nvSpPr>
        <p:spPr>
          <a:xfrm>
            <a:off x="3949192" y="5180040"/>
            <a:ext cx="4541852" cy="646331"/>
          </a:xfrm>
          <a:prstGeom prst="rect">
            <a:avLst/>
          </a:prstGeom>
          <a:noFill/>
        </p:spPr>
        <p:txBody>
          <a:bodyPr wrap="square" rtlCol="0">
            <a:spAutoFit/>
          </a:bodyPr>
          <a:lstStyle/>
          <a:p>
            <a:pPr algn="r"/>
            <a:r>
              <a:rPr lang="en-US" dirty="0" smtClean="0">
                <a:solidFill>
                  <a:schemeClr val="bg1"/>
                </a:solidFill>
              </a:rPr>
              <a:t>Eric Harrison</a:t>
            </a:r>
            <a:endParaRPr lang="en-US" dirty="0">
              <a:solidFill>
                <a:schemeClr val="bg1"/>
              </a:solidFill>
            </a:endParaRPr>
          </a:p>
          <a:p>
            <a:pPr algn="r"/>
            <a:r>
              <a:rPr lang="en-US" dirty="0" smtClean="0">
                <a:solidFill>
                  <a:schemeClr val="bg1"/>
                </a:solidFill>
              </a:rPr>
              <a:t>Deputy Director</a:t>
            </a:r>
            <a:r>
              <a:rPr lang="en-US" dirty="0">
                <a:solidFill>
                  <a:schemeClr val="bg1"/>
                </a:solidFill>
              </a:rPr>
              <a:t>, ESS ERIC</a:t>
            </a:r>
            <a:endParaRPr lang="en-GB"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60" y="5653604"/>
            <a:ext cx="1030240" cy="699960"/>
          </a:xfrm>
          <a:prstGeom prst="rect">
            <a:avLst/>
          </a:prstGeom>
        </p:spPr>
      </p:pic>
    </p:spTree>
    <p:extLst>
      <p:ext uri="{BB962C8B-B14F-4D97-AF65-F5344CB8AC3E}">
        <p14:creationId xmlns:p14="http://schemas.microsoft.com/office/powerpoint/2010/main" val="214468471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10</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Online Analysis</a:t>
            </a:r>
            <a:endParaRPr lang="en-GB" dirty="0"/>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176088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11</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Online Analysis</a:t>
            </a:r>
            <a:endParaRPr lang="en-GB" dirty="0"/>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392435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12</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ESSentials: Advanced Data Analysis</a:t>
            </a:r>
            <a:endParaRPr lang="en-GB" dirty="0"/>
          </a:p>
        </p:txBody>
      </p:sp>
      <p:pic>
        <p:nvPicPr>
          <p:cNvPr id="3" name="Picture 2"/>
          <p:cNvPicPr>
            <a:picLocks noChangeAspect="1"/>
          </p:cNvPicPr>
          <p:nvPr/>
        </p:nvPicPr>
        <p:blipFill rotWithShape="1">
          <a:blip r:embed="rId3"/>
          <a:srcRect l="2780"/>
          <a:stretch/>
        </p:blipFill>
        <p:spPr>
          <a:xfrm>
            <a:off x="917147" y="1123617"/>
            <a:ext cx="4927418" cy="3182569"/>
          </a:xfrm>
          <a:prstGeom prst="rect">
            <a:avLst/>
          </a:prstGeom>
          <a:ln>
            <a:solidFill>
              <a:schemeClr val="accent1"/>
            </a:solidFill>
          </a:ln>
        </p:spPr>
      </p:pic>
      <p:pic>
        <p:nvPicPr>
          <p:cNvPr id="8" name="Picture 7"/>
          <p:cNvPicPr preferRelativeResize="0">
            <a:picLocks/>
          </p:cNvPicPr>
          <p:nvPr/>
        </p:nvPicPr>
        <p:blipFill rotWithShape="1">
          <a:blip r:embed="rId4"/>
          <a:srcRect l="762" b="941"/>
          <a:stretch/>
        </p:blipFill>
        <p:spPr>
          <a:xfrm>
            <a:off x="3518588" y="2714986"/>
            <a:ext cx="4928400" cy="3182400"/>
          </a:xfrm>
          <a:prstGeom prst="rect">
            <a:avLst/>
          </a:prstGeom>
          <a:ln>
            <a:solidFill>
              <a:schemeClr val="accent1"/>
            </a:solidFill>
          </a:ln>
        </p:spPr>
      </p:pic>
      <p:sp>
        <p:nvSpPr>
          <p:cNvPr id="10" name="Content Placeholder 1"/>
          <p:cNvSpPr>
            <a:spLocks noGrp="1"/>
          </p:cNvSpPr>
          <p:nvPr>
            <p:ph idx="1"/>
          </p:nvPr>
        </p:nvSpPr>
        <p:spPr>
          <a:xfrm>
            <a:off x="5982788" y="1123617"/>
            <a:ext cx="2158270" cy="615553"/>
          </a:xfrm>
        </p:spPr>
        <p:txBody>
          <a:bodyPr/>
          <a:lstStyle/>
          <a:p>
            <a:r>
              <a:rPr lang="en-GB" dirty="0" smtClean="0"/>
              <a:t>Correlation Analysis</a:t>
            </a:r>
          </a:p>
        </p:txBody>
      </p:sp>
      <p:sp>
        <p:nvSpPr>
          <p:cNvPr id="11" name="Content Placeholder 1"/>
          <p:cNvSpPr txBox="1">
            <a:spLocks/>
          </p:cNvSpPr>
          <p:nvPr/>
        </p:nvSpPr>
        <p:spPr>
          <a:xfrm>
            <a:off x="1190687" y="5281833"/>
            <a:ext cx="2158270" cy="615553"/>
          </a:xfrm>
          <a:prstGeom prst="rect">
            <a:avLst/>
          </a:prstGeom>
        </p:spPr>
        <p:txBody>
          <a:bodyPr vert="horz" lIns="0" tIns="0" rIns="0" bIns="0" rtlCol="0" anchor="t" anchorCtr="0">
            <a:spAutoFit/>
          </a:bodyPr>
          <a:lstStyle>
            <a:lvl1pPr marL="0" indent="0" algn="l" defTabSz="457200" rtl="0" eaLnBrk="1" latinLnBrk="0" hangingPunct="1">
              <a:spcBef>
                <a:spcPts val="1200"/>
              </a:spcBef>
              <a:buFontTx/>
              <a:buNone/>
              <a:defRPr sz="2000" b="1" kern="1200">
                <a:solidFill>
                  <a:schemeClr val="tx1"/>
                </a:solidFill>
                <a:latin typeface="+mn-lt"/>
                <a:ea typeface="+mn-ea"/>
                <a:cs typeface="+mn-cs"/>
              </a:defRPr>
            </a:lvl1pPr>
            <a:lvl2pPr marL="252000" indent="-252000" algn="l" defTabSz="457200" rtl="0" eaLnBrk="1" latinLnBrk="0" hangingPunct="1">
              <a:spcBef>
                <a:spcPts val="1200"/>
              </a:spcBef>
              <a:buFontTx/>
              <a:buBlip>
                <a:blip r:embed="rId5"/>
              </a:buBlip>
              <a:defRPr sz="2000" kern="1200">
                <a:solidFill>
                  <a:schemeClr val="tx1"/>
                </a:solidFill>
                <a:latin typeface="+mn-lt"/>
                <a:ea typeface="+mn-ea"/>
                <a:cs typeface="+mn-cs"/>
              </a:defRPr>
            </a:lvl2pPr>
            <a:lvl3pPr marL="0" indent="0" algn="l" defTabSz="457200" rtl="0" eaLnBrk="1" latinLnBrk="0" hangingPunct="1">
              <a:spcBef>
                <a:spcPts val="1200"/>
              </a:spcBef>
              <a:buFontTx/>
              <a:buNone/>
              <a:defRPr sz="2000" kern="1200">
                <a:solidFill>
                  <a:schemeClr val="tx1"/>
                </a:solidFill>
                <a:latin typeface="+mn-lt"/>
                <a:ea typeface="+mn-ea"/>
                <a:cs typeface="+mn-cs"/>
              </a:defRPr>
            </a:lvl3pPr>
            <a:lvl4pPr marL="252000" indent="-252000" algn="l" defTabSz="457200" rtl="0" eaLnBrk="1" latinLnBrk="0" hangingPunct="1">
              <a:spcBef>
                <a:spcPts val="1200"/>
              </a:spcBef>
              <a:buClr>
                <a:schemeClr val="tx2"/>
              </a:buClr>
              <a:buFont typeface="Arial"/>
              <a:buChar char="•"/>
              <a:defRPr sz="2000" kern="1200">
                <a:solidFill>
                  <a:schemeClr val="tx1"/>
                </a:solidFill>
                <a:latin typeface="+mn-lt"/>
                <a:ea typeface="+mn-ea"/>
                <a:cs typeface="+mn-cs"/>
              </a:defRPr>
            </a:lvl4pPr>
            <a:lvl5pPr marL="0" indent="0" algn="l" defTabSz="457200" rtl="0" eaLnBrk="1" latinLnBrk="0" hangingPunct="1">
              <a:spcBef>
                <a:spcPts val="12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smtClean="0"/>
              <a:t>Regression</a:t>
            </a:r>
            <a:br>
              <a:rPr lang="en-GB" dirty="0" smtClean="0"/>
            </a:br>
            <a:r>
              <a:rPr lang="en-GB" dirty="0" smtClean="0"/>
              <a:t>Analysis</a:t>
            </a:r>
          </a:p>
        </p:txBody>
      </p:sp>
    </p:spTree>
    <p:extLst>
      <p:ext uri="{BB962C8B-B14F-4D97-AF65-F5344CB8AC3E}">
        <p14:creationId xmlns:p14="http://schemas.microsoft.com/office/powerpoint/2010/main" val="44637496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13</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 Impact: Users</a:t>
            </a:r>
          </a:p>
        </p:txBody>
      </p:sp>
      <p:graphicFrame>
        <p:nvGraphicFramePr>
          <p:cNvPr id="7" name="Chart 6"/>
          <p:cNvGraphicFramePr>
            <a:graphicFrameLocks/>
          </p:cNvGraphicFramePr>
          <p:nvPr>
            <p:extLst>
              <p:ext uri="{D42A27DB-BD31-4B8C-83A1-F6EECF244321}">
                <p14:modId xmlns:p14="http://schemas.microsoft.com/office/powerpoint/2010/main" val="1041409067"/>
              </p:ext>
            </p:extLst>
          </p:nvPr>
        </p:nvGraphicFramePr>
        <p:xfrm>
          <a:off x="712520" y="1150619"/>
          <a:ext cx="7943324" cy="4923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798337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14</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 Impact: Publications</a:t>
            </a:r>
          </a:p>
        </p:txBody>
      </p:sp>
      <p:graphicFrame>
        <p:nvGraphicFramePr>
          <p:cNvPr id="6" name="Chart 5"/>
          <p:cNvGraphicFramePr>
            <a:graphicFrameLocks/>
          </p:cNvGraphicFramePr>
          <p:nvPr>
            <p:extLst>
              <p:ext uri="{D42A27DB-BD31-4B8C-83A1-F6EECF244321}">
                <p14:modId xmlns:p14="http://schemas.microsoft.com/office/powerpoint/2010/main" val="4241158772"/>
              </p:ext>
            </p:extLst>
          </p:nvPr>
        </p:nvGraphicFramePr>
        <p:xfrm>
          <a:off x="712522" y="1150619"/>
          <a:ext cx="7943322" cy="492345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67308" y="1798320"/>
            <a:ext cx="2442692" cy="1169551"/>
          </a:xfrm>
          <a:prstGeom prst="rect">
            <a:avLst/>
          </a:prstGeom>
          <a:solidFill>
            <a:schemeClr val="bg1"/>
          </a:solidFill>
          <a:ln>
            <a:solidFill>
              <a:schemeClr val="accent1"/>
            </a:solidFill>
          </a:ln>
        </p:spPr>
        <p:txBody>
          <a:bodyPr wrap="square" rtlCol="0">
            <a:spAutoFit/>
          </a:bodyPr>
          <a:lstStyle/>
          <a:p>
            <a:r>
              <a:rPr lang="en-GB" sz="1400" b="1" dirty="0"/>
              <a:t>Publications overall: 3,554</a:t>
            </a:r>
          </a:p>
          <a:p>
            <a:r>
              <a:rPr lang="en-GB" sz="1400" dirty="0"/>
              <a:t>Journal articles: 1,661</a:t>
            </a:r>
          </a:p>
          <a:p>
            <a:r>
              <a:rPr lang="en-GB" sz="1400" dirty="0"/>
              <a:t>Books &amp; chapters: 559</a:t>
            </a:r>
          </a:p>
          <a:p>
            <a:r>
              <a:rPr lang="en-GB" sz="1400" dirty="0"/>
              <a:t>Working papers: 443</a:t>
            </a:r>
          </a:p>
          <a:p>
            <a:r>
              <a:rPr lang="en-GB" sz="1400" dirty="0"/>
              <a:t>Conference papers: 708</a:t>
            </a:r>
          </a:p>
        </p:txBody>
      </p:sp>
    </p:spTree>
    <p:extLst>
      <p:ext uri="{BB962C8B-B14F-4D97-AF65-F5344CB8AC3E}">
        <p14:creationId xmlns:p14="http://schemas.microsoft.com/office/powerpoint/2010/main" val="22392491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5232202"/>
          </a:xfrm>
        </p:spPr>
        <p:txBody>
          <a:bodyPr/>
          <a:lstStyle/>
          <a:p>
            <a:pPr marL="342900" indent="-342900">
              <a:lnSpc>
                <a:spcPct val="150000"/>
              </a:lnSpc>
              <a:buFont typeface="Arial" panose="020B0604020202020204" pitchFamily="34" charset="0"/>
              <a:buChar char="•"/>
            </a:pPr>
            <a:r>
              <a:rPr lang="en-US" dirty="0" smtClean="0"/>
              <a:t>Ukraine was a member of the ESS from 2004-13</a:t>
            </a:r>
          </a:p>
          <a:p>
            <a:pPr marL="342900" indent="-342900">
              <a:lnSpc>
                <a:spcPct val="150000"/>
              </a:lnSpc>
              <a:buFont typeface="Arial" panose="020B0604020202020204" pitchFamily="34" charset="0"/>
              <a:buChar char="•"/>
            </a:pPr>
            <a:r>
              <a:rPr lang="en-US" dirty="0" smtClean="0"/>
              <a:t>Took part in 5 Rounds (Rounds 2-6)</a:t>
            </a:r>
          </a:p>
          <a:p>
            <a:pPr marL="342900" indent="-342900">
              <a:lnSpc>
                <a:spcPct val="150000"/>
              </a:lnSpc>
              <a:buFont typeface="Arial" panose="020B0604020202020204" pitchFamily="34" charset="0"/>
              <a:buChar char="•"/>
            </a:pPr>
            <a:r>
              <a:rPr lang="en-GB" dirty="0" smtClean="0"/>
              <a:t>1,562 Registered Users of the data (22</a:t>
            </a:r>
            <a:r>
              <a:rPr lang="en-GB" baseline="30000" dirty="0" smtClean="0"/>
              <a:t>nd</a:t>
            </a:r>
            <a:r>
              <a:rPr lang="en-GB" dirty="0" smtClean="0"/>
              <a:t> highest)</a:t>
            </a:r>
          </a:p>
          <a:p>
            <a:pPr marL="342900" indent="-342900">
              <a:lnSpc>
                <a:spcPct val="150000"/>
              </a:lnSpc>
              <a:buFont typeface="Arial" panose="020B0604020202020204" pitchFamily="34" charset="0"/>
              <a:buChar char="•"/>
            </a:pPr>
            <a:r>
              <a:rPr lang="en-GB" dirty="0" smtClean="0"/>
              <a:t>64.3% of users are students</a:t>
            </a:r>
          </a:p>
          <a:p>
            <a:pPr marL="342900" indent="-342900">
              <a:lnSpc>
                <a:spcPct val="150000"/>
              </a:lnSpc>
              <a:buFont typeface="Arial" panose="020B0604020202020204" pitchFamily="34" charset="0"/>
              <a:buChar char="•"/>
            </a:pPr>
            <a:r>
              <a:rPr lang="en-GB" dirty="0" smtClean="0"/>
              <a:t>17.9% of users are faculty or research</a:t>
            </a:r>
          </a:p>
          <a:p>
            <a:pPr marL="342900" indent="-342900">
              <a:lnSpc>
                <a:spcPct val="150000"/>
              </a:lnSpc>
              <a:buFont typeface="Arial" panose="020B0604020202020204" pitchFamily="34" charset="0"/>
              <a:buChar char="•"/>
            </a:pPr>
            <a:r>
              <a:rPr lang="en-GB" dirty="0" smtClean="0"/>
              <a:t>Ukraine features in 24.8% of all ESS referenced academic publications (2003-16)</a:t>
            </a:r>
          </a:p>
          <a:p>
            <a:pPr marL="342900" indent="-342900">
              <a:lnSpc>
                <a:spcPct val="150000"/>
              </a:lnSpc>
              <a:buFont typeface="Arial" panose="020B0604020202020204" pitchFamily="34" charset="0"/>
              <a:buChar char="•"/>
            </a:pPr>
            <a:endParaRPr lang="en-GB" dirty="0" smtClean="0"/>
          </a:p>
          <a:p>
            <a:pPr marL="342900" indent="-342900">
              <a:lnSpc>
                <a:spcPct val="150000"/>
              </a:lnSpc>
              <a:buFont typeface="Arial" panose="020B0604020202020204" pitchFamily="34" charset="0"/>
              <a:buChar char="•"/>
            </a:pPr>
            <a:endParaRPr lang="en-GB" dirty="0" smtClean="0"/>
          </a:p>
        </p:txBody>
      </p:sp>
      <p:sp>
        <p:nvSpPr>
          <p:cNvPr id="4" name="Slide Number Placeholder 3"/>
          <p:cNvSpPr>
            <a:spLocks noGrp="1"/>
          </p:cNvSpPr>
          <p:nvPr>
            <p:ph type="sldNum" sz="quarter" idx="12"/>
          </p:nvPr>
        </p:nvSpPr>
        <p:spPr/>
        <p:txBody>
          <a:bodyPr/>
          <a:lstStyle/>
          <a:p>
            <a:fld id="{91AF2B4D-6B12-4EDF-87BB-2B55CECB6611}" type="slidenum">
              <a:rPr lang="en-US" smtClean="0">
                <a:solidFill>
                  <a:srgbClr val="FFFFFF"/>
                </a:solidFill>
              </a:rPr>
              <a:pPr/>
              <a:t>15</a:t>
            </a:fld>
            <a:endParaRPr lang="en-US" dirty="0">
              <a:solidFill>
                <a:srgbClr val="FFFFFF"/>
              </a:solidFill>
            </a:endParaRPr>
          </a:p>
        </p:txBody>
      </p:sp>
      <p:sp>
        <p:nvSpPr>
          <p:cNvPr id="5" name="Title 4"/>
          <p:cNvSpPr>
            <a:spLocks noGrp="1"/>
          </p:cNvSpPr>
          <p:nvPr>
            <p:ph type="title"/>
          </p:nvPr>
        </p:nvSpPr>
        <p:spPr>
          <a:xfrm>
            <a:off x="1367308" y="272441"/>
            <a:ext cx="6056566" cy="369332"/>
          </a:xfrm>
        </p:spPr>
        <p:txBody>
          <a:bodyPr/>
          <a:lstStyle/>
          <a:p>
            <a:r>
              <a:rPr lang="en-GB" dirty="0" smtClean="0"/>
              <a:t>Ukrainian participation in ESS</a:t>
            </a:r>
            <a:endParaRPr lang="en-GB" dirty="0"/>
          </a:p>
        </p:txBody>
      </p:sp>
    </p:spTree>
    <p:extLst>
      <p:ext uri="{BB962C8B-B14F-4D97-AF65-F5344CB8AC3E}">
        <p14:creationId xmlns:p14="http://schemas.microsoft.com/office/powerpoint/2010/main" val="15365406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solidFill>
                  <a:srgbClr val="FFFFFF"/>
                </a:solidFill>
              </a:rPr>
              <a:pPr/>
              <a:t>16</a:t>
            </a:fld>
            <a:endParaRPr lang="en-US" dirty="0">
              <a:solidFill>
                <a:srgbClr val="FFFFFF"/>
              </a:solidFill>
            </a:endParaRPr>
          </a:p>
        </p:txBody>
      </p:sp>
      <p:sp>
        <p:nvSpPr>
          <p:cNvPr id="5" name="Title 4"/>
          <p:cNvSpPr>
            <a:spLocks noGrp="1"/>
          </p:cNvSpPr>
          <p:nvPr>
            <p:ph type="title"/>
          </p:nvPr>
        </p:nvSpPr>
        <p:spPr>
          <a:xfrm>
            <a:off x="1367308" y="272441"/>
            <a:ext cx="6056566" cy="369332"/>
          </a:xfrm>
        </p:spPr>
        <p:txBody>
          <a:bodyPr/>
          <a:lstStyle/>
          <a:p>
            <a:r>
              <a:rPr lang="en-GB" dirty="0" smtClean="0"/>
              <a:t>Ukrainian participation in ESS</a:t>
            </a:r>
            <a:endParaRPr lang="en-GB" dirty="0"/>
          </a:p>
        </p:txBody>
      </p:sp>
      <p:pic>
        <p:nvPicPr>
          <p:cNvPr id="6" name="Picture 5"/>
          <p:cNvPicPr>
            <a:picLocks noChangeAspect="1"/>
          </p:cNvPicPr>
          <p:nvPr/>
        </p:nvPicPr>
        <p:blipFill>
          <a:blip r:embed="rId3"/>
          <a:stretch>
            <a:fillRect/>
          </a:stretch>
        </p:blipFill>
        <p:spPr>
          <a:xfrm>
            <a:off x="0" y="1405923"/>
            <a:ext cx="9144000" cy="4442393"/>
          </a:xfrm>
          <a:prstGeom prst="rect">
            <a:avLst/>
          </a:prstGeom>
        </p:spPr>
      </p:pic>
      <p:sp>
        <p:nvSpPr>
          <p:cNvPr id="7" name="Content Placeholder 1"/>
          <p:cNvSpPr>
            <a:spLocks noGrp="1"/>
          </p:cNvSpPr>
          <p:nvPr>
            <p:ph idx="1"/>
          </p:nvPr>
        </p:nvSpPr>
        <p:spPr>
          <a:xfrm>
            <a:off x="712520" y="1115779"/>
            <a:ext cx="7989519" cy="307777"/>
          </a:xfrm>
        </p:spPr>
        <p:txBody>
          <a:bodyPr/>
          <a:lstStyle/>
          <a:p>
            <a:r>
              <a:rPr lang="en-US" dirty="0" smtClean="0"/>
              <a:t>26</a:t>
            </a:r>
            <a:r>
              <a:rPr lang="en-US" baseline="30000" dirty="0" smtClean="0"/>
              <a:t>th</a:t>
            </a:r>
            <a:r>
              <a:rPr lang="en-US" dirty="0" smtClean="0"/>
              <a:t> highest number of publications</a:t>
            </a:r>
          </a:p>
        </p:txBody>
      </p:sp>
    </p:spTree>
    <p:extLst>
      <p:ext uri="{BB962C8B-B14F-4D97-AF65-F5344CB8AC3E}">
        <p14:creationId xmlns:p14="http://schemas.microsoft.com/office/powerpoint/2010/main" val="6237608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solidFill>
                  <a:srgbClr val="FFFFFF"/>
                </a:solidFill>
              </a:rPr>
              <a:pPr/>
              <a:t>17</a:t>
            </a:fld>
            <a:endParaRPr lang="en-US" dirty="0">
              <a:solidFill>
                <a:srgbClr val="FFFFFF"/>
              </a:solidFill>
            </a:endParaRPr>
          </a:p>
        </p:txBody>
      </p:sp>
      <p:sp>
        <p:nvSpPr>
          <p:cNvPr id="5" name="Title 4"/>
          <p:cNvSpPr>
            <a:spLocks noGrp="1"/>
          </p:cNvSpPr>
          <p:nvPr>
            <p:ph type="title"/>
          </p:nvPr>
        </p:nvSpPr>
        <p:spPr>
          <a:xfrm>
            <a:off x="1367308" y="272441"/>
            <a:ext cx="6056566" cy="369332"/>
          </a:xfrm>
        </p:spPr>
        <p:txBody>
          <a:bodyPr/>
          <a:lstStyle/>
          <a:p>
            <a:r>
              <a:rPr lang="en-GB" dirty="0" smtClean="0"/>
              <a:t>Ukrainian participation in ESS</a:t>
            </a:r>
            <a:endParaRPr lang="en-GB" dirty="0"/>
          </a:p>
        </p:txBody>
      </p:sp>
      <p:sp>
        <p:nvSpPr>
          <p:cNvPr id="7" name="Content Placeholder 1"/>
          <p:cNvSpPr>
            <a:spLocks noGrp="1"/>
          </p:cNvSpPr>
          <p:nvPr>
            <p:ph idx="1"/>
          </p:nvPr>
        </p:nvSpPr>
        <p:spPr>
          <a:xfrm>
            <a:off x="712521" y="1115779"/>
            <a:ext cx="2868880" cy="4924425"/>
          </a:xfrm>
        </p:spPr>
        <p:txBody>
          <a:bodyPr/>
          <a:lstStyle/>
          <a:p>
            <a:r>
              <a:rPr lang="en-US" dirty="0"/>
              <a:t>Country (or region) of first author’s institutional affiliation (2003-2016, N=3554</a:t>
            </a:r>
            <a:r>
              <a:rPr lang="en-US" dirty="0" smtClean="0"/>
              <a:t>)</a:t>
            </a:r>
          </a:p>
          <a:p>
            <a:r>
              <a:rPr lang="en-US" dirty="0"/>
              <a:t>The 3554 ESS publications were coded for the country of 1st author’s </a:t>
            </a:r>
            <a:r>
              <a:rPr lang="en-US" dirty="0" smtClean="0"/>
              <a:t>affiliation.</a:t>
            </a:r>
          </a:p>
          <a:p>
            <a:r>
              <a:rPr lang="en-US" dirty="0" smtClean="0"/>
              <a:t>Authors are affiliated </a:t>
            </a:r>
            <a:r>
              <a:rPr lang="en-US" dirty="0"/>
              <a:t>in organizations based in 53 countries and international institutions (e.g. OECD).</a:t>
            </a:r>
          </a:p>
        </p:txBody>
      </p:sp>
      <p:pic>
        <p:nvPicPr>
          <p:cNvPr id="2" name="Picture 1"/>
          <p:cNvPicPr>
            <a:picLocks noChangeAspect="1"/>
          </p:cNvPicPr>
          <p:nvPr/>
        </p:nvPicPr>
        <p:blipFill>
          <a:blip r:embed="rId3"/>
          <a:stretch>
            <a:fillRect/>
          </a:stretch>
        </p:blipFill>
        <p:spPr>
          <a:xfrm>
            <a:off x="3887171" y="975360"/>
            <a:ext cx="5256829" cy="5628017"/>
          </a:xfrm>
          <a:prstGeom prst="rect">
            <a:avLst/>
          </a:prstGeom>
        </p:spPr>
      </p:pic>
    </p:spTree>
    <p:extLst>
      <p:ext uri="{BB962C8B-B14F-4D97-AF65-F5344CB8AC3E}">
        <p14:creationId xmlns:p14="http://schemas.microsoft.com/office/powerpoint/2010/main" val="379134123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Europeans and Democracy | European Parliament | 04.03.15 </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18</a:t>
            </a:fld>
            <a:endParaRPr lang="en-US" dirty="0"/>
          </a:p>
        </p:txBody>
      </p:sp>
      <p:sp>
        <p:nvSpPr>
          <p:cNvPr id="5" name="Title 4"/>
          <p:cNvSpPr>
            <a:spLocks noGrp="1"/>
          </p:cNvSpPr>
          <p:nvPr>
            <p:ph type="title"/>
          </p:nvPr>
        </p:nvSpPr>
        <p:spPr>
          <a:xfrm>
            <a:off x="1367308" y="3290729"/>
            <a:ext cx="6056566" cy="369332"/>
          </a:xfrm>
        </p:spPr>
        <p:txBody>
          <a:bodyPr/>
          <a:lstStyle/>
          <a:p>
            <a:r>
              <a:rPr lang="en-GB" dirty="0" smtClean="0"/>
              <a:t>Ukraine in Europe: Findings</a:t>
            </a:r>
            <a:endParaRPr lang="en-GB" dirty="0"/>
          </a:p>
        </p:txBody>
      </p:sp>
    </p:spTree>
    <p:extLst>
      <p:ext uri="{BB962C8B-B14F-4D97-AF65-F5344CB8AC3E}">
        <p14:creationId xmlns:p14="http://schemas.microsoft.com/office/powerpoint/2010/main" val="31258436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615553"/>
          </a:xfrm>
        </p:spPr>
        <p:txBody>
          <a:bodyPr/>
          <a:lstStyle/>
          <a:p>
            <a:r>
              <a:rPr lang="en-US" dirty="0" smtClean="0"/>
              <a:t>Over 40% of Ukrainians aged under 25 and over 50% of those aged over 70 experienced age-based prejudice (ESS4)</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19</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 Ageism</a:t>
            </a:r>
            <a:endParaRPr lang="en-GB" dirty="0"/>
          </a:p>
        </p:txBody>
      </p:sp>
      <p:pic>
        <p:nvPicPr>
          <p:cNvPr id="7" name="Picture 6"/>
          <p:cNvPicPr>
            <a:picLocks noChangeAspect="1"/>
          </p:cNvPicPr>
          <p:nvPr/>
        </p:nvPicPr>
        <p:blipFill>
          <a:blip r:embed="rId3"/>
          <a:stretch>
            <a:fillRect/>
          </a:stretch>
        </p:blipFill>
        <p:spPr>
          <a:xfrm>
            <a:off x="712521" y="1992855"/>
            <a:ext cx="7737742" cy="4163883"/>
          </a:xfrm>
          <a:prstGeom prst="rect">
            <a:avLst/>
          </a:prstGeom>
          <a:ln>
            <a:solidFill>
              <a:schemeClr val="tx1"/>
            </a:solidFill>
          </a:ln>
        </p:spPr>
      </p:pic>
    </p:spTree>
    <p:extLst>
      <p:ext uri="{BB962C8B-B14F-4D97-AF65-F5344CB8AC3E}">
        <p14:creationId xmlns:p14="http://schemas.microsoft.com/office/powerpoint/2010/main" val="8255575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4924425"/>
          </a:xfrm>
        </p:spPr>
        <p:txBody>
          <a:bodyPr/>
          <a:lstStyle/>
          <a:p>
            <a:pPr marL="342900" indent="-342900">
              <a:buFont typeface="Arial" panose="020B0604020202020204" pitchFamily="34" charset="0"/>
              <a:buChar char="•"/>
            </a:pPr>
            <a:r>
              <a:rPr lang="en-GB" sz="2400" dirty="0" smtClean="0"/>
              <a:t>What the ESS is</a:t>
            </a:r>
          </a:p>
          <a:p>
            <a:pPr marL="342900" indent="-342900">
              <a:buFont typeface="Arial" panose="020B0604020202020204" pitchFamily="34" charset="0"/>
              <a:buChar char="•"/>
            </a:pPr>
            <a:r>
              <a:rPr lang="en-GB" sz="2400" dirty="0" smtClean="0"/>
              <a:t>How you can use it</a:t>
            </a:r>
          </a:p>
          <a:p>
            <a:pPr marL="342900" indent="-342900">
              <a:buFont typeface="Arial" panose="020B0604020202020204" pitchFamily="34" charset="0"/>
              <a:buChar char="•"/>
            </a:pPr>
            <a:r>
              <a:rPr lang="en-GB" sz="2400" dirty="0" smtClean="0"/>
              <a:t>Who else uses it and what they do with it</a:t>
            </a:r>
          </a:p>
          <a:p>
            <a:pPr marL="342900" indent="-342900">
              <a:buFont typeface="Arial" panose="020B0604020202020204" pitchFamily="34" charset="0"/>
              <a:buChar char="•"/>
            </a:pPr>
            <a:r>
              <a:rPr lang="en-GB" sz="2400" dirty="0" smtClean="0"/>
              <a:t>The ESS Ukraine years: some stories in pictures</a:t>
            </a:r>
          </a:p>
          <a:p>
            <a:pPr marL="342900" indent="-342900">
              <a:buFont typeface="Arial" panose="020B0604020202020204" pitchFamily="34" charset="0"/>
              <a:buChar char="•"/>
            </a:pPr>
            <a:r>
              <a:rPr lang="en-GB" sz="2400" dirty="0" smtClean="0"/>
              <a:t>What you (and we) have missed while you’ve been away</a:t>
            </a:r>
          </a:p>
          <a:p>
            <a:pPr marL="342900" indent="-342900">
              <a:buFont typeface="Arial" panose="020B0604020202020204" pitchFamily="34" charset="0"/>
              <a:buChar char="•"/>
            </a:pPr>
            <a:r>
              <a:rPr lang="en-GB" sz="2400" dirty="0" smtClean="0"/>
              <a:t>Round 9: Still time to be part of it!</a:t>
            </a:r>
          </a:p>
          <a:p>
            <a:pPr marL="342900" indent="-342900">
              <a:buFont typeface="Arial" panose="020B0604020202020204" pitchFamily="34" charset="0"/>
              <a:buChar char="•"/>
            </a:pPr>
            <a:r>
              <a:rPr lang="en-GB" sz="2400" dirty="0" smtClean="0"/>
              <a:t>Ukraine and ESS ERIC by 2020 - Member, Guest or Just Good Friends?</a:t>
            </a:r>
          </a:p>
          <a:p>
            <a:pPr marL="342900" indent="-342900">
              <a:buFont typeface="Arial" panose="020B0604020202020204" pitchFamily="34" charset="0"/>
              <a:buChar char="•"/>
            </a:pPr>
            <a:endParaRPr lang="en-GB" sz="2400" dirty="0"/>
          </a:p>
        </p:txBody>
      </p:sp>
      <p:sp>
        <p:nvSpPr>
          <p:cNvPr id="3" name="Footer Placeholder 2"/>
          <p:cNvSpPr>
            <a:spLocks noGrp="1"/>
          </p:cNvSpPr>
          <p:nvPr>
            <p:ph type="ftr" sz="quarter" idx="11"/>
          </p:nvPr>
        </p:nvSpPr>
        <p:spPr/>
        <p:txBody>
          <a:bodyPr/>
          <a:lstStyle/>
          <a:p>
            <a:r>
              <a:rPr lang="en-US" smtClean="0"/>
              <a:t>Europeans and Democracy | European Parliament | 04.03.15 </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a:t>
            </a:fld>
            <a:endParaRPr lang="en-US" dirty="0"/>
          </a:p>
        </p:txBody>
      </p:sp>
      <p:sp>
        <p:nvSpPr>
          <p:cNvPr id="5" name="Title 4"/>
          <p:cNvSpPr>
            <a:spLocks noGrp="1"/>
          </p:cNvSpPr>
          <p:nvPr>
            <p:ph type="title"/>
          </p:nvPr>
        </p:nvSpPr>
        <p:spPr/>
        <p:txBody>
          <a:bodyPr/>
          <a:lstStyle/>
          <a:p>
            <a:r>
              <a:rPr lang="en-GB" dirty="0" smtClean="0"/>
              <a:t>Outline of my talk</a:t>
            </a:r>
            <a:endParaRPr lang="en-GB" dirty="0"/>
          </a:p>
        </p:txBody>
      </p:sp>
    </p:spTree>
    <p:extLst>
      <p:ext uri="{BB962C8B-B14F-4D97-AF65-F5344CB8AC3E}">
        <p14:creationId xmlns:p14="http://schemas.microsoft.com/office/powerpoint/2010/main" val="117859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2256590" cy="2769989"/>
          </a:xfrm>
        </p:spPr>
        <p:txBody>
          <a:bodyPr/>
          <a:lstStyle/>
          <a:p>
            <a:pPr>
              <a:lnSpc>
                <a:spcPct val="150000"/>
              </a:lnSpc>
            </a:pPr>
            <a:r>
              <a:rPr lang="en-US" dirty="0" smtClean="0"/>
              <a:t>8th lowest number of respondents (36%) who think age discrimination is a serious problem (ESS4)</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20</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 Ageism</a:t>
            </a:r>
            <a:endParaRPr lang="en-GB" dirty="0"/>
          </a:p>
        </p:txBody>
      </p:sp>
      <p:pic>
        <p:nvPicPr>
          <p:cNvPr id="8" name="Picture 7"/>
          <p:cNvPicPr>
            <a:picLocks noChangeAspect="1"/>
          </p:cNvPicPr>
          <p:nvPr/>
        </p:nvPicPr>
        <p:blipFill>
          <a:blip r:embed="rId3"/>
          <a:stretch>
            <a:fillRect/>
          </a:stretch>
        </p:blipFill>
        <p:spPr>
          <a:xfrm>
            <a:off x="3668640" y="951797"/>
            <a:ext cx="4772661" cy="5544000"/>
          </a:xfrm>
          <a:prstGeom prst="rect">
            <a:avLst/>
          </a:prstGeom>
          <a:ln>
            <a:solidFill>
              <a:schemeClr val="accent1"/>
            </a:solidFill>
          </a:ln>
        </p:spPr>
      </p:pic>
    </p:spTree>
    <p:extLst>
      <p:ext uri="{BB962C8B-B14F-4D97-AF65-F5344CB8AC3E}">
        <p14:creationId xmlns:p14="http://schemas.microsoft.com/office/powerpoint/2010/main" val="21561118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615553"/>
          </a:xfrm>
        </p:spPr>
        <p:txBody>
          <a:bodyPr/>
          <a:lstStyle/>
          <a:p>
            <a:r>
              <a:rPr lang="en-US" dirty="0"/>
              <a:t>Government </a:t>
            </a:r>
            <a:r>
              <a:rPr lang="en-US" dirty="0" smtClean="0"/>
              <a:t>intervention </a:t>
            </a:r>
            <a:r>
              <a:rPr lang="en-US" dirty="0"/>
              <a:t>(healthcare support, benefits, pensions, etc.) is </a:t>
            </a:r>
            <a:r>
              <a:rPr lang="en-US" dirty="0" smtClean="0"/>
              <a:t>broadly supported across Europe (ESS4)</a:t>
            </a:r>
          </a:p>
        </p:txBody>
      </p:sp>
      <p:sp>
        <p:nvSpPr>
          <p:cNvPr id="4" name="Slide Number Placeholder 3"/>
          <p:cNvSpPr>
            <a:spLocks noGrp="1"/>
          </p:cNvSpPr>
          <p:nvPr>
            <p:ph type="sldNum" sz="quarter" idx="12"/>
          </p:nvPr>
        </p:nvSpPr>
        <p:spPr/>
        <p:txBody>
          <a:bodyPr/>
          <a:lstStyle/>
          <a:p>
            <a:fld id="{91AF2B4D-6B12-4EDF-87BB-2B55CECB6611}" type="slidenum">
              <a:rPr lang="en-US" smtClean="0"/>
              <a:pPr/>
              <a:t>21</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a:t>
            </a:r>
            <a:r>
              <a:rPr lang="en-GB" dirty="0" smtClean="0"/>
              <a:t>Welfare</a:t>
            </a:r>
            <a:endParaRPr lang="en-GB" dirty="0"/>
          </a:p>
        </p:txBody>
      </p:sp>
      <p:pic>
        <p:nvPicPr>
          <p:cNvPr id="6" name="Picture 5"/>
          <p:cNvPicPr>
            <a:picLocks noChangeAspect="1"/>
          </p:cNvPicPr>
          <p:nvPr/>
        </p:nvPicPr>
        <p:blipFill rotWithShape="1">
          <a:blip r:embed="rId3"/>
          <a:srcRect b="10280"/>
          <a:stretch/>
        </p:blipFill>
        <p:spPr>
          <a:xfrm>
            <a:off x="712521" y="1992855"/>
            <a:ext cx="7737742" cy="4163883"/>
          </a:xfrm>
          <a:prstGeom prst="rect">
            <a:avLst/>
          </a:prstGeom>
          <a:ln>
            <a:solidFill>
              <a:schemeClr val="tx1"/>
            </a:solidFill>
          </a:ln>
        </p:spPr>
      </p:pic>
    </p:spTree>
    <p:extLst>
      <p:ext uri="{BB962C8B-B14F-4D97-AF65-F5344CB8AC3E}">
        <p14:creationId xmlns:p14="http://schemas.microsoft.com/office/powerpoint/2010/main" val="228019293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615553"/>
          </a:xfrm>
        </p:spPr>
        <p:txBody>
          <a:bodyPr/>
          <a:lstStyle/>
          <a:p>
            <a:r>
              <a:rPr lang="en-US" dirty="0" smtClean="0"/>
              <a:t>As with all of Europe, women tend to do a higher proportion of housework than men (ESS5)</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22</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a:t>
            </a:r>
            <a:r>
              <a:rPr lang="en-GB" dirty="0" smtClean="0"/>
              <a:t>Gender</a:t>
            </a:r>
            <a:endParaRPr lang="en-GB"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6714"/>
          <a:stretch/>
        </p:blipFill>
        <p:spPr>
          <a:xfrm>
            <a:off x="712521" y="1992856"/>
            <a:ext cx="7737742" cy="4163882"/>
          </a:xfrm>
          <a:prstGeom prst="rect">
            <a:avLst/>
          </a:prstGeom>
          <a:ln>
            <a:solidFill>
              <a:schemeClr val="accent1"/>
            </a:solidFill>
          </a:ln>
        </p:spPr>
      </p:pic>
    </p:spTree>
    <p:extLst>
      <p:ext uri="{BB962C8B-B14F-4D97-AF65-F5344CB8AC3E}">
        <p14:creationId xmlns:p14="http://schemas.microsoft.com/office/powerpoint/2010/main" val="213091613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0" y="1115779"/>
            <a:ext cx="7989519" cy="307777"/>
          </a:xfrm>
        </p:spPr>
        <p:txBody>
          <a:bodyPr/>
          <a:lstStyle/>
          <a:p>
            <a:r>
              <a:rPr lang="en-US" dirty="0" smtClean="0"/>
              <a:t>One of the most concerned about violent crime in Europe (ESS5)</a:t>
            </a:r>
          </a:p>
        </p:txBody>
      </p:sp>
      <p:sp>
        <p:nvSpPr>
          <p:cNvPr id="4" name="Slide Number Placeholder 3"/>
          <p:cNvSpPr>
            <a:spLocks noGrp="1"/>
          </p:cNvSpPr>
          <p:nvPr>
            <p:ph type="sldNum" sz="quarter" idx="12"/>
          </p:nvPr>
        </p:nvSpPr>
        <p:spPr/>
        <p:txBody>
          <a:bodyPr/>
          <a:lstStyle/>
          <a:p>
            <a:fld id="{91AF2B4D-6B12-4EDF-87BB-2B55CECB6611}" type="slidenum">
              <a:rPr lang="en-US" smtClean="0"/>
              <a:pPr/>
              <a:t>23</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a:t>
            </a:r>
            <a:r>
              <a:rPr lang="en-GB" dirty="0" smtClean="0"/>
              <a:t>Crime</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22" y="1550191"/>
            <a:ext cx="7737742" cy="4561050"/>
          </a:xfrm>
          <a:prstGeom prst="rect">
            <a:avLst/>
          </a:prstGeom>
          <a:ln>
            <a:solidFill>
              <a:schemeClr val="accent1"/>
            </a:solidFill>
          </a:ln>
        </p:spPr>
      </p:pic>
    </p:spTree>
    <p:extLst>
      <p:ext uri="{BB962C8B-B14F-4D97-AF65-F5344CB8AC3E}">
        <p14:creationId xmlns:p14="http://schemas.microsoft.com/office/powerpoint/2010/main" val="417274890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smtClean="0"/>
              <a:t>Perceived quality of Government: Experts v Public (ESS4) </a:t>
            </a:r>
          </a:p>
        </p:txBody>
      </p:sp>
      <p:sp>
        <p:nvSpPr>
          <p:cNvPr id="4" name="Slide Number Placeholder 3"/>
          <p:cNvSpPr>
            <a:spLocks noGrp="1"/>
          </p:cNvSpPr>
          <p:nvPr>
            <p:ph type="sldNum" sz="quarter" idx="12"/>
          </p:nvPr>
        </p:nvSpPr>
        <p:spPr/>
        <p:txBody>
          <a:bodyPr/>
          <a:lstStyle/>
          <a:p>
            <a:fld id="{91AF2B4D-6B12-4EDF-87BB-2B55CECB6611}" type="slidenum">
              <a:rPr lang="en-US" smtClean="0"/>
              <a:pPr/>
              <a:t>24</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a:t>
            </a:r>
            <a:r>
              <a:rPr lang="en-GB" dirty="0" smtClean="0"/>
              <a:t>Democracy</a:t>
            </a:r>
            <a:endParaRPr lang="en-GB"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244" b="8358"/>
          <a:stretch/>
        </p:blipFill>
        <p:spPr>
          <a:xfrm>
            <a:off x="712522" y="1550191"/>
            <a:ext cx="7737742" cy="4561049"/>
          </a:xfrm>
          <a:prstGeom prst="rect">
            <a:avLst/>
          </a:prstGeom>
          <a:ln>
            <a:solidFill>
              <a:schemeClr val="accent1"/>
            </a:solidFill>
          </a:ln>
        </p:spPr>
      </p:pic>
    </p:spTree>
    <p:extLst>
      <p:ext uri="{BB962C8B-B14F-4D97-AF65-F5344CB8AC3E}">
        <p14:creationId xmlns:p14="http://schemas.microsoft.com/office/powerpoint/2010/main" val="152911948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smtClean="0"/>
              <a:t>Perceived quality of Government: Spending v Public (ESS4) </a:t>
            </a:r>
          </a:p>
        </p:txBody>
      </p:sp>
      <p:sp>
        <p:nvSpPr>
          <p:cNvPr id="4" name="Slide Number Placeholder 3"/>
          <p:cNvSpPr>
            <a:spLocks noGrp="1"/>
          </p:cNvSpPr>
          <p:nvPr>
            <p:ph type="sldNum" sz="quarter" idx="12"/>
          </p:nvPr>
        </p:nvSpPr>
        <p:spPr/>
        <p:txBody>
          <a:bodyPr/>
          <a:lstStyle/>
          <a:p>
            <a:fld id="{91AF2B4D-6B12-4EDF-87BB-2B55CECB6611}" type="slidenum">
              <a:rPr lang="en-US" smtClean="0"/>
              <a:pPr/>
              <a:t>25</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a:t>
            </a:r>
            <a:r>
              <a:rPr lang="en-GB" dirty="0" smtClean="0"/>
              <a:t>Democracy</a:t>
            </a:r>
            <a:endParaRPr lang="en-GB" dirty="0"/>
          </a:p>
        </p:txBody>
      </p:sp>
      <p:pic>
        <p:nvPicPr>
          <p:cNvPr id="6" name="Picture 5"/>
          <p:cNvPicPr>
            <a:picLocks noChangeAspect="1"/>
          </p:cNvPicPr>
          <p:nvPr/>
        </p:nvPicPr>
        <p:blipFill>
          <a:blip r:embed="rId3"/>
          <a:stretch>
            <a:fillRect/>
          </a:stretch>
        </p:blipFill>
        <p:spPr>
          <a:xfrm>
            <a:off x="712522" y="1550191"/>
            <a:ext cx="7737742" cy="4561050"/>
          </a:xfrm>
          <a:prstGeom prst="rect">
            <a:avLst/>
          </a:prstGeom>
          <a:ln>
            <a:solidFill>
              <a:schemeClr val="accent1"/>
            </a:solidFill>
          </a:ln>
        </p:spPr>
      </p:pic>
    </p:spTree>
    <p:extLst>
      <p:ext uri="{BB962C8B-B14F-4D97-AF65-F5344CB8AC3E}">
        <p14:creationId xmlns:p14="http://schemas.microsoft.com/office/powerpoint/2010/main" val="113874145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2621229" cy="3693319"/>
          </a:xfrm>
        </p:spPr>
        <p:txBody>
          <a:bodyPr/>
          <a:lstStyle/>
          <a:p>
            <a:pPr>
              <a:lnSpc>
                <a:spcPct val="150000"/>
              </a:lnSpc>
            </a:pPr>
            <a:r>
              <a:rPr lang="en-US" dirty="0" smtClean="0"/>
              <a:t>Ukraine has less concern than many other countries in Europe about </a:t>
            </a:r>
            <a:r>
              <a:rPr lang="en-US" dirty="0"/>
              <a:t>social benefits encouraging people from other countries </a:t>
            </a:r>
            <a:r>
              <a:rPr lang="en-US" dirty="0" smtClean="0"/>
              <a:t>to go and live there (ESS4)</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26</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a:t>
            </a:r>
            <a:r>
              <a:rPr lang="en-GB" dirty="0"/>
              <a:t>: Immigration</a:t>
            </a:r>
          </a:p>
        </p:txBody>
      </p:sp>
      <p:pic>
        <p:nvPicPr>
          <p:cNvPr id="6" name="Picture 5"/>
          <p:cNvPicPr>
            <a:picLocks noChangeAspect="1"/>
          </p:cNvPicPr>
          <p:nvPr/>
        </p:nvPicPr>
        <p:blipFill>
          <a:blip r:embed="rId3"/>
          <a:stretch>
            <a:fillRect/>
          </a:stretch>
        </p:blipFill>
        <p:spPr>
          <a:xfrm>
            <a:off x="3419475" y="916809"/>
            <a:ext cx="5326492" cy="5561962"/>
          </a:xfrm>
          <a:prstGeom prst="rect">
            <a:avLst/>
          </a:prstGeom>
          <a:ln>
            <a:solidFill>
              <a:schemeClr val="tx1"/>
            </a:solidFill>
          </a:ln>
        </p:spPr>
      </p:pic>
    </p:spTree>
    <p:extLst>
      <p:ext uri="{BB962C8B-B14F-4D97-AF65-F5344CB8AC3E}">
        <p14:creationId xmlns:p14="http://schemas.microsoft.com/office/powerpoint/2010/main" val="311870087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smtClean="0"/>
              <a:t>Importance </a:t>
            </a:r>
            <a:r>
              <a:rPr lang="en-US" dirty="0"/>
              <a:t>of living in a democratic country (0-10</a:t>
            </a:r>
            <a:r>
              <a:rPr lang="en-US" dirty="0" smtClean="0"/>
              <a:t>)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27</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 Democracy</a:t>
            </a:r>
            <a:endParaRPr lang="en-GB" dirty="0"/>
          </a:p>
        </p:txBody>
      </p:sp>
      <p:pic>
        <p:nvPicPr>
          <p:cNvPr id="7" name="Picture 6"/>
          <p:cNvPicPr>
            <a:picLocks noChangeAspect="1"/>
          </p:cNvPicPr>
          <p:nvPr/>
        </p:nvPicPr>
        <p:blipFill>
          <a:blip r:embed="rId3"/>
          <a:stretch>
            <a:fillRect/>
          </a:stretch>
        </p:blipFill>
        <p:spPr>
          <a:xfrm>
            <a:off x="712521" y="1549100"/>
            <a:ext cx="7737743" cy="4679577"/>
          </a:xfrm>
          <a:prstGeom prst="rect">
            <a:avLst/>
          </a:prstGeom>
          <a:ln>
            <a:solidFill>
              <a:schemeClr val="accent1"/>
            </a:solidFill>
          </a:ln>
        </p:spPr>
      </p:pic>
    </p:spTree>
    <p:extLst>
      <p:ext uri="{BB962C8B-B14F-4D97-AF65-F5344CB8AC3E}">
        <p14:creationId xmlns:p14="http://schemas.microsoft.com/office/powerpoint/2010/main" val="361038812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a:t>Mean score on </a:t>
            </a:r>
            <a:r>
              <a:rPr lang="en-US" dirty="0" smtClean="0"/>
              <a:t>democracy indices </a:t>
            </a:r>
            <a:r>
              <a:rPr lang="en-US" dirty="0"/>
              <a:t>(0-10), by </a:t>
            </a:r>
            <a:r>
              <a:rPr lang="en-US" dirty="0" smtClean="0"/>
              <a:t>country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28</a:t>
            </a:fld>
            <a:endParaRPr lang="en-US" dirty="0"/>
          </a:p>
        </p:txBody>
      </p:sp>
      <p:sp>
        <p:nvSpPr>
          <p:cNvPr id="5" name="Title 4"/>
          <p:cNvSpPr>
            <a:spLocks noGrp="1"/>
          </p:cNvSpPr>
          <p:nvPr>
            <p:ph type="title"/>
          </p:nvPr>
        </p:nvSpPr>
        <p:spPr>
          <a:xfrm>
            <a:off x="1367308" y="272441"/>
            <a:ext cx="6056566" cy="369332"/>
          </a:xfrm>
        </p:spPr>
        <p:txBody>
          <a:bodyPr/>
          <a:lstStyle/>
          <a:p>
            <a:r>
              <a:rPr lang="en-GB" dirty="0"/>
              <a:t>Ukrainian results</a:t>
            </a:r>
            <a:r>
              <a:rPr lang="en-GB" dirty="0" smtClean="0"/>
              <a:t>: Democracy</a:t>
            </a:r>
            <a:endParaRPr lang="en-GB" dirty="0"/>
          </a:p>
        </p:txBody>
      </p:sp>
      <p:pic>
        <p:nvPicPr>
          <p:cNvPr id="3" name="Picture 2"/>
          <p:cNvPicPr>
            <a:picLocks noChangeAspect="1"/>
          </p:cNvPicPr>
          <p:nvPr/>
        </p:nvPicPr>
        <p:blipFill>
          <a:blip r:embed="rId3"/>
          <a:stretch>
            <a:fillRect/>
          </a:stretch>
        </p:blipFill>
        <p:spPr>
          <a:xfrm>
            <a:off x="712522" y="1550191"/>
            <a:ext cx="7737742" cy="4680000"/>
          </a:xfrm>
          <a:prstGeom prst="rect">
            <a:avLst/>
          </a:prstGeom>
          <a:ln>
            <a:solidFill>
              <a:schemeClr val="accent1"/>
            </a:solidFill>
          </a:ln>
        </p:spPr>
      </p:pic>
      <p:cxnSp>
        <p:nvCxnSpPr>
          <p:cNvPr id="7" name="Straight Arrow Connector 6"/>
          <p:cNvCxnSpPr/>
          <p:nvPr/>
        </p:nvCxnSpPr>
        <p:spPr>
          <a:xfrm flipH="1">
            <a:off x="3545634" y="1940767"/>
            <a:ext cx="1129003" cy="103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26138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a:t>Mean score on </a:t>
            </a:r>
            <a:r>
              <a:rPr lang="en-US" dirty="0" smtClean="0"/>
              <a:t>evaluation </a:t>
            </a:r>
            <a:r>
              <a:rPr lang="en-US" dirty="0"/>
              <a:t>indices (0-10), by </a:t>
            </a:r>
            <a:r>
              <a:rPr lang="en-US" dirty="0" smtClean="0"/>
              <a:t>country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29</a:t>
            </a:fld>
            <a:endParaRPr lang="en-US" dirty="0"/>
          </a:p>
        </p:txBody>
      </p:sp>
      <p:sp>
        <p:nvSpPr>
          <p:cNvPr id="5" name="Title 4"/>
          <p:cNvSpPr>
            <a:spLocks noGrp="1"/>
          </p:cNvSpPr>
          <p:nvPr>
            <p:ph type="title"/>
          </p:nvPr>
        </p:nvSpPr>
        <p:spPr>
          <a:xfrm>
            <a:off x="1367308" y="272441"/>
            <a:ext cx="6056566" cy="369332"/>
          </a:xfrm>
        </p:spPr>
        <p:txBody>
          <a:bodyPr/>
          <a:lstStyle/>
          <a:p>
            <a:r>
              <a:rPr lang="en-GB" dirty="0"/>
              <a:t>Ukrainian results</a:t>
            </a:r>
            <a:r>
              <a:rPr lang="en-GB" dirty="0" smtClean="0"/>
              <a:t>: Democracy</a:t>
            </a:r>
            <a:endParaRPr lang="en-GB" dirty="0"/>
          </a:p>
        </p:txBody>
      </p:sp>
      <p:pic>
        <p:nvPicPr>
          <p:cNvPr id="7" name="Picture 6"/>
          <p:cNvPicPr>
            <a:picLocks noChangeAspect="1"/>
          </p:cNvPicPr>
          <p:nvPr/>
        </p:nvPicPr>
        <p:blipFill>
          <a:blip r:embed="rId3"/>
          <a:stretch>
            <a:fillRect/>
          </a:stretch>
        </p:blipFill>
        <p:spPr>
          <a:xfrm>
            <a:off x="712520" y="1550193"/>
            <a:ext cx="7737743" cy="4680000"/>
          </a:xfrm>
          <a:prstGeom prst="rect">
            <a:avLst/>
          </a:prstGeom>
          <a:ln>
            <a:solidFill>
              <a:schemeClr val="accent1"/>
            </a:solidFill>
          </a:ln>
        </p:spPr>
      </p:pic>
      <p:cxnSp>
        <p:nvCxnSpPr>
          <p:cNvPr id="6" name="Straight Arrow Connector 5"/>
          <p:cNvCxnSpPr/>
          <p:nvPr/>
        </p:nvCxnSpPr>
        <p:spPr>
          <a:xfrm>
            <a:off x="7903029" y="2192694"/>
            <a:ext cx="130628" cy="15955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24394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897568"/>
            <a:ext cx="7737742" cy="5386090"/>
          </a:xfrm>
        </p:spPr>
        <p:txBody>
          <a:bodyPr/>
          <a:lstStyle/>
          <a:p>
            <a:pPr marL="342900" indent="-342900">
              <a:lnSpc>
                <a:spcPct val="150000"/>
              </a:lnSpc>
              <a:buFont typeface="Arial" panose="020B0604020202020204" pitchFamily="34" charset="0"/>
              <a:buChar char="•"/>
            </a:pPr>
            <a:r>
              <a:rPr lang="en-US" dirty="0"/>
              <a:t>Academic cross-national survey measuring attitudes</a:t>
            </a:r>
          </a:p>
          <a:p>
            <a:pPr marL="342900" indent="-342900">
              <a:lnSpc>
                <a:spcPct val="150000"/>
              </a:lnSpc>
              <a:buFont typeface="Arial" panose="020B0604020202020204" pitchFamily="34" charset="0"/>
              <a:buChar char="•"/>
            </a:pPr>
            <a:r>
              <a:rPr lang="en-US" dirty="0"/>
              <a:t>Face-to-face interviews every two years (since 2002)</a:t>
            </a:r>
          </a:p>
          <a:p>
            <a:pPr marL="342900" indent="-342900">
              <a:lnSpc>
                <a:spcPct val="150000"/>
              </a:lnSpc>
              <a:buFont typeface="Arial" panose="020B0604020202020204" pitchFamily="34" charset="0"/>
              <a:buChar char="•"/>
            </a:pPr>
            <a:r>
              <a:rPr lang="en-GB" dirty="0"/>
              <a:t>Over 380,000 interviews completed</a:t>
            </a:r>
          </a:p>
          <a:p>
            <a:pPr marL="342900" indent="-342900">
              <a:lnSpc>
                <a:spcPct val="150000"/>
              </a:lnSpc>
              <a:buFont typeface="Arial" panose="020B0604020202020204" pitchFamily="34" charset="0"/>
              <a:buChar char="•"/>
            </a:pPr>
            <a:r>
              <a:rPr lang="en-GB" dirty="0"/>
              <a:t>Data collection by a range of providers</a:t>
            </a:r>
          </a:p>
          <a:p>
            <a:pPr marL="342900" indent="-342900">
              <a:lnSpc>
                <a:spcPct val="150000"/>
              </a:lnSpc>
              <a:buFont typeface="Arial" panose="020B0604020202020204" pitchFamily="34" charset="0"/>
              <a:buChar char="•"/>
            </a:pPr>
            <a:r>
              <a:rPr lang="en-GB" dirty="0"/>
              <a:t>8 rounds completed in 36 countries</a:t>
            </a:r>
          </a:p>
          <a:p>
            <a:pPr marL="342900" indent="-342900">
              <a:lnSpc>
                <a:spcPct val="150000"/>
              </a:lnSpc>
              <a:buFont typeface="Arial" panose="020B0604020202020204" pitchFamily="34" charset="0"/>
              <a:buChar char="•"/>
            </a:pPr>
            <a:r>
              <a:rPr lang="en-GB" dirty="0" smtClean="0"/>
              <a:t>Fieldwork for Round 9 began last week</a:t>
            </a:r>
            <a:endParaRPr lang="en-GB" dirty="0"/>
          </a:p>
          <a:p>
            <a:pPr marL="342900" indent="-342900">
              <a:lnSpc>
                <a:spcPct val="150000"/>
              </a:lnSpc>
              <a:buFont typeface="Arial" panose="020B0604020202020204" pitchFamily="34" charset="0"/>
              <a:buChar char="•"/>
            </a:pPr>
            <a:r>
              <a:rPr lang="en-GB" dirty="0"/>
              <a:t>All data free for non commercial use</a:t>
            </a:r>
          </a:p>
          <a:p>
            <a:pPr marL="342900" indent="-342900">
              <a:lnSpc>
                <a:spcPct val="150000"/>
              </a:lnSpc>
              <a:buFont typeface="Arial" panose="020B0604020202020204" pitchFamily="34" charset="0"/>
              <a:buChar char="•"/>
            </a:pPr>
            <a:r>
              <a:rPr lang="en-GB" dirty="0"/>
              <a:t>Over </a:t>
            </a:r>
            <a:r>
              <a:rPr lang="en-GB" dirty="0" smtClean="0"/>
              <a:t>125,000 </a:t>
            </a:r>
            <a:r>
              <a:rPr lang="en-GB" dirty="0"/>
              <a:t>registered users</a:t>
            </a:r>
          </a:p>
          <a:p>
            <a:pPr marL="342900" indent="-342900">
              <a:lnSpc>
                <a:spcPct val="150000"/>
              </a:lnSpc>
              <a:buFont typeface="Arial" panose="020B0604020202020204" pitchFamily="34" charset="0"/>
              <a:buChar char="•"/>
            </a:pPr>
            <a:r>
              <a:rPr lang="en-GB" dirty="0" smtClean="0"/>
              <a:t>3,554 </a:t>
            </a:r>
            <a:r>
              <a:rPr lang="en-GB" dirty="0"/>
              <a:t>academic publications used data (</a:t>
            </a:r>
            <a:r>
              <a:rPr lang="en-GB" dirty="0" smtClean="0"/>
              <a:t>2004-16)</a:t>
            </a:r>
            <a:endParaRPr lang="en-GB"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 Background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505" y="5050131"/>
            <a:ext cx="1169758" cy="1148334"/>
          </a:xfrm>
          <a:prstGeom prst="rect">
            <a:avLst/>
          </a:prstGeom>
          <a:ln>
            <a:solidFill>
              <a:schemeClr val="accent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772" y="2276625"/>
            <a:ext cx="1737491" cy="1228606"/>
          </a:xfrm>
          <a:prstGeom prst="rect">
            <a:avLst/>
          </a:prstGeom>
          <a:ln>
            <a:solidFill>
              <a:schemeClr val="accent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2773" y="3774723"/>
            <a:ext cx="1737490" cy="1005915"/>
          </a:xfrm>
          <a:prstGeom prst="rect">
            <a:avLst/>
          </a:prstGeom>
          <a:ln>
            <a:solidFill>
              <a:schemeClr val="accent1"/>
            </a:solidFill>
          </a:ln>
        </p:spPr>
      </p:pic>
    </p:spTree>
    <p:extLst>
      <p:ext uri="{BB962C8B-B14F-4D97-AF65-F5344CB8AC3E}">
        <p14:creationId xmlns:p14="http://schemas.microsoft.com/office/powerpoint/2010/main" val="250847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3"/>
          <a:stretch>
            <a:fillRect/>
          </a:stretch>
        </p:blipFill>
        <p:spPr>
          <a:xfrm>
            <a:off x="712521" y="1992854"/>
            <a:ext cx="7736400" cy="4164106"/>
          </a:xfrm>
          <a:prstGeom prst="rect">
            <a:avLst/>
          </a:prstGeom>
          <a:ln>
            <a:solidFill>
              <a:schemeClr val="accent1"/>
            </a:solidFill>
          </a:ln>
        </p:spPr>
      </p:pic>
      <p:sp>
        <p:nvSpPr>
          <p:cNvPr id="2" name="Content Placeholder 1"/>
          <p:cNvSpPr>
            <a:spLocks noGrp="1"/>
          </p:cNvSpPr>
          <p:nvPr>
            <p:ph idx="1"/>
          </p:nvPr>
        </p:nvSpPr>
        <p:spPr>
          <a:xfrm>
            <a:off x="712521" y="1115779"/>
            <a:ext cx="7737742" cy="615553"/>
          </a:xfrm>
        </p:spPr>
        <p:txBody>
          <a:bodyPr/>
          <a:lstStyle/>
          <a:p>
            <a:r>
              <a:rPr lang="en-US" dirty="0"/>
              <a:t>Correlation between the meaning attached to </a:t>
            </a:r>
            <a:r>
              <a:rPr lang="en-US" dirty="0" smtClean="0"/>
              <a:t>democracy (ESS) and </a:t>
            </a:r>
            <a:r>
              <a:rPr lang="en-US" dirty="0"/>
              <a:t>democratic </a:t>
            </a:r>
            <a:r>
              <a:rPr lang="en-US" dirty="0" smtClean="0"/>
              <a:t>performance (World Bank indicators)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30</a:t>
            </a:fld>
            <a:endParaRPr lang="en-US" dirty="0"/>
          </a:p>
        </p:txBody>
      </p:sp>
      <p:sp>
        <p:nvSpPr>
          <p:cNvPr id="5" name="Title 4"/>
          <p:cNvSpPr>
            <a:spLocks noGrp="1"/>
          </p:cNvSpPr>
          <p:nvPr>
            <p:ph type="title"/>
          </p:nvPr>
        </p:nvSpPr>
        <p:spPr>
          <a:xfrm>
            <a:off x="1367308" y="272441"/>
            <a:ext cx="6056566" cy="369332"/>
          </a:xfrm>
        </p:spPr>
        <p:txBody>
          <a:bodyPr/>
          <a:lstStyle/>
          <a:p>
            <a:r>
              <a:rPr lang="en-GB" dirty="0"/>
              <a:t>Ukrainian results</a:t>
            </a:r>
            <a:r>
              <a:rPr lang="en-GB" dirty="0" smtClean="0"/>
              <a:t>: Democracy</a:t>
            </a:r>
            <a:endParaRPr lang="en-GB" dirty="0"/>
          </a:p>
        </p:txBody>
      </p:sp>
      <p:sp>
        <p:nvSpPr>
          <p:cNvPr id="7" name="Oval 6"/>
          <p:cNvSpPr/>
          <p:nvPr/>
        </p:nvSpPr>
        <p:spPr>
          <a:xfrm>
            <a:off x="1939962" y="3631938"/>
            <a:ext cx="879437" cy="49485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37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12521" y="1992855"/>
            <a:ext cx="7709866" cy="4158502"/>
          </a:xfrm>
          <a:prstGeom prst="rect">
            <a:avLst/>
          </a:prstGeom>
          <a:ln>
            <a:solidFill>
              <a:schemeClr val="tx1"/>
            </a:solidFill>
          </a:ln>
        </p:spPr>
      </p:pic>
      <p:sp>
        <p:nvSpPr>
          <p:cNvPr id="2" name="Content Placeholder 1"/>
          <p:cNvSpPr>
            <a:spLocks noGrp="1"/>
          </p:cNvSpPr>
          <p:nvPr>
            <p:ph idx="1"/>
          </p:nvPr>
        </p:nvSpPr>
        <p:spPr>
          <a:xfrm>
            <a:off x="712521" y="1115779"/>
            <a:ext cx="7737742" cy="615553"/>
          </a:xfrm>
        </p:spPr>
        <p:txBody>
          <a:bodyPr/>
          <a:lstStyle/>
          <a:p>
            <a:r>
              <a:rPr lang="en-US" dirty="0"/>
              <a:t>Correlation between evaluations of democracy (</a:t>
            </a:r>
            <a:r>
              <a:rPr lang="en-US" dirty="0" smtClean="0"/>
              <a:t>ESS) and </a:t>
            </a:r>
            <a:r>
              <a:rPr lang="en-US" dirty="0"/>
              <a:t>democratic </a:t>
            </a:r>
            <a:r>
              <a:rPr lang="en-US" dirty="0" smtClean="0"/>
              <a:t>performance (World Bank indicators)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31</a:t>
            </a:fld>
            <a:endParaRPr lang="en-US" dirty="0"/>
          </a:p>
        </p:txBody>
      </p:sp>
      <p:sp>
        <p:nvSpPr>
          <p:cNvPr id="5" name="Title 4"/>
          <p:cNvSpPr>
            <a:spLocks noGrp="1"/>
          </p:cNvSpPr>
          <p:nvPr>
            <p:ph type="title"/>
          </p:nvPr>
        </p:nvSpPr>
        <p:spPr>
          <a:xfrm>
            <a:off x="1367308" y="272441"/>
            <a:ext cx="6056566" cy="369332"/>
          </a:xfrm>
        </p:spPr>
        <p:txBody>
          <a:bodyPr/>
          <a:lstStyle/>
          <a:p>
            <a:r>
              <a:rPr lang="en-GB" dirty="0"/>
              <a:t>Ukrainian results</a:t>
            </a:r>
            <a:r>
              <a:rPr lang="en-GB" dirty="0" smtClean="0"/>
              <a:t>: Democracy</a:t>
            </a:r>
            <a:endParaRPr lang="en-GB" dirty="0"/>
          </a:p>
        </p:txBody>
      </p:sp>
      <p:sp>
        <p:nvSpPr>
          <p:cNvPr id="7" name="Oval 6"/>
          <p:cNvSpPr/>
          <p:nvPr/>
        </p:nvSpPr>
        <p:spPr>
          <a:xfrm>
            <a:off x="1783752" y="4968016"/>
            <a:ext cx="879437" cy="49485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5617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07777"/>
          </a:xfrm>
        </p:spPr>
        <p:txBody>
          <a:bodyPr/>
          <a:lstStyle/>
          <a:p>
            <a:r>
              <a:rPr lang="en-US" dirty="0"/>
              <a:t>Hedonic and eudemonic wellbeing across Europe </a:t>
            </a:r>
            <a:r>
              <a:rPr lang="en-US" dirty="0" smtClean="0"/>
              <a:t>(ESS6)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32</a:t>
            </a:fld>
            <a:endParaRPr lang="en-US" dirty="0"/>
          </a:p>
        </p:txBody>
      </p:sp>
      <p:sp>
        <p:nvSpPr>
          <p:cNvPr id="5" name="Title 4"/>
          <p:cNvSpPr>
            <a:spLocks noGrp="1"/>
          </p:cNvSpPr>
          <p:nvPr>
            <p:ph type="title"/>
          </p:nvPr>
        </p:nvSpPr>
        <p:spPr>
          <a:xfrm>
            <a:off x="1367308" y="272441"/>
            <a:ext cx="6056566" cy="369332"/>
          </a:xfrm>
        </p:spPr>
        <p:txBody>
          <a:bodyPr/>
          <a:lstStyle/>
          <a:p>
            <a:r>
              <a:rPr lang="en-GB" dirty="0"/>
              <a:t>Ukrainian results</a:t>
            </a:r>
            <a:r>
              <a:rPr lang="en-GB" dirty="0" smtClean="0"/>
              <a:t>: Wellbeing</a:t>
            </a:r>
            <a:endParaRPr lang="en-GB" dirty="0"/>
          </a:p>
        </p:txBody>
      </p:sp>
      <p:pic>
        <p:nvPicPr>
          <p:cNvPr id="6" name="Picture 5"/>
          <p:cNvPicPr>
            <a:picLocks noChangeAspect="1"/>
          </p:cNvPicPr>
          <p:nvPr/>
        </p:nvPicPr>
        <p:blipFill>
          <a:blip r:embed="rId3"/>
          <a:stretch>
            <a:fillRect/>
          </a:stretch>
        </p:blipFill>
        <p:spPr>
          <a:xfrm>
            <a:off x="712521" y="1550193"/>
            <a:ext cx="7737742" cy="4680000"/>
          </a:xfrm>
          <a:prstGeom prst="rect">
            <a:avLst/>
          </a:prstGeom>
          <a:ln>
            <a:solidFill>
              <a:schemeClr val="tx1"/>
            </a:solidFill>
          </a:ln>
        </p:spPr>
      </p:pic>
    </p:spTree>
    <p:extLst>
      <p:ext uri="{BB962C8B-B14F-4D97-AF65-F5344CB8AC3E}">
        <p14:creationId xmlns:p14="http://schemas.microsoft.com/office/powerpoint/2010/main" val="59634279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615553"/>
          </a:xfrm>
        </p:spPr>
        <p:txBody>
          <a:bodyPr/>
          <a:lstStyle/>
          <a:p>
            <a:r>
              <a:rPr lang="en-US" dirty="0"/>
              <a:t>Happiness of mothers and non-mothers by country and </a:t>
            </a:r>
            <a:r>
              <a:rPr lang="en-US" dirty="0" smtClean="0"/>
              <a:t/>
            </a:r>
            <a:br>
              <a:rPr lang="en-US" dirty="0" smtClean="0"/>
            </a:br>
            <a:r>
              <a:rPr lang="en-US" dirty="0" smtClean="0"/>
              <a:t>level </a:t>
            </a:r>
            <a:r>
              <a:rPr lang="en-US" dirty="0"/>
              <a:t>of </a:t>
            </a:r>
            <a:r>
              <a:rPr lang="en-US" dirty="0" smtClean="0"/>
              <a:t>development (ESS6)</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33</a:t>
            </a:fld>
            <a:endParaRPr lang="en-US" dirty="0"/>
          </a:p>
        </p:txBody>
      </p:sp>
      <p:sp>
        <p:nvSpPr>
          <p:cNvPr id="5" name="Title 4"/>
          <p:cNvSpPr>
            <a:spLocks noGrp="1"/>
          </p:cNvSpPr>
          <p:nvPr>
            <p:ph type="title"/>
          </p:nvPr>
        </p:nvSpPr>
        <p:spPr>
          <a:xfrm>
            <a:off x="1367308" y="272441"/>
            <a:ext cx="6056566" cy="369332"/>
          </a:xfrm>
        </p:spPr>
        <p:txBody>
          <a:bodyPr/>
          <a:lstStyle/>
          <a:p>
            <a:r>
              <a:rPr lang="en-GB" dirty="0" smtClean="0"/>
              <a:t>Ukrainian results: Wellbeing</a:t>
            </a:r>
            <a:endParaRPr lang="en-GB" dirty="0"/>
          </a:p>
        </p:txBody>
      </p:sp>
      <p:pic>
        <p:nvPicPr>
          <p:cNvPr id="3" name="Picture 2"/>
          <p:cNvPicPr>
            <a:picLocks/>
          </p:cNvPicPr>
          <p:nvPr/>
        </p:nvPicPr>
        <p:blipFill rotWithShape="1">
          <a:blip r:embed="rId3"/>
          <a:srcRect t="9772"/>
          <a:stretch/>
        </p:blipFill>
        <p:spPr>
          <a:xfrm>
            <a:off x="712521" y="1944443"/>
            <a:ext cx="7736400" cy="4165200"/>
          </a:xfrm>
          <a:prstGeom prst="rect">
            <a:avLst/>
          </a:prstGeom>
          <a:ln>
            <a:solidFill>
              <a:schemeClr val="tx1"/>
            </a:solidFill>
          </a:ln>
        </p:spPr>
      </p:pic>
      <p:sp>
        <p:nvSpPr>
          <p:cNvPr id="6" name="Oval 5"/>
          <p:cNvSpPr/>
          <p:nvPr/>
        </p:nvSpPr>
        <p:spPr>
          <a:xfrm>
            <a:off x="1394459" y="3728799"/>
            <a:ext cx="879437" cy="49485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56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Europeans and Democracy | European Parliament | 04.03.15 </a:t>
            </a:r>
            <a:endParaRPr lang="en-US" dirty="0"/>
          </a:p>
        </p:txBody>
      </p:sp>
      <p:sp>
        <p:nvSpPr>
          <p:cNvPr id="4" name="Slide Number Placeholder 3"/>
          <p:cNvSpPr>
            <a:spLocks noGrp="1"/>
          </p:cNvSpPr>
          <p:nvPr>
            <p:ph type="sldNum" sz="quarter" idx="12"/>
          </p:nvPr>
        </p:nvSpPr>
        <p:spPr/>
        <p:txBody>
          <a:bodyPr/>
          <a:lstStyle/>
          <a:p>
            <a:fld id="{91AF2B4D-6B12-4EDF-87BB-2B55CECB6611}" type="slidenum">
              <a:rPr lang="en-US" smtClean="0"/>
              <a:pPr/>
              <a:t>34</a:t>
            </a:fld>
            <a:endParaRPr lang="en-US" dirty="0"/>
          </a:p>
        </p:txBody>
      </p:sp>
      <p:sp>
        <p:nvSpPr>
          <p:cNvPr id="5" name="Title 4"/>
          <p:cNvSpPr>
            <a:spLocks noGrp="1"/>
          </p:cNvSpPr>
          <p:nvPr>
            <p:ph type="title"/>
          </p:nvPr>
        </p:nvSpPr>
        <p:spPr>
          <a:xfrm>
            <a:off x="1264671" y="3272068"/>
            <a:ext cx="6056566" cy="369332"/>
          </a:xfrm>
        </p:spPr>
        <p:txBody>
          <a:bodyPr/>
          <a:lstStyle/>
          <a:p>
            <a:r>
              <a:rPr lang="en-GB" dirty="0" smtClean="0"/>
              <a:t>While you’ve been away….</a:t>
            </a:r>
            <a:endParaRPr lang="en-GB" dirty="0"/>
          </a:p>
        </p:txBody>
      </p:sp>
    </p:spTree>
    <p:extLst>
      <p:ext uri="{BB962C8B-B14F-4D97-AF65-F5344CB8AC3E}">
        <p14:creationId xmlns:p14="http://schemas.microsoft.com/office/powerpoint/2010/main" val="199300763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35</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42780080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368621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36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72011848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37</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425689303"/>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547550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38</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29206973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161940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39</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9144329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274421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2521" y="1115779"/>
            <a:ext cx="7737742" cy="3385542"/>
          </a:xfrm>
        </p:spPr>
        <p:txBody>
          <a:bodyPr/>
          <a:lstStyle/>
          <a:p>
            <a:pPr marL="342900" indent="-342900">
              <a:buFont typeface="Arial" panose="020B0604020202020204" pitchFamily="34" charset="0"/>
              <a:buChar char="•"/>
            </a:pPr>
            <a:r>
              <a:rPr lang="en-US" dirty="0"/>
              <a:t>Chart stability and change to interpret how Europe’s social, political and moral fabric is changing</a:t>
            </a:r>
          </a:p>
          <a:p>
            <a:pPr marL="342900" indent="-342900">
              <a:buFont typeface="Arial" panose="020B0604020202020204" pitchFamily="34" charset="0"/>
              <a:buChar char="•"/>
            </a:pPr>
            <a:r>
              <a:rPr lang="en-US" dirty="0"/>
              <a:t>Achieve and spread higher standards of rigour in cross-national research </a:t>
            </a:r>
          </a:p>
          <a:p>
            <a:pPr marL="342900" indent="-342900">
              <a:lnSpc>
                <a:spcPct val="150000"/>
              </a:lnSpc>
              <a:buFont typeface="Arial" panose="020B0604020202020204" pitchFamily="34" charset="0"/>
              <a:buChar char="•"/>
            </a:pPr>
            <a:r>
              <a:rPr lang="en-US" dirty="0"/>
              <a:t>Introduce soundly-based indicators of national progress </a:t>
            </a:r>
          </a:p>
          <a:p>
            <a:pPr marL="342900" indent="-342900">
              <a:buFont typeface="Arial" panose="020B0604020202020204" pitchFamily="34" charset="0"/>
              <a:buChar char="•"/>
            </a:pPr>
            <a:r>
              <a:rPr lang="en-US" dirty="0"/>
              <a:t>Undertake and facilitate the training of European social researchers </a:t>
            </a:r>
          </a:p>
          <a:p>
            <a:pPr marL="342900" indent="-342900">
              <a:lnSpc>
                <a:spcPct val="150000"/>
              </a:lnSpc>
              <a:buFont typeface="Arial" panose="020B0604020202020204" pitchFamily="34" charset="0"/>
              <a:buChar char="•"/>
            </a:pPr>
            <a:r>
              <a:rPr lang="en-US" dirty="0"/>
              <a:t>Improve the visibility and outreach of data on social change </a:t>
            </a:r>
          </a:p>
        </p:txBody>
      </p:sp>
      <p:sp>
        <p:nvSpPr>
          <p:cNvPr id="4" name="Slide Number Placeholder 3"/>
          <p:cNvSpPr>
            <a:spLocks noGrp="1"/>
          </p:cNvSpPr>
          <p:nvPr>
            <p:ph type="sldNum" sz="quarter" idx="12"/>
          </p:nvPr>
        </p:nvSpPr>
        <p:spPr/>
        <p:txBody>
          <a:bodyPr/>
          <a:lstStyle/>
          <a:p>
            <a:fld id="{91AF2B4D-6B12-4EDF-87BB-2B55CECB6611}" type="slidenum">
              <a:rPr lang="en-US" smtClean="0"/>
              <a:pPr/>
              <a:t>4</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 Aims</a:t>
            </a:r>
          </a:p>
        </p:txBody>
      </p:sp>
    </p:spTree>
    <p:extLst>
      <p:ext uri="{BB962C8B-B14F-4D97-AF65-F5344CB8AC3E}">
        <p14:creationId xmlns:p14="http://schemas.microsoft.com/office/powerpoint/2010/main" val="2847214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40</a:t>
            </a:fld>
            <a:endParaRPr lang="en-US" dirty="0"/>
          </a:p>
        </p:txBody>
      </p:sp>
      <p:sp>
        <p:nvSpPr>
          <p:cNvPr id="5" name="Title 4"/>
          <p:cNvSpPr>
            <a:spLocks noGrp="1"/>
          </p:cNvSpPr>
          <p:nvPr>
            <p:ph type="title"/>
          </p:nvPr>
        </p:nvSpPr>
        <p:spPr/>
        <p:txBody>
          <a:bodyPr/>
          <a:lstStyle/>
          <a:p>
            <a:r>
              <a:rPr lang="en-GB" dirty="0" smtClean="0"/>
              <a:t>Publications</a:t>
            </a:r>
            <a:endParaRPr lang="en-GB"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607"/>
          <a:stretch/>
        </p:blipFill>
        <p:spPr>
          <a:xfrm>
            <a:off x="4000258" y="931748"/>
            <a:ext cx="4726503" cy="32541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60" y="4395191"/>
            <a:ext cx="1516101" cy="180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763" y="4395191"/>
            <a:ext cx="1512036" cy="1800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258" y="4395191"/>
            <a:ext cx="1504183" cy="1800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404" y="1034380"/>
            <a:ext cx="1144469" cy="16200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7600" y="1034380"/>
            <a:ext cx="1142694" cy="1620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615" y="2757012"/>
            <a:ext cx="1139672" cy="16200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870" y="2757012"/>
            <a:ext cx="1141967" cy="1620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6413" y="2758854"/>
            <a:ext cx="1142694" cy="16200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116" y="4485191"/>
            <a:ext cx="1202466" cy="1710000"/>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7600" y="4485191"/>
            <a:ext cx="1205738" cy="1710000"/>
          </a:xfrm>
          <a:prstGeom prst="rect">
            <a:avLst/>
          </a:prstGeom>
        </p:spPr>
      </p:pic>
    </p:spTree>
    <p:extLst>
      <p:ext uri="{BB962C8B-B14F-4D97-AF65-F5344CB8AC3E}">
        <p14:creationId xmlns:p14="http://schemas.microsoft.com/office/powerpoint/2010/main" val="219736168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41</a:t>
            </a:fld>
            <a:endParaRPr lang="en-US" dirty="0"/>
          </a:p>
        </p:txBody>
      </p:sp>
      <p:sp>
        <p:nvSpPr>
          <p:cNvPr id="5" name="Title 4"/>
          <p:cNvSpPr>
            <a:spLocks noGrp="1"/>
          </p:cNvSpPr>
          <p:nvPr>
            <p:ph type="title"/>
          </p:nvPr>
        </p:nvSpPr>
        <p:spPr/>
        <p:txBody>
          <a:bodyPr/>
          <a:lstStyle/>
          <a:p>
            <a:r>
              <a:rPr lang="en-GB" dirty="0" smtClean="0"/>
              <a:t>Welfare and Climate Change</a:t>
            </a:r>
            <a:endParaRPr lang="en-GB" dirty="0"/>
          </a:p>
        </p:txBody>
      </p:sp>
      <p:pic>
        <p:nvPicPr>
          <p:cNvPr id="12" name="Picture 11"/>
          <p:cNvPicPr>
            <a:picLocks noChangeAspect="1"/>
          </p:cNvPicPr>
          <p:nvPr/>
        </p:nvPicPr>
        <p:blipFill>
          <a:blip r:embed="rId2"/>
          <a:stretch>
            <a:fillRect/>
          </a:stretch>
        </p:blipFill>
        <p:spPr>
          <a:xfrm>
            <a:off x="914997" y="1103362"/>
            <a:ext cx="3528596" cy="5040000"/>
          </a:xfrm>
          <a:prstGeom prst="rect">
            <a:avLst/>
          </a:prstGeom>
          <a:ln>
            <a:solidFill>
              <a:schemeClr val="tx1"/>
            </a:solidFill>
          </a:ln>
        </p:spPr>
      </p:pic>
      <p:pic>
        <p:nvPicPr>
          <p:cNvPr id="2" name="Picture 1"/>
          <p:cNvPicPr>
            <a:picLocks noChangeAspect="1"/>
          </p:cNvPicPr>
          <p:nvPr/>
        </p:nvPicPr>
        <p:blipFill>
          <a:blip r:embed="rId3"/>
          <a:stretch>
            <a:fillRect/>
          </a:stretch>
        </p:blipFill>
        <p:spPr>
          <a:xfrm>
            <a:off x="4870745" y="1103362"/>
            <a:ext cx="3543563" cy="5040000"/>
          </a:xfrm>
          <a:prstGeom prst="rect">
            <a:avLst/>
          </a:prstGeom>
          <a:ln>
            <a:solidFill>
              <a:schemeClr val="tx1"/>
            </a:solidFill>
          </a:ln>
        </p:spPr>
      </p:pic>
    </p:spTree>
    <p:extLst>
      <p:ext uri="{BB962C8B-B14F-4D97-AF65-F5344CB8AC3E}">
        <p14:creationId xmlns:p14="http://schemas.microsoft.com/office/powerpoint/2010/main" val="344240873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90259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43</a:t>
            </a:fld>
            <a:endParaRPr lang="en-US" dirty="0"/>
          </a:p>
        </p:txBody>
      </p:sp>
      <p:sp>
        <p:nvSpPr>
          <p:cNvPr id="5" name="Title 4"/>
          <p:cNvSpPr>
            <a:spLocks noGrp="1"/>
          </p:cNvSpPr>
          <p:nvPr>
            <p:ph type="title"/>
          </p:nvPr>
        </p:nvSpPr>
        <p:spPr>
          <a:xfrm>
            <a:off x="1367308" y="272441"/>
            <a:ext cx="6056566" cy="369332"/>
          </a:xfrm>
        </p:spPr>
        <p:txBody>
          <a:bodyPr/>
          <a:lstStyle/>
          <a:p>
            <a:r>
              <a:rPr lang="en-GB" dirty="0"/>
              <a:t>Round 8 results: EU-wide welfare</a:t>
            </a:r>
          </a:p>
        </p:txBody>
      </p:sp>
      <p:graphicFrame>
        <p:nvGraphicFramePr>
          <p:cNvPr id="10" name="Chart 9"/>
          <p:cNvGraphicFramePr>
            <a:graphicFrameLocks/>
          </p:cNvGraphicFramePr>
          <p:nvPr>
            <p:extLst>
              <p:ext uri="{D42A27DB-BD31-4B8C-83A1-F6EECF244321}">
                <p14:modId xmlns:p14="http://schemas.microsoft.com/office/powerpoint/2010/main" val="235059282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159798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331953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45</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1165712041"/>
              </p:ext>
            </p:extLst>
          </p:nvPr>
        </p:nvGraphicFramePr>
        <p:xfrm>
          <a:off x="1" y="-2"/>
          <a:ext cx="4583574" cy="6858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noGrp="1"/>
          </p:cNvGraphicFramePr>
          <p:nvPr>
            <p:extLst>
              <p:ext uri="{D42A27DB-BD31-4B8C-83A1-F6EECF244321}">
                <p14:modId xmlns:p14="http://schemas.microsoft.com/office/powerpoint/2010/main" val="4090498383"/>
              </p:ext>
            </p:extLst>
          </p:nvPr>
        </p:nvGraphicFramePr>
        <p:xfrm>
          <a:off x="4583574" y="-1"/>
          <a:ext cx="4560425" cy="68580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577094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46</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 Core Questionnaire (Round 9)</a:t>
            </a:r>
          </a:p>
        </p:txBody>
      </p:sp>
      <p:sp>
        <p:nvSpPr>
          <p:cNvPr id="6" name="Content Placeholder 1"/>
          <p:cNvSpPr>
            <a:spLocks noGrp="1"/>
          </p:cNvSpPr>
          <p:nvPr>
            <p:ph idx="1"/>
          </p:nvPr>
        </p:nvSpPr>
        <p:spPr>
          <a:xfrm>
            <a:off x="712521" y="1115779"/>
            <a:ext cx="7737742" cy="4462760"/>
          </a:xfrm>
        </p:spPr>
        <p:txBody>
          <a:bodyPr/>
          <a:lstStyle/>
          <a:p>
            <a:pPr marL="342900" indent="-342900">
              <a:lnSpc>
                <a:spcPct val="150000"/>
              </a:lnSpc>
              <a:buFont typeface="Arial" panose="020B0604020202020204" pitchFamily="34" charset="0"/>
              <a:buChar char="•"/>
            </a:pPr>
            <a:r>
              <a:rPr lang="en-US" dirty="0"/>
              <a:t>Media use; Internet use; social trust - </a:t>
            </a:r>
            <a:r>
              <a:rPr lang="en-US" dirty="0">
                <a:solidFill>
                  <a:srgbClr val="FF0000"/>
                </a:solidFill>
              </a:rPr>
              <a:t>6 questions</a:t>
            </a:r>
          </a:p>
          <a:p>
            <a:pPr marL="342900" indent="-342900">
              <a:buFont typeface="Arial" panose="020B0604020202020204" pitchFamily="34" charset="0"/>
              <a:buChar char="•"/>
            </a:pPr>
            <a:r>
              <a:rPr lang="en-US" dirty="0"/>
              <a:t>Political interest, trust, electoral and other forms of participation, party allegiance, socio-political orientations, immigration - </a:t>
            </a:r>
            <a:r>
              <a:rPr lang="en-US" dirty="0">
                <a:solidFill>
                  <a:srgbClr val="FF0000"/>
                </a:solidFill>
              </a:rPr>
              <a:t>43 questions </a:t>
            </a:r>
          </a:p>
          <a:p>
            <a:pPr marL="342900" indent="-342900">
              <a:buFont typeface="Arial" panose="020B0604020202020204" pitchFamily="34" charset="0"/>
              <a:buChar char="•"/>
            </a:pPr>
            <a:r>
              <a:rPr lang="en-GB" dirty="0"/>
              <a:t>Subjective wellbeing, social exclusion, crime, religion, perceived discrimination, national and ethnic identity, vote intention in EU referendum - </a:t>
            </a:r>
            <a:r>
              <a:rPr lang="en-GB" dirty="0">
                <a:solidFill>
                  <a:srgbClr val="FF0000"/>
                </a:solidFill>
              </a:rPr>
              <a:t>35 questions</a:t>
            </a:r>
          </a:p>
          <a:p>
            <a:pPr marL="342900" indent="-342900">
              <a:buFont typeface="Arial" panose="020B0604020202020204" pitchFamily="34" charset="0"/>
              <a:buChar char="•"/>
            </a:pPr>
            <a:r>
              <a:rPr lang="en-US" dirty="0"/>
              <a:t>Socio-demographic profile, including: household composition, sex, age, marital status, type of area, education &amp; occupation of respondent, partner, parents, union membership, income and ancestry - </a:t>
            </a:r>
            <a:r>
              <a:rPr lang="en-GB" dirty="0">
                <a:solidFill>
                  <a:srgbClr val="FF0000"/>
                </a:solidFill>
              </a:rPr>
              <a:t>35 questions</a:t>
            </a:r>
            <a:endParaRPr lang="en-US" dirty="0"/>
          </a:p>
          <a:p>
            <a:pPr marL="342900" indent="-342900">
              <a:buFont typeface="Arial" panose="020B0604020202020204" pitchFamily="34" charset="0"/>
              <a:buChar char="•"/>
            </a:pPr>
            <a:r>
              <a:rPr lang="en-US" dirty="0"/>
              <a:t>Human Values Scale - </a:t>
            </a:r>
            <a:r>
              <a:rPr lang="en-GB" dirty="0">
                <a:solidFill>
                  <a:srgbClr val="FF0000"/>
                </a:solidFill>
              </a:rPr>
              <a:t>21 questions</a:t>
            </a:r>
            <a:endParaRPr lang="en-US" dirty="0"/>
          </a:p>
        </p:txBody>
      </p:sp>
    </p:spTree>
    <p:extLst>
      <p:ext uri="{BB962C8B-B14F-4D97-AF65-F5344CB8AC3E}">
        <p14:creationId xmlns:p14="http://schemas.microsoft.com/office/powerpoint/2010/main" val="367929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47</a:t>
            </a:fld>
            <a:endParaRPr lang="en-US" dirty="0"/>
          </a:p>
        </p:txBody>
      </p:sp>
      <p:sp>
        <p:nvSpPr>
          <p:cNvPr id="5" name="Title 4"/>
          <p:cNvSpPr>
            <a:spLocks noGrp="1"/>
          </p:cNvSpPr>
          <p:nvPr>
            <p:ph type="title"/>
          </p:nvPr>
        </p:nvSpPr>
        <p:spPr>
          <a:xfrm>
            <a:off x="1367308" y="272441"/>
            <a:ext cx="6056566" cy="369332"/>
          </a:xfrm>
        </p:spPr>
        <p:txBody>
          <a:bodyPr/>
          <a:lstStyle/>
          <a:p>
            <a:r>
              <a:rPr lang="en-GB" dirty="0"/>
              <a:t>Rotating Modules (Round 9)</a:t>
            </a:r>
          </a:p>
        </p:txBody>
      </p:sp>
      <p:sp>
        <p:nvSpPr>
          <p:cNvPr id="6" name="Content Placeholder 1"/>
          <p:cNvSpPr>
            <a:spLocks noGrp="1"/>
          </p:cNvSpPr>
          <p:nvPr>
            <p:ph idx="1"/>
          </p:nvPr>
        </p:nvSpPr>
        <p:spPr>
          <a:xfrm>
            <a:off x="712521" y="1115779"/>
            <a:ext cx="7737742" cy="3231654"/>
          </a:xfrm>
        </p:spPr>
        <p:txBody>
          <a:bodyPr/>
          <a:lstStyle/>
          <a:p>
            <a:pPr marL="342900" indent="-342900">
              <a:buFont typeface="Arial" panose="020B0604020202020204" pitchFamily="34" charset="0"/>
              <a:buChar char="•"/>
            </a:pPr>
            <a:r>
              <a:rPr lang="en-US" dirty="0"/>
              <a:t>Timing of Life (repeated from Round 3)</a:t>
            </a:r>
          </a:p>
          <a:p>
            <a:pPr marL="342900" indent="-342900">
              <a:buFont typeface="Arial" panose="020B0604020202020204" pitchFamily="34" charset="0"/>
              <a:buChar char="•"/>
            </a:pPr>
            <a:r>
              <a:rPr lang="en-US" dirty="0"/>
              <a:t>The life course, timing of key life events, attitudes to ideal age, youngest age and oldest age of life events, life planning - </a:t>
            </a:r>
            <a:r>
              <a:rPr lang="en-US" dirty="0">
                <a:solidFill>
                  <a:srgbClr val="FF0000"/>
                </a:solidFill>
              </a:rPr>
              <a:t>35 questions </a:t>
            </a:r>
          </a:p>
          <a:p>
            <a:pPr marL="342900" indent="-342900">
              <a:buFont typeface="Arial" panose="020B0604020202020204" pitchFamily="34" charset="0"/>
              <a:buChar char="•"/>
            </a:pPr>
            <a:r>
              <a:rPr lang="en-US" dirty="0"/>
              <a:t>Justice and Fairness (new module)</a:t>
            </a:r>
          </a:p>
          <a:p>
            <a:pPr marL="342900" indent="-342900">
              <a:buFont typeface="Arial" panose="020B0604020202020204" pitchFamily="34" charset="0"/>
              <a:buChar char="•"/>
            </a:pPr>
            <a:r>
              <a:rPr lang="en-GB" dirty="0"/>
              <a:t>Political procedural justice, fairness of income, fairness of educational and job opportunities, fairness of the distribution of resources, attitudes toward normative principles, social closure, belief in a just world - </a:t>
            </a:r>
            <a:r>
              <a:rPr lang="en-GB" dirty="0">
                <a:solidFill>
                  <a:srgbClr val="FF0000"/>
                </a:solidFill>
              </a:rPr>
              <a:t>32 questions</a:t>
            </a:r>
          </a:p>
        </p:txBody>
      </p:sp>
    </p:spTree>
    <p:extLst>
      <p:ext uri="{BB962C8B-B14F-4D97-AF65-F5344CB8AC3E}">
        <p14:creationId xmlns:p14="http://schemas.microsoft.com/office/powerpoint/2010/main" val="296169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48</a:t>
            </a:fld>
            <a:endParaRPr lang="en-US" dirty="0"/>
          </a:p>
        </p:txBody>
      </p:sp>
      <p:sp>
        <p:nvSpPr>
          <p:cNvPr id="5" name="Title 4"/>
          <p:cNvSpPr>
            <a:spLocks noGrp="1"/>
          </p:cNvSpPr>
          <p:nvPr>
            <p:ph type="title"/>
          </p:nvPr>
        </p:nvSpPr>
        <p:spPr/>
        <p:txBody>
          <a:bodyPr/>
          <a:lstStyle/>
          <a:p>
            <a:r>
              <a:rPr lang="en-GB" dirty="0"/>
              <a:t>Round 9: Participating countries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114" r="12217"/>
          <a:stretch/>
        </p:blipFill>
        <p:spPr>
          <a:xfrm>
            <a:off x="721361" y="1148080"/>
            <a:ext cx="7934484" cy="4925990"/>
          </a:xfrm>
          <a:prstGeom prst="rect">
            <a:avLst/>
          </a:prstGeom>
          <a:ln>
            <a:solidFill>
              <a:schemeClr val="accent1"/>
            </a:solidFill>
          </a:ln>
        </p:spPr>
      </p:pic>
    </p:spTree>
    <p:extLst>
      <p:ext uri="{BB962C8B-B14F-4D97-AF65-F5344CB8AC3E}">
        <p14:creationId xmlns:p14="http://schemas.microsoft.com/office/powerpoint/2010/main" val="401935566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www.europeansocialsurvey.org</a:t>
            </a:r>
          </a:p>
        </p:txBody>
      </p:sp>
      <p:sp>
        <p:nvSpPr>
          <p:cNvPr id="6" name="Text Placeholder 5"/>
          <p:cNvSpPr>
            <a:spLocks noGrp="1"/>
          </p:cNvSpPr>
          <p:nvPr>
            <p:ph type="body" idx="10"/>
          </p:nvPr>
        </p:nvSpPr>
        <p:spPr>
          <a:xfrm>
            <a:off x="1663224" y="2632490"/>
            <a:ext cx="6801325" cy="276999"/>
          </a:xfrm>
        </p:spPr>
        <p:txBody>
          <a:bodyPr/>
          <a:lstStyle/>
          <a:p>
            <a:r>
              <a:rPr lang="en-US" dirty="0"/>
              <a:t>Eric.Harrison.2@city.ac.uk</a:t>
            </a:r>
          </a:p>
        </p:txBody>
      </p:sp>
      <p:sp>
        <p:nvSpPr>
          <p:cNvPr id="4" name="Text Placeholder 1"/>
          <p:cNvSpPr>
            <a:spLocks noGrp="1"/>
          </p:cNvSpPr>
          <p:nvPr>
            <p:ph type="body" idx="11"/>
          </p:nvPr>
        </p:nvSpPr>
        <p:spPr>
          <a:xfrm>
            <a:off x="1663224" y="3283502"/>
            <a:ext cx="6801325" cy="276999"/>
          </a:xfrm>
          <a:solidFill>
            <a:srgbClr val="EF3E42"/>
          </a:solidFill>
        </p:spPr>
        <p:txBody>
          <a:bodyPr/>
          <a:lstStyle/>
          <a:p>
            <a:r>
              <a:rPr lang="en-GB" dirty="0"/>
              <a:t>@ESS_Survey</a:t>
            </a:r>
            <a:endParaRPr lang="en-US" dirty="0"/>
          </a:p>
        </p:txBody>
      </p:sp>
      <p:sp>
        <p:nvSpPr>
          <p:cNvPr id="7" name="Text Placeholder 1"/>
          <p:cNvSpPr>
            <a:spLocks noGrp="1"/>
          </p:cNvSpPr>
          <p:nvPr>
            <p:ph type="body" idx="11"/>
          </p:nvPr>
        </p:nvSpPr>
        <p:spPr>
          <a:xfrm>
            <a:off x="1663223" y="3616628"/>
            <a:ext cx="6801325" cy="276999"/>
          </a:xfrm>
          <a:solidFill>
            <a:srgbClr val="EF3E42"/>
          </a:solidFill>
        </p:spPr>
        <p:txBody>
          <a:bodyPr/>
          <a:lstStyle/>
          <a:p>
            <a:r>
              <a:rPr lang="en-US" dirty="0"/>
              <a:t>EuropeanSocialSurvey</a:t>
            </a:r>
          </a:p>
        </p:txBody>
      </p:sp>
      <p:sp>
        <p:nvSpPr>
          <p:cNvPr id="8" name="Text Placeholder 1"/>
          <p:cNvSpPr>
            <a:spLocks noGrp="1"/>
          </p:cNvSpPr>
          <p:nvPr>
            <p:ph type="body" idx="11"/>
          </p:nvPr>
        </p:nvSpPr>
        <p:spPr>
          <a:xfrm>
            <a:off x="1663224" y="3929488"/>
            <a:ext cx="6801325" cy="276999"/>
          </a:xfrm>
          <a:solidFill>
            <a:srgbClr val="EF3E42"/>
          </a:solidFill>
        </p:spPr>
        <p:txBody>
          <a:bodyPr/>
          <a:lstStyle/>
          <a:p>
            <a:r>
              <a:rPr lang="en-US" dirty="0"/>
              <a:t>european-social-survey</a:t>
            </a:r>
          </a:p>
        </p:txBody>
      </p:sp>
    </p:spTree>
    <p:extLst>
      <p:ext uri="{BB962C8B-B14F-4D97-AF65-F5344CB8AC3E}">
        <p14:creationId xmlns:p14="http://schemas.microsoft.com/office/powerpoint/2010/main" val="10463408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5</a:t>
            </a:fld>
            <a:endParaRPr lang="en-US" dirty="0"/>
          </a:p>
        </p:txBody>
      </p:sp>
      <p:sp>
        <p:nvSpPr>
          <p:cNvPr id="5" name="Title 4"/>
          <p:cNvSpPr>
            <a:spLocks noGrp="1"/>
          </p:cNvSpPr>
          <p:nvPr>
            <p:ph type="title"/>
          </p:nvPr>
        </p:nvSpPr>
        <p:spPr/>
        <p:txBody>
          <a:bodyPr/>
          <a:lstStyle/>
          <a:p>
            <a:r>
              <a:rPr lang="en-GB" dirty="0"/>
              <a:t>Participating Countries</a:t>
            </a:r>
          </a:p>
        </p:txBody>
      </p:sp>
      <p:pic>
        <p:nvPicPr>
          <p:cNvPr id="11" name="Picture 10"/>
          <p:cNvPicPr>
            <a:picLocks noChangeAspect="1"/>
          </p:cNvPicPr>
          <p:nvPr/>
        </p:nvPicPr>
        <p:blipFill rotWithShape="1">
          <a:blip r:embed="rId3"/>
          <a:srcRect t="7365" r="16358"/>
          <a:stretch/>
        </p:blipFill>
        <p:spPr>
          <a:xfrm>
            <a:off x="3053466" y="835378"/>
            <a:ext cx="6090534" cy="603386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915" r="70494" b="3199"/>
          <a:stretch/>
        </p:blipFill>
        <p:spPr>
          <a:xfrm>
            <a:off x="602290" y="1151467"/>
            <a:ext cx="2698044" cy="4921955"/>
          </a:xfrm>
          <a:prstGeom prst="rect">
            <a:avLst/>
          </a:prstGeom>
        </p:spPr>
      </p:pic>
    </p:spTree>
    <p:extLst>
      <p:ext uri="{BB962C8B-B14F-4D97-AF65-F5344CB8AC3E}">
        <p14:creationId xmlns:p14="http://schemas.microsoft.com/office/powerpoint/2010/main" val="200334122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6</a:t>
            </a:fld>
            <a:endParaRPr lang="en-US" dirty="0"/>
          </a:p>
        </p:txBody>
      </p:sp>
      <p:sp>
        <p:nvSpPr>
          <p:cNvPr id="5" name="Title 4"/>
          <p:cNvSpPr>
            <a:spLocks noGrp="1"/>
          </p:cNvSpPr>
          <p:nvPr>
            <p:ph type="title"/>
          </p:nvPr>
        </p:nvSpPr>
        <p:spPr/>
        <p:txBody>
          <a:bodyPr/>
          <a:lstStyle/>
          <a:p>
            <a:r>
              <a:rPr lang="en-GB" dirty="0"/>
              <a:t>ESS Questionnaire</a:t>
            </a:r>
          </a:p>
        </p:txBody>
      </p:sp>
      <p:pic>
        <p:nvPicPr>
          <p:cNvPr id="13" name="Picture 12"/>
          <p:cNvPicPr>
            <a:picLocks noChangeAspect="1"/>
          </p:cNvPicPr>
          <p:nvPr/>
        </p:nvPicPr>
        <p:blipFill>
          <a:blip r:embed="rId3"/>
          <a:stretch>
            <a:fillRect/>
          </a:stretch>
        </p:blipFill>
        <p:spPr>
          <a:xfrm>
            <a:off x="2894370" y="744133"/>
            <a:ext cx="5746710" cy="5610948"/>
          </a:xfrm>
          <a:prstGeom prst="rect">
            <a:avLst/>
          </a:prstGeom>
        </p:spPr>
      </p:pic>
      <p:sp>
        <p:nvSpPr>
          <p:cNvPr id="15" name="Content Placeholder 1"/>
          <p:cNvSpPr>
            <a:spLocks noGrp="1"/>
          </p:cNvSpPr>
          <p:nvPr>
            <p:ph idx="1"/>
          </p:nvPr>
        </p:nvSpPr>
        <p:spPr>
          <a:xfrm>
            <a:off x="852261" y="1367239"/>
            <a:ext cx="2270709" cy="3662541"/>
          </a:xfrm>
        </p:spPr>
        <p:txBody>
          <a:bodyPr/>
          <a:lstStyle/>
          <a:p>
            <a:pPr>
              <a:spcBef>
                <a:spcPts val="0"/>
              </a:spcBef>
            </a:pPr>
            <a:r>
              <a:rPr lang="en-US" sz="1400" dirty="0">
                <a:latin typeface="+mj-lt"/>
              </a:rPr>
              <a:t>CORE TOPICS IN </a:t>
            </a:r>
          </a:p>
          <a:p>
            <a:pPr>
              <a:spcBef>
                <a:spcPts val="0"/>
              </a:spcBef>
            </a:pPr>
            <a:r>
              <a:rPr lang="en-US" sz="1400" dirty="0">
                <a:latin typeface="+mj-lt"/>
              </a:rPr>
              <a:t>ALL ROUNDS</a:t>
            </a:r>
          </a:p>
          <a:p>
            <a:pPr>
              <a:spcBef>
                <a:spcPts val="0"/>
              </a:spcBef>
            </a:pPr>
            <a:endParaRPr lang="en-US" sz="1400" dirty="0">
              <a:latin typeface="+mj-lt"/>
            </a:endParaRPr>
          </a:p>
          <a:p>
            <a:pPr marL="171450" indent="-171450">
              <a:spcBef>
                <a:spcPts val="0"/>
              </a:spcBef>
              <a:buFont typeface="Arial" panose="020B0604020202020204" pitchFamily="34" charset="0"/>
              <a:buChar char="•"/>
            </a:pPr>
            <a:r>
              <a:rPr lang="en-US" sz="1400" b="0" dirty="0">
                <a:latin typeface="+mj-lt"/>
              </a:rPr>
              <a:t>Crime</a:t>
            </a:r>
          </a:p>
          <a:p>
            <a:pPr marL="171450" indent="-171450">
              <a:spcBef>
                <a:spcPts val="0"/>
              </a:spcBef>
              <a:buFont typeface="Arial" panose="020B0604020202020204" pitchFamily="34" charset="0"/>
              <a:buChar char="•"/>
            </a:pPr>
            <a:r>
              <a:rPr lang="en-US" sz="1400" b="0" dirty="0">
                <a:latin typeface="+mj-lt"/>
              </a:rPr>
              <a:t>Democracy and politics</a:t>
            </a:r>
          </a:p>
          <a:p>
            <a:pPr marL="171450" indent="-171450">
              <a:spcBef>
                <a:spcPts val="0"/>
              </a:spcBef>
              <a:buFont typeface="Arial" panose="020B0604020202020204" pitchFamily="34" charset="0"/>
              <a:buChar char="•"/>
            </a:pPr>
            <a:r>
              <a:rPr lang="en-US" sz="1400" b="0" dirty="0">
                <a:latin typeface="+mj-lt"/>
              </a:rPr>
              <a:t>Human values</a:t>
            </a:r>
          </a:p>
          <a:p>
            <a:pPr marL="171450" indent="-171450">
              <a:spcBef>
                <a:spcPts val="0"/>
              </a:spcBef>
              <a:buFont typeface="Arial" panose="020B0604020202020204" pitchFamily="34" charset="0"/>
              <a:buChar char="•"/>
            </a:pPr>
            <a:r>
              <a:rPr lang="en-US" sz="1400" b="0" dirty="0">
                <a:latin typeface="+mj-lt"/>
              </a:rPr>
              <a:t>Immigration</a:t>
            </a:r>
          </a:p>
          <a:p>
            <a:pPr marL="171450" indent="-171450">
              <a:spcBef>
                <a:spcPts val="0"/>
              </a:spcBef>
              <a:buFont typeface="Arial" panose="020B0604020202020204" pitchFamily="34" charset="0"/>
              <a:buChar char="•"/>
            </a:pPr>
            <a:r>
              <a:rPr lang="en-US" sz="1400" b="0" dirty="0">
                <a:latin typeface="+mj-lt"/>
              </a:rPr>
              <a:t>Media use</a:t>
            </a:r>
          </a:p>
          <a:p>
            <a:pPr marL="171450" indent="-171450">
              <a:spcBef>
                <a:spcPts val="0"/>
              </a:spcBef>
              <a:buFont typeface="Arial" panose="020B0604020202020204" pitchFamily="34" charset="0"/>
              <a:buChar char="•"/>
            </a:pPr>
            <a:r>
              <a:rPr lang="en-US" sz="1400" b="0" dirty="0">
                <a:latin typeface="+mj-lt"/>
              </a:rPr>
              <a:t>National and ethnic identity</a:t>
            </a:r>
          </a:p>
          <a:p>
            <a:pPr marL="171450" indent="-171450">
              <a:spcBef>
                <a:spcPts val="0"/>
              </a:spcBef>
              <a:buFont typeface="Arial" panose="020B0604020202020204" pitchFamily="34" charset="0"/>
              <a:buChar char="•"/>
            </a:pPr>
            <a:r>
              <a:rPr lang="en-US" sz="1400" b="0" dirty="0">
                <a:latin typeface="+mj-lt"/>
              </a:rPr>
              <a:t>Perceived discrimination</a:t>
            </a:r>
          </a:p>
          <a:p>
            <a:pPr marL="171450" indent="-171450">
              <a:spcBef>
                <a:spcPts val="0"/>
              </a:spcBef>
              <a:buFont typeface="Arial" panose="020B0604020202020204" pitchFamily="34" charset="0"/>
              <a:buChar char="•"/>
            </a:pPr>
            <a:r>
              <a:rPr lang="en-US" sz="1400" b="0" dirty="0">
                <a:latin typeface="+mj-lt"/>
              </a:rPr>
              <a:t>Religion</a:t>
            </a:r>
          </a:p>
          <a:p>
            <a:pPr marL="171450" indent="-171450">
              <a:spcBef>
                <a:spcPts val="0"/>
              </a:spcBef>
              <a:buFont typeface="Arial" panose="020B0604020202020204" pitchFamily="34" charset="0"/>
              <a:buChar char="•"/>
            </a:pPr>
            <a:r>
              <a:rPr lang="en-US" sz="1400" b="0" dirty="0">
                <a:latin typeface="+mj-lt"/>
              </a:rPr>
              <a:t>Social exclusion</a:t>
            </a:r>
          </a:p>
          <a:p>
            <a:pPr marL="171450" indent="-171450">
              <a:spcBef>
                <a:spcPts val="0"/>
              </a:spcBef>
              <a:buFont typeface="Arial" panose="020B0604020202020204" pitchFamily="34" charset="0"/>
              <a:buChar char="•"/>
            </a:pPr>
            <a:r>
              <a:rPr lang="en-US" sz="1400" b="0" dirty="0">
                <a:latin typeface="+mj-lt"/>
              </a:rPr>
              <a:t>Social trust/trust in institutions</a:t>
            </a:r>
          </a:p>
          <a:p>
            <a:pPr marL="171450" indent="-171450">
              <a:spcBef>
                <a:spcPts val="0"/>
              </a:spcBef>
              <a:buFont typeface="Arial" panose="020B0604020202020204" pitchFamily="34" charset="0"/>
              <a:buChar char="•"/>
            </a:pPr>
            <a:r>
              <a:rPr lang="en-US" sz="1400" b="0" dirty="0">
                <a:latin typeface="+mj-lt"/>
              </a:rPr>
              <a:t>Subjective wellbeing</a:t>
            </a:r>
          </a:p>
          <a:p>
            <a:pPr marL="171450" indent="-171450">
              <a:spcBef>
                <a:spcPts val="0"/>
              </a:spcBef>
              <a:buFont typeface="Arial" panose="020B0604020202020204" pitchFamily="34" charset="0"/>
              <a:buChar char="•"/>
            </a:pPr>
            <a:r>
              <a:rPr lang="en-US" sz="1400" b="0" dirty="0">
                <a:latin typeface="+mj-lt"/>
              </a:rPr>
              <a:t>Socio-demographics</a:t>
            </a:r>
          </a:p>
        </p:txBody>
      </p:sp>
    </p:spTree>
    <p:extLst>
      <p:ext uri="{BB962C8B-B14F-4D97-AF65-F5344CB8AC3E}">
        <p14:creationId xmlns:p14="http://schemas.microsoft.com/office/powerpoint/2010/main" val="25129371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7</a:t>
            </a:fld>
            <a:endParaRPr lang="en-US" dirty="0"/>
          </a:p>
        </p:txBody>
      </p:sp>
      <p:sp>
        <p:nvSpPr>
          <p:cNvPr id="5" name="Title 4"/>
          <p:cNvSpPr>
            <a:spLocks noGrp="1"/>
          </p:cNvSpPr>
          <p:nvPr>
            <p:ph type="title"/>
          </p:nvPr>
        </p:nvSpPr>
        <p:spPr/>
        <p:txBody>
          <a:bodyPr/>
          <a:lstStyle/>
          <a:p>
            <a:r>
              <a:rPr lang="en-GB" dirty="0" smtClean="0"/>
              <a:t>ESSentials: </a:t>
            </a:r>
            <a:r>
              <a:rPr lang="en-GB" dirty="0" smtClean="0"/>
              <a:t>Advance </a:t>
            </a:r>
            <a:r>
              <a:rPr lang="en-GB" dirty="0" smtClean="0"/>
              <a:t>Letter</a:t>
            </a:r>
            <a:endParaRPr lang="en-GB" dirty="0"/>
          </a:p>
        </p:txBody>
      </p:sp>
      <p:pic>
        <p:nvPicPr>
          <p:cNvPr id="7" name="Picture 6"/>
          <p:cNvPicPr>
            <a:picLocks noChangeAspect="1"/>
          </p:cNvPicPr>
          <p:nvPr/>
        </p:nvPicPr>
        <p:blipFill>
          <a:blip r:embed="rId2"/>
          <a:stretch>
            <a:fillRect/>
          </a:stretch>
        </p:blipFill>
        <p:spPr>
          <a:xfrm>
            <a:off x="1066801" y="1040073"/>
            <a:ext cx="7030720" cy="4941757"/>
          </a:xfrm>
          <a:prstGeom prst="rect">
            <a:avLst/>
          </a:prstGeom>
        </p:spPr>
      </p:pic>
    </p:spTree>
    <p:extLst>
      <p:ext uri="{BB962C8B-B14F-4D97-AF65-F5344CB8AC3E}">
        <p14:creationId xmlns:p14="http://schemas.microsoft.com/office/powerpoint/2010/main" val="9771067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8</a:t>
            </a:fld>
            <a:endParaRPr lang="en-US" dirty="0"/>
          </a:p>
        </p:txBody>
      </p:sp>
      <p:sp>
        <p:nvSpPr>
          <p:cNvPr id="5" name="Title 4"/>
          <p:cNvSpPr>
            <a:spLocks noGrp="1"/>
          </p:cNvSpPr>
          <p:nvPr>
            <p:ph type="title"/>
          </p:nvPr>
        </p:nvSpPr>
        <p:spPr/>
        <p:txBody>
          <a:bodyPr/>
          <a:lstStyle/>
          <a:p>
            <a:r>
              <a:rPr lang="en-GB" dirty="0" smtClean="0"/>
              <a:t>ESSentials: Questionnaire</a:t>
            </a:r>
            <a:endParaRPr lang="en-GB" dirty="0"/>
          </a:p>
        </p:txBody>
      </p:sp>
      <p:pic>
        <p:nvPicPr>
          <p:cNvPr id="6" name="Picture 5"/>
          <p:cNvPicPr>
            <a:picLocks noChangeAspect="1"/>
          </p:cNvPicPr>
          <p:nvPr/>
        </p:nvPicPr>
        <p:blipFill>
          <a:blip r:embed="rId2"/>
          <a:stretch>
            <a:fillRect/>
          </a:stretch>
        </p:blipFill>
        <p:spPr>
          <a:xfrm>
            <a:off x="1042188" y="1056640"/>
            <a:ext cx="3468852" cy="5005144"/>
          </a:xfrm>
          <a:prstGeom prst="rect">
            <a:avLst/>
          </a:prstGeom>
          <a:ln>
            <a:solidFill>
              <a:schemeClr val="accent1"/>
            </a:solidFill>
          </a:ln>
        </p:spPr>
      </p:pic>
      <p:pic>
        <p:nvPicPr>
          <p:cNvPr id="2" name="Picture 1"/>
          <p:cNvPicPr>
            <a:picLocks noChangeAspect="1"/>
          </p:cNvPicPr>
          <p:nvPr/>
        </p:nvPicPr>
        <p:blipFill>
          <a:blip r:embed="rId3"/>
          <a:stretch>
            <a:fillRect/>
          </a:stretch>
        </p:blipFill>
        <p:spPr>
          <a:xfrm>
            <a:off x="4811549" y="1056640"/>
            <a:ext cx="3468852" cy="5018897"/>
          </a:xfrm>
          <a:prstGeom prst="rect">
            <a:avLst/>
          </a:prstGeom>
          <a:ln>
            <a:solidFill>
              <a:schemeClr val="accent1"/>
            </a:solidFill>
          </a:ln>
        </p:spPr>
      </p:pic>
    </p:spTree>
    <p:extLst>
      <p:ext uri="{BB962C8B-B14F-4D97-AF65-F5344CB8AC3E}">
        <p14:creationId xmlns:p14="http://schemas.microsoft.com/office/powerpoint/2010/main" val="104929247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AF2B4D-6B12-4EDF-87BB-2B55CECB6611}" type="slidenum">
              <a:rPr lang="en-US" smtClean="0"/>
              <a:pPr/>
              <a:t>9</a:t>
            </a:fld>
            <a:endParaRPr lang="en-US" dirty="0"/>
          </a:p>
        </p:txBody>
      </p:sp>
      <p:sp>
        <p:nvSpPr>
          <p:cNvPr id="5" name="Title 4"/>
          <p:cNvSpPr>
            <a:spLocks noGrp="1"/>
          </p:cNvSpPr>
          <p:nvPr>
            <p:ph type="title"/>
          </p:nvPr>
        </p:nvSpPr>
        <p:spPr>
          <a:xfrm>
            <a:off x="1367308" y="272441"/>
            <a:ext cx="6056566" cy="369332"/>
          </a:xfrm>
        </p:spPr>
        <p:txBody>
          <a:bodyPr/>
          <a:lstStyle/>
          <a:p>
            <a:r>
              <a:rPr lang="en-GB" dirty="0"/>
              <a:t>ESSentials: Online </a:t>
            </a:r>
            <a:r>
              <a:rPr lang="en-GB" dirty="0" smtClean="0"/>
              <a:t>Analysis</a:t>
            </a:r>
            <a:endParaRPr lang="en-GB" dirty="0"/>
          </a:p>
        </p:txBody>
      </p:sp>
      <p:sp>
        <p:nvSpPr>
          <p:cNvPr id="11" name="Content Placeholder 1"/>
          <p:cNvSpPr>
            <a:spLocks noGrp="1"/>
          </p:cNvSpPr>
          <p:nvPr>
            <p:ph idx="1"/>
          </p:nvPr>
        </p:nvSpPr>
        <p:spPr>
          <a:xfrm>
            <a:off x="712521" y="1405107"/>
            <a:ext cx="7737742" cy="4308872"/>
          </a:xfrm>
        </p:spPr>
        <p:txBody>
          <a:bodyPr/>
          <a:lstStyle/>
          <a:p>
            <a:pPr>
              <a:lnSpc>
                <a:spcPct val="150000"/>
              </a:lnSpc>
            </a:pPr>
            <a:r>
              <a:rPr lang="en-GB" sz="3200" dirty="0" smtClean="0"/>
              <a:t>Data</a:t>
            </a:r>
          </a:p>
          <a:p>
            <a:pPr>
              <a:lnSpc>
                <a:spcPct val="150000"/>
              </a:lnSpc>
            </a:pPr>
            <a:r>
              <a:rPr lang="en-GB" sz="3200" dirty="0" smtClean="0"/>
              <a:t>+</a:t>
            </a:r>
          </a:p>
          <a:p>
            <a:pPr>
              <a:lnSpc>
                <a:spcPct val="150000"/>
              </a:lnSpc>
            </a:pPr>
            <a:r>
              <a:rPr lang="en-GB" sz="3200" dirty="0" smtClean="0"/>
              <a:t>Weights</a:t>
            </a:r>
            <a:endParaRPr lang="en-GB" sz="3200" dirty="0"/>
          </a:p>
          <a:p>
            <a:pPr>
              <a:lnSpc>
                <a:spcPct val="150000"/>
              </a:lnSpc>
            </a:pPr>
            <a:r>
              <a:rPr lang="en-GB" sz="3200" dirty="0"/>
              <a:t>=</a:t>
            </a:r>
            <a:endParaRPr lang="en-GB" sz="3200" dirty="0" smtClean="0"/>
          </a:p>
          <a:p>
            <a:pPr>
              <a:lnSpc>
                <a:spcPct val="150000"/>
              </a:lnSpc>
            </a:pPr>
            <a:r>
              <a:rPr lang="en-GB" sz="3200" dirty="0" smtClean="0"/>
              <a:t>Results</a:t>
            </a:r>
            <a:endParaRPr lang="en-GB" sz="3200" dirty="0"/>
          </a:p>
        </p:txBody>
      </p:sp>
      <p:pic>
        <p:nvPicPr>
          <p:cNvPr id="12" name="Picture 11"/>
          <p:cNvPicPr>
            <a:picLocks noChangeAspect="1"/>
          </p:cNvPicPr>
          <p:nvPr/>
        </p:nvPicPr>
        <p:blipFill>
          <a:blip r:embed="rId3"/>
          <a:stretch>
            <a:fillRect/>
          </a:stretch>
        </p:blipFill>
        <p:spPr>
          <a:xfrm>
            <a:off x="3846531" y="891943"/>
            <a:ext cx="4228975" cy="2667600"/>
          </a:xfrm>
          <a:prstGeom prst="rect">
            <a:avLst/>
          </a:prstGeom>
          <a:ln>
            <a:solidFill>
              <a:schemeClr val="accent1"/>
            </a:solidFill>
          </a:ln>
        </p:spPr>
      </p:pic>
      <p:pic>
        <p:nvPicPr>
          <p:cNvPr id="10" name="Picture 9"/>
          <p:cNvPicPr>
            <a:picLocks noChangeAspect="1"/>
          </p:cNvPicPr>
          <p:nvPr/>
        </p:nvPicPr>
        <p:blipFill>
          <a:blip r:embed="rId4"/>
          <a:stretch>
            <a:fillRect/>
          </a:stretch>
        </p:blipFill>
        <p:spPr>
          <a:xfrm>
            <a:off x="4581392" y="2176795"/>
            <a:ext cx="4228975" cy="2667600"/>
          </a:xfrm>
          <a:prstGeom prst="rect">
            <a:avLst/>
          </a:prstGeom>
          <a:ln>
            <a:solidFill>
              <a:schemeClr val="accent1"/>
            </a:solidFill>
          </a:ln>
        </p:spPr>
      </p:pic>
      <p:pic>
        <p:nvPicPr>
          <p:cNvPr id="16" name="Picture 15"/>
          <p:cNvPicPr>
            <a:picLocks noChangeAspect="1"/>
          </p:cNvPicPr>
          <p:nvPr/>
        </p:nvPicPr>
        <p:blipFill>
          <a:blip r:embed="rId5"/>
          <a:stretch>
            <a:fillRect/>
          </a:stretch>
        </p:blipFill>
        <p:spPr>
          <a:xfrm>
            <a:off x="3846532" y="3693560"/>
            <a:ext cx="4228975" cy="2667600"/>
          </a:xfrm>
          <a:prstGeom prst="rect">
            <a:avLst/>
          </a:prstGeom>
          <a:ln>
            <a:solidFill>
              <a:schemeClr val="accent1"/>
            </a:solidFill>
          </a:ln>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3187"/>
          <a:stretch/>
        </p:blipFill>
        <p:spPr>
          <a:xfrm>
            <a:off x="981392" y="1260222"/>
            <a:ext cx="7200000" cy="2190242"/>
          </a:xfrm>
          <a:prstGeom prst="rect">
            <a:avLst/>
          </a:prstGeom>
          <a:ln>
            <a:solidFill>
              <a:schemeClr val="accent1"/>
            </a:solidFill>
          </a:ln>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392" y="3684917"/>
            <a:ext cx="7200000" cy="2262344"/>
          </a:xfrm>
          <a:prstGeom prst="rect">
            <a:avLst/>
          </a:prstGeom>
          <a:ln>
            <a:solidFill>
              <a:schemeClr val="accent1"/>
            </a:solidFill>
          </a:ln>
        </p:spPr>
      </p:pic>
    </p:spTree>
    <p:extLst>
      <p:ext uri="{BB962C8B-B14F-4D97-AF65-F5344CB8AC3E}">
        <p14:creationId xmlns:p14="http://schemas.microsoft.com/office/powerpoint/2010/main" val="1841324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1">
                                            <p:txEl>
                                              <p:pRg st="0" end="0"/>
                                            </p:txEl>
                                          </p:spTgt>
                                        </p:tgtEl>
                                      </p:cBhvr>
                                    </p:animEffect>
                                    <p:set>
                                      <p:cBhvr>
                                        <p:cTn id="29" dur="1" fill="hold">
                                          <p:stCondLst>
                                            <p:cond delay="499"/>
                                          </p:stCondLst>
                                        </p:cTn>
                                        <p:tgtEl>
                                          <p:spTgt spid="11">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1">
                                            <p:txEl>
                                              <p:pRg st="1" end="1"/>
                                            </p:txEl>
                                          </p:spTgt>
                                        </p:tgtEl>
                                      </p:cBhvr>
                                    </p:animEffect>
                                    <p:set>
                                      <p:cBhvr>
                                        <p:cTn id="32" dur="1" fill="hold">
                                          <p:stCondLst>
                                            <p:cond delay="499"/>
                                          </p:stCondLst>
                                        </p:cTn>
                                        <p:tgtEl>
                                          <p:spTgt spid="11">
                                            <p:txEl>
                                              <p:pRg st="1" end="1"/>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1">
                                            <p:txEl>
                                              <p:pRg st="2" end="2"/>
                                            </p:txEl>
                                          </p:spTgt>
                                        </p:tgtEl>
                                      </p:cBhvr>
                                    </p:animEffect>
                                    <p:set>
                                      <p:cBhvr>
                                        <p:cTn id="35" dur="1" fill="hold">
                                          <p:stCondLst>
                                            <p:cond delay="499"/>
                                          </p:stCondLst>
                                        </p:cTn>
                                        <p:tgtEl>
                                          <p:spTgt spid="11">
                                            <p:txEl>
                                              <p:pRg st="2" end="2"/>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1">
                                            <p:txEl>
                                              <p:pRg st="3" end="3"/>
                                            </p:txEl>
                                          </p:spTgt>
                                        </p:tgtEl>
                                      </p:cBhvr>
                                    </p:animEffect>
                                    <p:set>
                                      <p:cBhvr>
                                        <p:cTn id="38" dur="1" fill="hold">
                                          <p:stCondLst>
                                            <p:cond delay="499"/>
                                          </p:stCondLst>
                                        </p:cTn>
                                        <p:tgtEl>
                                          <p:spTgt spid="11">
                                            <p:txEl>
                                              <p:pRg st="3" end="3"/>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1">
                                            <p:txEl>
                                              <p:pRg st="4" end="4"/>
                                            </p:txEl>
                                          </p:spTgt>
                                        </p:tgtEl>
                                      </p:cBhvr>
                                    </p:animEffect>
                                    <p:set>
                                      <p:cBhvr>
                                        <p:cTn id="41" dur="1" fill="hold">
                                          <p:stCondLst>
                                            <p:cond delay="499"/>
                                          </p:stCondLst>
                                        </p:cTn>
                                        <p:tgtEl>
                                          <p:spTgt spid="11">
                                            <p:txEl>
                                              <p:pRg st="4" end="4"/>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Office Theme">
  <a:themeElements>
    <a:clrScheme name="Custom 197">
      <a:dk1>
        <a:srgbClr val="231F20"/>
      </a:dk1>
      <a:lt1>
        <a:srgbClr val="FFFFFF"/>
      </a:lt1>
      <a:dk2>
        <a:srgbClr val="EF3E42"/>
      </a:dk2>
      <a:lt2>
        <a:srgbClr val="FFFFFF"/>
      </a:lt2>
      <a:accent1>
        <a:srgbClr val="231F20"/>
      </a:accent1>
      <a:accent2>
        <a:srgbClr val="EF3E42"/>
      </a:accent2>
      <a:accent3>
        <a:srgbClr val="FFFFFF"/>
      </a:accent3>
      <a:accent4>
        <a:srgbClr val="BBC6CD"/>
      </a:accent4>
      <a:accent5>
        <a:srgbClr val="AFDFE4"/>
      </a:accent5>
      <a:accent6>
        <a:srgbClr val="455761"/>
      </a:accent6>
      <a:hlink>
        <a:srgbClr val="EF3E42"/>
      </a:hlink>
      <a:folHlink>
        <a:srgbClr val="EF3E4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7480</TotalTime>
  <Words>2860</Words>
  <Application>Microsoft Office PowerPoint</Application>
  <PresentationFormat>On-screen Show (4:3)</PresentationFormat>
  <Paragraphs>369</Paragraphs>
  <Slides>49</Slides>
  <Notes>40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THE ESS: BACKGROUND AND LATEST FINDINGS</vt:lpstr>
      <vt:lpstr>Outline of my talk</vt:lpstr>
      <vt:lpstr>ESS Background</vt:lpstr>
      <vt:lpstr>ESS Aims</vt:lpstr>
      <vt:lpstr>Participating Countries</vt:lpstr>
      <vt:lpstr>ESS Questionnaire</vt:lpstr>
      <vt:lpstr>ESSentials: Advance Letter</vt:lpstr>
      <vt:lpstr>ESSentials: Questionnaire</vt:lpstr>
      <vt:lpstr>ESSentials: Online Analysis</vt:lpstr>
      <vt:lpstr>Online Analysis</vt:lpstr>
      <vt:lpstr>Online Analysis</vt:lpstr>
      <vt:lpstr>ESSentials: Advanced Data Analysis</vt:lpstr>
      <vt:lpstr>ESS Impact: Users</vt:lpstr>
      <vt:lpstr>ESS Impact: Publications</vt:lpstr>
      <vt:lpstr>Ukrainian participation in ESS</vt:lpstr>
      <vt:lpstr>Ukrainian participation in ESS</vt:lpstr>
      <vt:lpstr>Ukrainian participation in ESS</vt:lpstr>
      <vt:lpstr>Ukraine in Europe: Findings</vt:lpstr>
      <vt:lpstr>Ukrainian results: Ageism</vt:lpstr>
      <vt:lpstr>Ukrainian results: Ageism</vt:lpstr>
      <vt:lpstr>Ukrainian results: Welfare</vt:lpstr>
      <vt:lpstr>Ukrainian results: Gender</vt:lpstr>
      <vt:lpstr>Ukrainian results: Crime</vt:lpstr>
      <vt:lpstr>Ukrainian results: Democracy</vt:lpstr>
      <vt:lpstr>Ukrainian results: Democracy</vt:lpstr>
      <vt:lpstr>Ukrainian results: Immigration</vt:lpstr>
      <vt:lpstr>Ukrainian results: Democracy</vt:lpstr>
      <vt:lpstr>Ukrainian results: Democracy</vt:lpstr>
      <vt:lpstr>Ukrainian results: Democracy</vt:lpstr>
      <vt:lpstr>Ukrainian results: Democracy</vt:lpstr>
      <vt:lpstr>Ukrainian results: Democracy</vt:lpstr>
      <vt:lpstr>Ukrainian results: Wellbeing</vt:lpstr>
      <vt:lpstr>Ukrainian results: Wellbeing</vt:lpstr>
      <vt:lpstr>While you’ve been away….</vt:lpstr>
      <vt:lpstr>PowerPoint Presentation</vt:lpstr>
      <vt:lpstr>PowerPoint Presentation</vt:lpstr>
      <vt:lpstr>PowerPoint Presentation</vt:lpstr>
      <vt:lpstr>PowerPoint Presentation</vt:lpstr>
      <vt:lpstr>PowerPoint Presentation</vt:lpstr>
      <vt:lpstr>Publications</vt:lpstr>
      <vt:lpstr>Welfare and Climate Change</vt:lpstr>
      <vt:lpstr>PowerPoint Presentation</vt:lpstr>
      <vt:lpstr>Round 8 results: EU-wide welfare</vt:lpstr>
      <vt:lpstr>PowerPoint Presentation</vt:lpstr>
      <vt:lpstr>PowerPoint Presentation</vt:lpstr>
      <vt:lpstr>ESS Core Questionnaire (Round 9)</vt:lpstr>
      <vt:lpstr>Rotating Modules (Round 9)</vt:lpstr>
      <vt:lpstr>Round 9: Participating countries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Eric</cp:lastModifiedBy>
  <cp:revision>617</cp:revision>
  <cp:lastPrinted>2018-09-07T13:24:59Z</cp:lastPrinted>
  <dcterms:created xsi:type="dcterms:W3CDTF">2010-04-12T23:12:02Z</dcterms:created>
  <dcterms:modified xsi:type="dcterms:W3CDTF">2018-09-20T05:50:16Z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