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5.xml" ContentType="application/vnd.openxmlformats-officedocument.presentationml.notesSlide+xml"/>
  <Override PartName="/ppt/charts/chart11.xml" ContentType="application/vnd.openxmlformats-officedocument.drawingml.chart+xml"/>
  <Override PartName="/ppt/drawings/drawing2.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notesSlides/notesSlide6.xml" ContentType="application/vnd.openxmlformats-officedocument.presentationml.notesSlide+xml"/>
  <Override PartName="/ppt/charts/chart14.xml" ContentType="application/vnd.openxmlformats-officedocument.drawingml.chart+xml"/>
  <Override PartName="/ppt/theme/themeOverride2.xml" ContentType="application/vnd.openxmlformats-officedocument.themeOverride+xml"/>
  <Override PartName="/ppt/charts/chart15.xml" ContentType="application/vnd.openxmlformats-officedocument.drawingml.chart+xml"/>
  <Override PartName="/ppt/charts/chart16.xml" ContentType="application/vnd.openxmlformats-officedocument.drawingml.chart+xml"/>
  <Override PartName="/ppt/drawings/drawing3.xml" ContentType="application/vnd.openxmlformats-officedocument.drawingml.chartshapes+xml"/>
  <Override PartName="/ppt/charts/chart17.xml" ContentType="application/vnd.openxmlformats-officedocument.drawingml.chart+xml"/>
  <Override PartName="/ppt/drawings/drawing4.xml" ContentType="application/vnd.openxmlformats-officedocument.drawingml.chartshapes+xml"/>
  <Override PartName="/ppt/charts/chart18.xml" ContentType="application/vnd.openxmlformats-officedocument.drawingml.chart+xml"/>
  <Override PartName="/ppt/drawings/drawing5.xml" ContentType="application/vnd.openxmlformats-officedocument.drawingml.chartshapes+xml"/>
  <Override PartName="/ppt/charts/chart19.xml" ContentType="application/vnd.openxmlformats-officedocument.drawingml.chart+xml"/>
  <Override PartName="/ppt/notesSlides/notesSlide7.xml" ContentType="application/vnd.openxmlformats-officedocument.presentationml.notesSlide+xml"/>
  <Override PartName="/ppt/charts/chart20.xml" ContentType="application/vnd.openxmlformats-officedocument.drawingml.chart+xml"/>
  <Override PartName="/ppt/theme/themeOverride3.xml" ContentType="application/vnd.openxmlformats-officedocument.themeOverride+xml"/>
  <Override PartName="/ppt/charts/chart21.xml" ContentType="application/vnd.openxmlformats-officedocument.drawingml.chart+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70"/>
  </p:notesMasterIdLst>
  <p:sldIdLst>
    <p:sldId id="272" r:id="rId2"/>
    <p:sldId id="273" r:id="rId3"/>
    <p:sldId id="277" r:id="rId4"/>
    <p:sldId id="279" r:id="rId5"/>
    <p:sldId id="280" r:id="rId6"/>
    <p:sldId id="281" r:id="rId7"/>
    <p:sldId id="282" r:id="rId8"/>
    <p:sldId id="274" r:id="rId9"/>
    <p:sldId id="275" r:id="rId10"/>
    <p:sldId id="276" r:id="rId11"/>
    <p:sldId id="283" r:id="rId12"/>
    <p:sldId id="284" r:id="rId13"/>
    <p:sldId id="287" r:id="rId14"/>
    <p:sldId id="285" r:id="rId15"/>
    <p:sldId id="286" r:id="rId16"/>
    <p:sldId id="256" r:id="rId17"/>
    <p:sldId id="288" r:id="rId18"/>
    <p:sldId id="290" r:id="rId19"/>
    <p:sldId id="289" r:id="rId20"/>
    <p:sldId id="292" r:id="rId21"/>
    <p:sldId id="298" r:id="rId22"/>
    <p:sldId id="338" r:id="rId23"/>
    <p:sldId id="336" r:id="rId24"/>
    <p:sldId id="339" r:id="rId25"/>
    <p:sldId id="297" r:id="rId26"/>
    <p:sldId id="364" r:id="rId27"/>
    <p:sldId id="340" r:id="rId28"/>
    <p:sldId id="342" r:id="rId29"/>
    <p:sldId id="343" r:id="rId30"/>
    <p:sldId id="344" r:id="rId31"/>
    <p:sldId id="345" r:id="rId32"/>
    <p:sldId id="346" r:id="rId33"/>
    <p:sldId id="348" r:id="rId34"/>
    <p:sldId id="349" r:id="rId35"/>
    <p:sldId id="350" r:id="rId36"/>
    <p:sldId id="35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328" r:id="rId50"/>
    <p:sldId id="291" r:id="rId51"/>
    <p:sldId id="294" r:id="rId52"/>
    <p:sldId id="296" r:id="rId53"/>
    <p:sldId id="299" r:id="rId54"/>
    <p:sldId id="300" r:id="rId55"/>
    <p:sldId id="315" r:id="rId56"/>
    <p:sldId id="323" r:id="rId57"/>
    <p:sldId id="322" r:id="rId58"/>
    <p:sldId id="313" r:id="rId59"/>
    <p:sldId id="307" r:id="rId60"/>
    <p:sldId id="308" r:id="rId61"/>
    <p:sldId id="309" r:id="rId62"/>
    <p:sldId id="310" r:id="rId63"/>
    <p:sldId id="311" r:id="rId64"/>
    <p:sldId id="314" r:id="rId65"/>
    <p:sldId id="334" r:id="rId66"/>
    <p:sldId id="335" r:id="rId67"/>
    <p:sldId id="316" r:id="rId68"/>
    <p:sldId id="317" r:id="rId6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Автор"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374" autoAdjust="0"/>
  </p:normalViewPr>
  <p:slideViewPr>
    <p:cSldViewPr>
      <p:cViewPr>
        <p:scale>
          <a:sx n="66" d="100"/>
          <a:sy n="66" d="100"/>
        </p:scale>
        <p:origin x="-1506" y="-27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5.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3.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D:\PAVLOVA\2015\ESPAD\&#1087;&#1088;&#1077;&#1079;&#1077;&#1085;&#1090;&#1072;&#1094;&#1080;&#1080;_&#1080;&#1090;&#1086;&#1075;&#1086;&#1074;&#1099;&#1077;\24_&#1043;&#1088;&#1072;&#1092;&#1110;&#1082;&#1080;_ESPA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ISR\Desktop\ESPAD.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2.4308136727942499E-2"/>
          <c:y val="4.7576235490742601E-2"/>
          <c:w val="0.97569186327205704"/>
          <c:h val="0.54905171567088396"/>
        </c:manualLayout>
      </c:layout>
      <c:barChart>
        <c:barDir val="col"/>
        <c:grouping val="clustered"/>
        <c:varyColors val="0"/>
        <c:ser>
          <c:idx val="0"/>
          <c:order val="0"/>
          <c:tx>
            <c:strRef>
              <c:f>Лист1!$C$1</c:f>
              <c:strCache>
                <c:ptCount val="1"/>
                <c:pt idx="0">
                  <c:v>Average in ESPAD</c:v>
                </c:pt>
              </c:strCache>
            </c:strRef>
          </c:tx>
          <c:spPr>
            <a:solidFill>
              <a:srgbClr val="753E3E"/>
            </a:solidFill>
          </c:spPr>
          <c:invertIfNegative val="0"/>
          <c:dLbls>
            <c:txPr>
              <a:bodyPr/>
              <a:lstStyle/>
              <a:p>
                <a:pPr>
                  <a:defRPr sz="2000" b="1"/>
                </a:pPr>
                <a:endParaRPr lang="uk-UA"/>
              </a:p>
            </c:txPr>
            <c:dLblPos val="outEnd"/>
            <c:showLegendKey val="0"/>
            <c:showVal val="1"/>
            <c:showCatName val="0"/>
            <c:showSerName val="0"/>
            <c:showPercent val="0"/>
            <c:showBubbleSize val="0"/>
            <c:showLeaderLines val="0"/>
          </c:dLbls>
          <c:cat>
            <c:strRef>
              <c:f>Лист1!$A$2:$A$9</c:f>
              <c:strCache>
                <c:ptCount val="8"/>
                <c:pt idx="0">
                  <c:v>Cigarettes</c:v>
                </c:pt>
                <c:pt idx="1">
                  <c:v>Alcohol</c:v>
                </c:pt>
                <c:pt idx="2">
                  <c:v>Marijuana</c:v>
                </c:pt>
                <c:pt idx="3">
                  <c:v>Ecstasy</c:v>
                </c:pt>
                <c:pt idx="4">
                  <c:v>Amphetamine</c:v>
                </c:pt>
                <c:pt idx="5">
                  <c:v>Methamphetamine</c:v>
                </c:pt>
                <c:pt idx="6">
                  <c:v>Cocaine</c:v>
                </c:pt>
                <c:pt idx="7">
                  <c:v>Crack</c:v>
                </c:pt>
              </c:strCache>
            </c:strRef>
          </c:cat>
          <c:val>
            <c:numRef>
              <c:f>Лист1!$C$2:$C$9</c:f>
              <c:numCache>
                <c:formatCode>General</c:formatCode>
                <c:ptCount val="8"/>
                <c:pt idx="0">
                  <c:v>61</c:v>
                </c:pt>
                <c:pt idx="1">
                  <c:v>78</c:v>
                </c:pt>
                <c:pt idx="2">
                  <c:v>30</c:v>
                </c:pt>
                <c:pt idx="3">
                  <c:v>12</c:v>
                </c:pt>
                <c:pt idx="4">
                  <c:v>9</c:v>
                </c:pt>
                <c:pt idx="5">
                  <c:v>7</c:v>
                </c:pt>
                <c:pt idx="6">
                  <c:v>11</c:v>
                </c:pt>
                <c:pt idx="7">
                  <c:v>8</c:v>
                </c:pt>
              </c:numCache>
            </c:numRef>
          </c:val>
        </c:ser>
        <c:ser>
          <c:idx val="1"/>
          <c:order val="1"/>
          <c:tx>
            <c:strRef>
              <c:f>Лист1!$B$1</c:f>
              <c:strCache>
                <c:ptCount val="1"/>
                <c:pt idx="0">
                  <c:v>Ukraine</c:v>
                </c:pt>
              </c:strCache>
            </c:strRef>
          </c:tx>
          <c:spPr>
            <a:solidFill>
              <a:schemeClr val="accent3">
                <a:lumMod val="60000"/>
                <a:lumOff val="40000"/>
              </a:schemeClr>
            </a:solidFill>
          </c:spPr>
          <c:invertIfNegative val="0"/>
          <c:dLbls>
            <c:txPr>
              <a:bodyPr/>
              <a:lstStyle/>
              <a:p>
                <a:pPr>
                  <a:defRPr sz="2000" b="1"/>
                </a:pPr>
                <a:endParaRPr lang="uk-UA"/>
              </a:p>
            </c:txPr>
            <c:dLblPos val="outEnd"/>
            <c:showLegendKey val="0"/>
            <c:showVal val="1"/>
            <c:showCatName val="0"/>
            <c:showSerName val="0"/>
            <c:showPercent val="0"/>
            <c:showBubbleSize val="0"/>
            <c:showLeaderLines val="0"/>
          </c:dLbls>
          <c:cat>
            <c:strRef>
              <c:f>Лист1!$A$2:$A$9</c:f>
              <c:strCache>
                <c:ptCount val="8"/>
                <c:pt idx="0">
                  <c:v>Cigarettes</c:v>
                </c:pt>
                <c:pt idx="1">
                  <c:v>Alcohol</c:v>
                </c:pt>
                <c:pt idx="2">
                  <c:v>Marijuana</c:v>
                </c:pt>
                <c:pt idx="3">
                  <c:v>Ecstasy</c:v>
                </c:pt>
                <c:pt idx="4">
                  <c:v>Amphetamine</c:v>
                </c:pt>
                <c:pt idx="5">
                  <c:v>Methamphetamine</c:v>
                </c:pt>
                <c:pt idx="6">
                  <c:v>Cocaine</c:v>
                </c:pt>
                <c:pt idx="7">
                  <c:v>Crack</c:v>
                </c:pt>
              </c:strCache>
            </c:strRef>
          </c:cat>
          <c:val>
            <c:numRef>
              <c:f>Лист1!$B$2:$B$9</c:f>
              <c:numCache>
                <c:formatCode>General</c:formatCode>
                <c:ptCount val="8"/>
                <c:pt idx="0">
                  <c:v>39</c:v>
                </c:pt>
                <c:pt idx="1">
                  <c:v>66</c:v>
                </c:pt>
                <c:pt idx="2">
                  <c:v>11</c:v>
                </c:pt>
                <c:pt idx="3">
                  <c:v>3</c:v>
                </c:pt>
                <c:pt idx="4">
                  <c:v>3</c:v>
                </c:pt>
                <c:pt idx="5">
                  <c:v>3</c:v>
                </c:pt>
                <c:pt idx="6">
                  <c:v>2</c:v>
                </c:pt>
                <c:pt idx="7">
                  <c:v>2</c:v>
                </c:pt>
              </c:numCache>
            </c:numRef>
          </c:val>
        </c:ser>
        <c:dLbls>
          <c:showLegendKey val="0"/>
          <c:showVal val="0"/>
          <c:showCatName val="0"/>
          <c:showSerName val="0"/>
          <c:showPercent val="0"/>
          <c:showBubbleSize val="0"/>
        </c:dLbls>
        <c:gapWidth val="150"/>
        <c:axId val="126388480"/>
        <c:axId val="126390272"/>
      </c:barChart>
      <c:catAx>
        <c:axId val="126388480"/>
        <c:scaling>
          <c:orientation val="minMax"/>
        </c:scaling>
        <c:delete val="0"/>
        <c:axPos val="b"/>
        <c:majorTickMark val="out"/>
        <c:minorTickMark val="none"/>
        <c:tickLblPos val="nextTo"/>
        <c:txPr>
          <a:bodyPr/>
          <a:lstStyle/>
          <a:p>
            <a:pPr>
              <a:defRPr b="1"/>
            </a:pPr>
            <a:endParaRPr lang="uk-UA"/>
          </a:p>
        </c:txPr>
        <c:crossAx val="126390272"/>
        <c:crosses val="autoZero"/>
        <c:auto val="1"/>
        <c:lblAlgn val="ctr"/>
        <c:lblOffset val="100"/>
        <c:noMultiLvlLbl val="0"/>
      </c:catAx>
      <c:valAx>
        <c:axId val="126390272"/>
        <c:scaling>
          <c:orientation val="minMax"/>
        </c:scaling>
        <c:delete val="1"/>
        <c:axPos val="l"/>
        <c:numFmt formatCode="General" sourceLinked="1"/>
        <c:majorTickMark val="out"/>
        <c:minorTickMark val="none"/>
        <c:tickLblPos val="nextTo"/>
        <c:crossAx val="126388480"/>
        <c:crosses val="autoZero"/>
        <c:crossBetween val="between"/>
      </c:valAx>
    </c:plotArea>
    <c:legend>
      <c:legendPos val="t"/>
      <c:layout>
        <c:manualLayout>
          <c:xMode val="edge"/>
          <c:yMode val="edge"/>
          <c:x val="0.51699795905800805"/>
          <c:y val="6.0293014555778103E-2"/>
          <c:w val="0.44343235218787702"/>
          <c:h val="7.3612281201811902E-2"/>
        </c:manualLayout>
      </c:layout>
      <c:overlay val="0"/>
    </c:legend>
    <c:plotVisOnly val="1"/>
    <c:dispBlanksAs val="gap"/>
    <c:showDLblsOverMax val="0"/>
  </c:chart>
  <c:txPr>
    <a:bodyPr/>
    <a:lstStyle/>
    <a:p>
      <a:pPr>
        <a:defRPr sz="1600"/>
      </a:pPr>
      <a:endParaRPr lang="uk-UA"/>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
          <c:y val="7.6426693330370707E-2"/>
          <c:w val="0.91340968889635599"/>
          <c:h val="0.72605960448839002"/>
        </c:manualLayout>
      </c:layout>
      <c:barChart>
        <c:barDir val="col"/>
        <c:grouping val="clustered"/>
        <c:varyColors val="0"/>
        <c:ser>
          <c:idx val="0"/>
          <c:order val="0"/>
          <c:tx>
            <c:strRef>
              <c:f>наркотики!$V$80</c:f>
              <c:strCache>
                <c:ptCount val="1"/>
                <c:pt idx="0">
                  <c:v>boys</c:v>
                </c:pt>
              </c:strCache>
            </c:strRef>
          </c:tx>
          <c:invertIfNegative val="0"/>
          <c:dLbls>
            <c:txPr>
              <a:bodyPr/>
              <a:lstStyle/>
              <a:p>
                <a:pPr>
                  <a:defRPr sz="2000" b="1">
                    <a:solidFill>
                      <a:srgbClr val="000000"/>
                    </a:solidFill>
                  </a:defRPr>
                </a:pPr>
                <a:endParaRPr lang="uk-UA"/>
              </a:p>
            </c:txPr>
            <c:dLblPos val="outEnd"/>
            <c:showLegendKey val="0"/>
            <c:showVal val="1"/>
            <c:showCatName val="0"/>
            <c:showSerName val="0"/>
            <c:showPercent val="0"/>
            <c:showBubbleSize val="0"/>
            <c:showLeaderLines val="0"/>
          </c:dLbls>
          <c:cat>
            <c:numRef>
              <c:f>наркотики!$W$79:$AB$79</c:f>
              <c:numCache>
                <c:formatCode>General</c:formatCode>
                <c:ptCount val="6"/>
                <c:pt idx="0">
                  <c:v>1995</c:v>
                </c:pt>
                <c:pt idx="1">
                  <c:v>1999</c:v>
                </c:pt>
                <c:pt idx="2">
                  <c:v>2003</c:v>
                </c:pt>
                <c:pt idx="3">
                  <c:v>2007</c:v>
                </c:pt>
                <c:pt idx="4">
                  <c:v>2011</c:v>
                </c:pt>
                <c:pt idx="5">
                  <c:v>2015</c:v>
                </c:pt>
              </c:numCache>
            </c:numRef>
          </c:cat>
          <c:val>
            <c:numRef>
              <c:f>наркотики!$W$80:$AB$80</c:f>
              <c:numCache>
                <c:formatCode>General</c:formatCode>
                <c:ptCount val="6"/>
                <c:pt idx="0">
                  <c:v>6.6</c:v>
                </c:pt>
                <c:pt idx="1">
                  <c:v>13.9</c:v>
                </c:pt>
                <c:pt idx="2">
                  <c:v>17.600000000000001</c:v>
                </c:pt>
                <c:pt idx="3">
                  <c:v>15.8</c:v>
                </c:pt>
                <c:pt idx="4">
                  <c:v>13.4</c:v>
                </c:pt>
                <c:pt idx="5">
                  <c:v>15.5</c:v>
                </c:pt>
              </c:numCache>
            </c:numRef>
          </c:val>
        </c:ser>
        <c:ser>
          <c:idx val="1"/>
          <c:order val="1"/>
          <c:tx>
            <c:strRef>
              <c:f>наркотики!$V$81</c:f>
              <c:strCache>
                <c:ptCount val="1"/>
                <c:pt idx="0">
                  <c:v>girls</c:v>
                </c:pt>
              </c:strCache>
            </c:strRef>
          </c:tx>
          <c:invertIfNegative val="0"/>
          <c:dLbls>
            <c:txPr>
              <a:bodyPr/>
              <a:lstStyle/>
              <a:p>
                <a:pPr>
                  <a:defRPr sz="1800" b="1">
                    <a:solidFill>
                      <a:srgbClr val="000000"/>
                    </a:solidFill>
                  </a:defRPr>
                </a:pPr>
                <a:endParaRPr lang="uk-UA"/>
              </a:p>
            </c:txPr>
            <c:dLblPos val="inBase"/>
            <c:showLegendKey val="0"/>
            <c:showVal val="1"/>
            <c:showCatName val="0"/>
            <c:showSerName val="0"/>
            <c:showPercent val="0"/>
            <c:showBubbleSize val="0"/>
            <c:showLeaderLines val="0"/>
          </c:dLbls>
          <c:cat>
            <c:numRef>
              <c:f>наркотики!$W$79:$AB$79</c:f>
              <c:numCache>
                <c:formatCode>General</c:formatCode>
                <c:ptCount val="6"/>
                <c:pt idx="0">
                  <c:v>1995</c:v>
                </c:pt>
                <c:pt idx="1">
                  <c:v>1999</c:v>
                </c:pt>
                <c:pt idx="2">
                  <c:v>2003</c:v>
                </c:pt>
                <c:pt idx="3">
                  <c:v>2007</c:v>
                </c:pt>
                <c:pt idx="4">
                  <c:v>2011</c:v>
                </c:pt>
                <c:pt idx="5">
                  <c:v>2015</c:v>
                </c:pt>
              </c:numCache>
            </c:numRef>
          </c:cat>
          <c:val>
            <c:numRef>
              <c:f>наркотики!$W$81:$AB$81</c:f>
              <c:numCache>
                <c:formatCode>General</c:formatCode>
                <c:ptCount val="6"/>
                <c:pt idx="0">
                  <c:v>2.9</c:v>
                </c:pt>
                <c:pt idx="1">
                  <c:v>7.8</c:v>
                </c:pt>
                <c:pt idx="2">
                  <c:v>8.7000000000000011</c:v>
                </c:pt>
                <c:pt idx="3">
                  <c:v>8.1</c:v>
                </c:pt>
                <c:pt idx="4">
                  <c:v>7.5</c:v>
                </c:pt>
                <c:pt idx="5">
                  <c:v>8.9</c:v>
                </c:pt>
              </c:numCache>
            </c:numRef>
          </c:val>
        </c:ser>
        <c:dLbls>
          <c:showLegendKey val="0"/>
          <c:showVal val="0"/>
          <c:showCatName val="0"/>
          <c:showSerName val="0"/>
          <c:showPercent val="0"/>
          <c:showBubbleSize val="0"/>
        </c:dLbls>
        <c:gapWidth val="150"/>
        <c:axId val="198482560"/>
        <c:axId val="198488448"/>
      </c:barChart>
      <c:lineChart>
        <c:grouping val="standard"/>
        <c:varyColors val="0"/>
        <c:ser>
          <c:idx val="2"/>
          <c:order val="2"/>
          <c:tx>
            <c:strRef>
              <c:f>наркотики!$V$82</c:f>
              <c:strCache>
                <c:ptCount val="1"/>
                <c:pt idx="0">
                  <c:v>among all</c:v>
                </c:pt>
              </c:strCache>
            </c:strRef>
          </c:tx>
          <c:dLbls>
            <c:txPr>
              <a:bodyPr/>
              <a:lstStyle/>
              <a:p>
                <a:pPr>
                  <a:defRPr sz="1800" b="1"/>
                </a:pPr>
                <a:endParaRPr lang="uk-UA"/>
              </a:p>
            </c:txPr>
            <c:dLblPos val="ctr"/>
            <c:showLegendKey val="0"/>
            <c:showVal val="1"/>
            <c:showCatName val="0"/>
            <c:showSerName val="0"/>
            <c:showPercent val="0"/>
            <c:showBubbleSize val="0"/>
            <c:showLeaderLines val="0"/>
          </c:dLbls>
          <c:cat>
            <c:numRef>
              <c:f>наркотики!$W$79:$AB$79</c:f>
              <c:numCache>
                <c:formatCode>General</c:formatCode>
                <c:ptCount val="6"/>
                <c:pt idx="0">
                  <c:v>1995</c:v>
                </c:pt>
                <c:pt idx="1">
                  <c:v>1999</c:v>
                </c:pt>
                <c:pt idx="2">
                  <c:v>2003</c:v>
                </c:pt>
                <c:pt idx="3">
                  <c:v>2007</c:v>
                </c:pt>
                <c:pt idx="4">
                  <c:v>2011</c:v>
                </c:pt>
                <c:pt idx="5">
                  <c:v>2015</c:v>
                </c:pt>
              </c:numCache>
            </c:numRef>
          </c:cat>
          <c:val>
            <c:numRef>
              <c:f>наркотики!$W$82:$AB$82</c:f>
              <c:numCache>
                <c:formatCode>General</c:formatCode>
                <c:ptCount val="6"/>
                <c:pt idx="0">
                  <c:v>4.7</c:v>
                </c:pt>
                <c:pt idx="1">
                  <c:v>10.9</c:v>
                </c:pt>
                <c:pt idx="2">
                  <c:v>13.2</c:v>
                </c:pt>
                <c:pt idx="3">
                  <c:v>12.1</c:v>
                </c:pt>
                <c:pt idx="4">
                  <c:v>10.3</c:v>
                </c:pt>
                <c:pt idx="5">
                  <c:v>12.1</c:v>
                </c:pt>
              </c:numCache>
            </c:numRef>
          </c:val>
          <c:smooth val="0"/>
        </c:ser>
        <c:dLbls>
          <c:showLegendKey val="0"/>
          <c:showVal val="0"/>
          <c:showCatName val="0"/>
          <c:showSerName val="0"/>
          <c:showPercent val="0"/>
          <c:showBubbleSize val="0"/>
        </c:dLbls>
        <c:marker val="1"/>
        <c:smooth val="0"/>
        <c:axId val="198482560"/>
        <c:axId val="198488448"/>
      </c:lineChart>
      <c:catAx>
        <c:axId val="198482560"/>
        <c:scaling>
          <c:orientation val="minMax"/>
        </c:scaling>
        <c:delete val="0"/>
        <c:axPos val="b"/>
        <c:numFmt formatCode="General" sourceLinked="1"/>
        <c:majorTickMark val="out"/>
        <c:minorTickMark val="none"/>
        <c:tickLblPos val="nextTo"/>
        <c:txPr>
          <a:bodyPr/>
          <a:lstStyle/>
          <a:p>
            <a:pPr>
              <a:defRPr sz="1400"/>
            </a:pPr>
            <a:endParaRPr lang="uk-UA"/>
          </a:p>
        </c:txPr>
        <c:crossAx val="198488448"/>
        <c:crosses val="autoZero"/>
        <c:auto val="1"/>
        <c:lblAlgn val="ctr"/>
        <c:lblOffset val="100"/>
        <c:noMultiLvlLbl val="0"/>
      </c:catAx>
      <c:valAx>
        <c:axId val="198488448"/>
        <c:scaling>
          <c:orientation val="minMax"/>
        </c:scaling>
        <c:delete val="1"/>
        <c:axPos val="l"/>
        <c:numFmt formatCode="General" sourceLinked="1"/>
        <c:majorTickMark val="out"/>
        <c:minorTickMark val="none"/>
        <c:tickLblPos val="nextTo"/>
        <c:crossAx val="198482560"/>
        <c:crosses val="autoZero"/>
        <c:crossBetween val="between"/>
      </c:valAx>
    </c:plotArea>
    <c:legend>
      <c:legendPos val="r"/>
      <c:layout>
        <c:manualLayout>
          <c:xMode val="edge"/>
          <c:yMode val="edge"/>
          <c:x val="0.88473175518890002"/>
          <c:y val="3.5384957226974802E-2"/>
          <c:w val="0.1152682448111"/>
          <c:h val="0.40012220864348402"/>
        </c:manualLayout>
      </c:layout>
      <c:overlay val="0"/>
      <c:txPr>
        <a:bodyPr/>
        <a:lstStyle/>
        <a:p>
          <a:pPr>
            <a:defRPr sz="1100"/>
          </a:pPr>
          <a:endParaRPr lang="uk-UA"/>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1922819140314105E-3"/>
          <c:y val="5.5545210434051501E-2"/>
          <c:w val="0.98722956101416803"/>
          <c:h val="0.73111559949756999"/>
        </c:manualLayout>
      </c:layout>
      <c:barChart>
        <c:barDir val="col"/>
        <c:grouping val="clustered"/>
        <c:varyColors val="0"/>
        <c:ser>
          <c:idx val="0"/>
          <c:order val="0"/>
          <c:tx>
            <c:strRef>
              <c:f>Лист1!$B$1</c:f>
              <c:strCache>
                <c:ptCount val="1"/>
                <c:pt idx="0">
                  <c:v>Ряд 1</c:v>
                </c:pt>
              </c:strCache>
            </c:strRef>
          </c:tx>
          <c:invertIfNegative val="0"/>
          <c:dPt>
            <c:idx val="6"/>
            <c:invertIfNegative val="0"/>
            <c:bubble3D val="0"/>
            <c:spPr>
              <a:solidFill>
                <a:schemeClr val="accent3">
                  <a:lumMod val="60000"/>
                  <a:lumOff val="40000"/>
                </a:schemeClr>
              </a:solidFill>
            </c:spPr>
          </c:dPt>
          <c:dPt>
            <c:idx val="10"/>
            <c:invertIfNegative val="0"/>
            <c:bubble3D val="0"/>
            <c:spPr>
              <a:solidFill>
                <a:srgbClr val="753E3E"/>
              </a:solidFill>
            </c:spPr>
          </c:dPt>
          <c:dLbls>
            <c:txPr>
              <a:bodyPr/>
              <a:lstStyle/>
              <a:p>
                <a:pPr>
                  <a:defRPr b="1"/>
                </a:pPr>
                <a:endParaRPr lang="uk-UA"/>
              </a:p>
            </c:txPr>
            <c:showLegendKey val="0"/>
            <c:showVal val="1"/>
            <c:showCatName val="0"/>
            <c:showSerName val="0"/>
            <c:showPercent val="0"/>
            <c:showBubbleSize val="0"/>
            <c:showLeaderLines val="0"/>
          </c:dLbls>
          <c:cat>
            <c:strRef>
              <c:f>Лист1!$A$2:$A$12</c:f>
              <c:strCache>
                <c:ptCount val="11"/>
                <c:pt idx="0">
                  <c:v>Austria</c:v>
                </c:pt>
                <c:pt idx="1">
                  <c:v>Georgia</c:v>
                </c:pt>
                <c:pt idx="2">
                  <c:v>Lithuania</c:v>
                </c:pt>
                <c:pt idx="3">
                  <c:v>Moldova</c:v>
                </c:pt>
                <c:pt idx="4">
                  <c:v>Romania</c:v>
                </c:pt>
                <c:pt idx="5">
                  <c:v>Hungary</c:v>
                </c:pt>
                <c:pt idx="6">
                  <c:v>Ukraine</c:v>
                </c:pt>
                <c:pt idx="7">
                  <c:v>Finland</c:v>
                </c:pt>
                <c:pt idx="8">
                  <c:v>France</c:v>
                </c:pt>
                <c:pt idx="9">
                  <c:v>Czech Republic</c:v>
                </c:pt>
                <c:pt idx="10">
                  <c:v>Average in ESPAD</c:v>
                </c:pt>
              </c:strCache>
            </c:strRef>
          </c:cat>
          <c:val>
            <c:numRef>
              <c:f>Лист1!$B$2:$B$12</c:f>
              <c:numCache>
                <c:formatCode>General</c:formatCode>
                <c:ptCount val="11"/>
                <c:pt idx="0">
                  <c:v>20</c:v>
                </c:pt>
                <c:pt idx="1">
                  <c:v>11</c:v>
                </c:pt>
                <c:pt idx="2">
                  <c:v>19</c:v>
                </c:pt>
                <c:pt idx="3">
                  <c:v>4</c:v>
                </c:pt>
                <c:pt idx="4">
                  <c:v>8</c:v>
                </c:pt>
                <c:pt idx="5">
                  <c:v>13</c:v>
                </c:pt>
                <c:pt idx="6">
                  <c:v>9</c:v>
                </c:pt>
                <c:pt idx="7">
                  <c:v>8</c:v>
                </c:pt>
                <c:pt idx="8">
                  <c:v>31</c:v>
                </c:pt>
                <c:pt idx="9">
                  <c:v>37</c:v>
                </c:pt>
                <c:pt idx="10">
                  <c:v>16</c:v>
                </c:pt>
              </c:numCache>
            </c:numRef>
          </c:val>
        </c:ser>
        <c:dLbls>
          <c:showLegendKey val="0"/>
          <c:showVal val="1"/>
          <c:showCatName val="0"/>
          <c:showSerName val="0"/>
          <c:showPercent val="0"/>
          <c:showBubbleSize val="0"/>
        </c:dLbls>
        <c:gapWidth val="150"/>
        <c:axId val="199000832"/>
        <c:axId val="199008640"/>
      </c:barChart>
      <c:catAx>
        <c:axId val="199000832"/>
        <c:scaling>
          <c:orientation val="minMax"/>
        </c:scaling>
        <c:delete val="0"/>
        <c:axPos val="b"/>
        <c:majorTickMark val="out"/>
        <c:minorTickMark val="none"/>
        <c:tickLblPos val="nextTo"/>
        <c:txPr>
          <a:bodyPr/>
          <a:lstStyle/>
          <a:p>
            <a:pPr>
              <a:defRPr sz="1100" b="0"/>
            </a:pPr>
            <a:endParaRPr lang="uk-UA"/>
          </a:p>
        </c:txPr>
        <c:crossAx val="199008640"/>
        <c:crosses val="autoZero"/>
        <c:auto val="1"/>
        <c:lblAlgn val="ctr"/>
        <c:lblOffset val="100"/>
        <c:noMultiLvlLbl val="0"/>
      </c:catAx>
      <c:valAx>
        <c:axId val="199008640"/>
        <c:scaling>
          <c:orientation val="minMax"/>
        </c:scaling>
        <c:delete val="1"/>
        <c:axPos val="l"/>
        <c:numFmt formatCode="General" sourceLinked="1"/>
        <c:majorTickMark val="out"/>
        <c:minorTickMark val="none"/>
        <c:tickLblPos val="nextTo"/>
        <c:crossAx val="199000832"/>
        <c:crosses val="autoZero"/>
        <c:crossBetween val="between"/>
      </c:valAx>
    </c:plotArea>
    <c:plotVisOnly val="1"/>
    <c:dispBlanksAs val="gap"/>
    <c:showDLblsOverMax val="0"/>
  </c:chart>
  <c:txPr>
    <a:bodyPr/>
    <a:lstStyle/>
    <a:p>
      <a:pPr>
        <a:defRPr sz="1800"/>
      </a:pPr>
      <a:endParaRPr lang="uk-UA"/>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1.8640656909846499E-2"/>
          <c:y val="4.4445533223911003E-2"/>
          <c:w val="0.97414164912119094"/>
          <c:h val="0.77839635465340462"/>
        </c:manualLayout>
      </c:layout>
      <c:lineChart>
        <c:grouping val="standard"/>
        <c:varyColors val="0"/>
        <c:ser>
          <c:idx val="0"/>
          <c:order val="0"/>
          <c:tx>
            <c:strRef>
              <c:f>Лист1!$B$1</c:f>
              <c:strCache>
                <c:ptCount val="1"/>
                <c:pt idx="0">
                  <c:v>Boys</c:v>
                </c:pt>
              </c:strCache>
            </c:strRef>
          </c:tx>
          <c:dLbls>
            <c:txPr>
              <a:bodyPr/>
              <a:lstStyle/>
              <a:p>
                <a:pPr>
                  <a:defRPr sz="1600" b="1"/>
                </a:pPr>
                <a:endParaRPr lang="uk-UA"/>
              </a:p>
            </c:txPr>
            <c:dLblPos val="t"/>
            <c:showLegendKey val="0"/>
            <c:showVal val="1"/>
            <c:showCatName val="0"/>
            <c:showSerName val="0"/>
            <c:showPercent val="0"/>
            <c:showBubbleSize val="0"/>
            <c:showLeaderLines val="0"/>
          </c:dLbls>
          <c:cat>
            <c:numRef>
              <c:f>Лист1!$A$2:$A$7</c:f>
              <c:numCache>
                <c:formatCode>General</c:formatCode>
                <c:ptCount val="6"/>
                <c:pt idx="0">
                  <c:v>1995</c:v>
                </c:pt>
                <c:pt idx="1">
                  <c:v>1999</c:v>
                </c:pt>
                <c:pt idx="2">
                  <c:v>2003</c:v>
                </c:pt>
                <c:pt idx="3">
                  <c:v>2007</c:v>
                </c:pt>
                <c:pt idx="4">
                  <c:v>2011</c:v>
                </c:pt>
                <c:pt idx="5">
                  <c:v>2015</c:v>
                </c:pt>
              </c:numCache>
            </c:numRef>
          </c:cat>
          <c:val>
            <c:numRef>
              <c:f>Лист1!$B$2:$B$7</c:f>
              <c:numCache>
                <c:formatCode>General</c:formatCode>
                <c:ptCount val="6"/>
                <c:pt idx="0">
                  <c:v>19.899999999999999</c:v>
                </c:pt>
                <c:pt idx="1">
                  <c:v>27.2</c:v>
                </c:pt>
                <c:pt idx="2">
                  <c:v>29.2</c:v>
                </c:pt>
                <c:pt idx="3">
                  <c:v>20.399999999999999</c:v>
                </c:pt>
                <c:pt idx="4">
                  <c:v>21.2</c:v>
                </c:pt>
                <c:pt idx="5">
                  <c:v>14.4</c:v>
                </c:pt>
              </c:numCache>
            </c:numRef>
          </c:val>
          <c:smooth val="0"/>
        </c:ser>
        <c:ser>
          <c:idx val="1"/>
          <c:order val="1"/>
          <c:tx>
            <c:strRef>
              <c:f>Лист1!$C$1</c:f>
              <c:strCache>
                <c:ptCount val="1"/>
                <c:pt idx="0">
                  <c:v>Girls</c:v>
                </c:pt>
              </c:strCache>
            </c:strRef>
          </c:tx>
          <c:dLbls>
            <c:txPr>
              <a:bodyPr/>
              <a:lstStyle/>
              <a:p>
                <a:pPr>
                  <a:defRPr sz="1600" b="1"/>
                </a:pPr>
                <a:endParaRPr lang="uk-UA"/>
              </a:p>
            </c:txPr>
            <c:dLblPos val="b"/>
            <c:showLegendKey val="0"/>
            <c:showVal val="1"/>
            <c:showCatName val="0"/>
            <c:showSerName val="0"/>
            <c:showPercent val="0"/>
            <c:showBubbleSize val="0"/>
            <c:showLeaderLines val="0"/>
          </c:dLbls>
          <c:cat>
            <c:numRef>
              <c:f>Лист1!$A$2:$A$7</c:f>
              <c:numCache>
                <c:formatCode>General</c:formatCode>
                <c:ptCount val="6"/>
                <c:pt idx="0">
                  <c:v>1995</c:v>
                </c:pt>
                <c:pt idx="1">
                  <c:v>1999</c:v>
                </c:pt>
                <c:pt idx="2">
                  <c:v>2003</c:v>
                </c:pt>
                <c:pt idx="3">
                  <c:v>2007</c:v>
                </c:pt>
                <c:pt idx="4">
                  <c:v>2011</c:v>
                </c:pt>
                <c:pt idx="5">
                  <c:v>2015</c:v>
                </c:pt>
              </c:numCache>
            </c:numRef>
          </c:cat>
          <c:val>
            <c:numRef>
              <c:f>Лист1!$C$2:$C$7</c:f>
              <c:numCache>
                <c:formatCode>General</c:formatCode>
                <c:ptCount val="6"/>
                <c:pt idx="0">
                  <c:v>8.8000000000000007</c:v>
                </c:pt>
                <c:pt idx="1">
                  <c:v>14.5</c:v>
                </c:pt>
                <c:pt idx="2">
                  <c:v>12.3</c:v>
                </c:pt>
                <c:pt idx="3">
                  <c:v>8</c:v>
                </c:pt>
                <c:pt idx="4">
                  <c:v>8.4</c:v>
                </c:pt>
                <c:pt idx="5">
                  <c:v>7.3</c:v>
                </c:pt>
              </c:numCache>
            </c:numRef>
          </c:val>
          <c:smooth val="0"/>
        </c:ser>
        <c:ser>
          <c:idx val="2"/>
          <c:order val="2"/>
          <c:tx>
            <c:strRef>
              <c:f>Лист1!$D$1</c:f>
              <c:strCache>
                <c:ptCount val="1"/>
                <c:pt idx="0">
                  <c:v>Among all</c:v>
                </c:pt>
              </c:strCache>
            </c:strRef>
          </c:tx>
          <c:dLbls>
            <c:dLbl>
              <c:idx val="5"/>
              <c:layout>
                <c:manualLayout>
                  <c:x val="-1.29192962299582E-2"/>
                  <c:y val="0"/>
                </c:manualLayout>
              </c:layout>
              <c:dLblPos val="r"/>
              <c:showLegendKey val="0"/>
              <c:showVal val="1"/>
              <c:showCatName val="0"/>
              <c:showSerName val="0"/>
              <c:showPercent val="0"/>
              <c:showBubbleSize val="0"/>
            </c:dLbl>
            <c:txPr>
              <a:bodyPr/>
              <a:lstStyle/>
              <a:p>
                <a:pPr>
                  <a:defRPr sz="1600" b="1"/>
                </a:pPr>
                <a:endParaRPr lang="uk-UA"/>
              </a:p>
            </c:txPr>
            <c:dLblPos val="l"/>
            <c:showLegendKey val="0"/>
            <c:showVal val="1"/>
            <c:showCatName val="0"/>
            <c:showSerName val="0"/>
            <c:showPercent val="0"/>
            <c:showBubbleSize val="0"/>
            <c:showLeaderLines val="0"/>
          </c:dLbls>
          <c:cat>
            <c:numRef>
              <c:f>Лист1!$A$2:$A$7</c:f>
              <c:numCache>
                <c:formatCode>General</c:formatCode>
                <c:ptCount val="6"/>
                <c:pt idx="0">
                  <c:v>1995</c:v>
                </c:pt>
                <c:pt idx="1">
                  <c:v>1999</c:v>
                </c:pt>
                <c:pt idx="2">
                  <c:v>2003</c:v>
                </c:pt>
                <c:pt idx="3">
                  <c:v>2007</c:v>
                </c:pt>
                <c:pt idx="4">
                  <c:v>2011</c:v>
                </c:pt>
                <c:pt idx="5">
                  <c:v>2015</c:v>
                </c:pt>
              </c:numCache>
            </c:numRef>
          </c:cat>
          <c:val>
            <c:numRef>
              <c:f>Лист1!$D$2:$D$7</c:f>
              <c:numCache>
                <c:formatCode>General</c:formatCode>
                <c:ptCount val="6"/>
                <c:pt idx="0">
                  <c:v>13.1</c:v>
                </c:pt>
                <c:pt idx="1">
                  <c:v>21</c:v>
                </c:pt>
                <c:pt idx="2">
                  <c:v>20.7</c:v>
                </c:pt>
                <c:pt idx="3">
                  <c:v>14.3</c:v>
                </c:pt>
                <c:pt idx="4">
                  <c:v>14.1</c:v>
                </c:pt>
                <c:pt idx="5">
                  <c:v>10.4</c:v>
                </c:pt>
              </c:numCache>
            </c:numRef>
          </c:val>
          <c:smooth val="0"/>
        </c:ser>
        <c:dLbls>
          <c:showLegendKey val="0"/>
          <c:showVal val="0"/>
          <c:showCatName val="0"/>
          <c:showSerName val="0"/>
          <c:showPercent val="0"/>
          <c:showBubbleSize val="0"/>
        </c:dLbls>
        <c:marker val="1"/>
        <c:smooth val="0"/>
        <c:axId val="199035520"/>
        <c:axId val="199041408"/>
      </c:lineChart>
      <c:catAx>
        <c:axId val="199035520"/>
        <c:scaling>
          <c:orientation val="minMax"/>
        </c:scaling>
        <c:delete val="0"/>
        <c:axPos val="b"/>
        <c:numFmt formatCode="General" sourceLinked="1"/>
        <c:majorTickMark val="out"/>
        <c:minorTickMark val="none"/>
        <c:tickLblPos val="nextTo"/>
        <c:crossAx val="199041408"/>
        <c:crosses val="autoZero"/>
        <c:auto val="1"/>
        <c:lblAlgn val="ctr"/>
        <c:lblOffset val="100"/>
        <c:noMultiLvlLbl val="0"/>
      </c:catAx>
      <c:valAx>
        <c:axId val="199041408"/>
        <c:scaling>
          <c:orientation val="minMax"/>
        </c:scaling>
        <c:delete val="1"/>
        <c:axPos val="l"/>
        <c:numFmt formatCode="General" sourceLinked="1"/>
        <c:majorTickMark val="out"/>
        <c:minorTickMark val="none"/>
        <c:tickLblPos val="nextTo"/>
        <c:crossAx val="199035520"/>
        <c:crosses val="autoZero"/>
        <c:crossBetween val="between"/>
      </c:valAx>
    </c:plotArea>
    <c:legend>
      <c:legendPos val="r"/>
      <c:layout>
        <c:manualLayout>
          <c:xMode val="edge"/>
          <c:yMode val="edge"/>
          <c:x val="0.74758597283228689"/>
          <c:y val="5.8536388113738999E-2"/>
          <c:w val="0.243810647055476"/>
          <c:h val="0.36254958599371312"/>
        </c:manualLayout>
      </c:layout>
      <c:overlay val="0"/>
      <c:txPr>
        <a:bodyPr/>
        <a:lstStyle/>
        <a:p>
          <a:pPr>
            <a:defRPr sz="1600"/>
          </a:pPr>
          <a:endParaRPr lang="uk-UA"/>
        </a:p>
      </c:txPr>
    </c:legend>
    <c:plotVisOnly val="1"/>
    <c:dispBlanksAs val="gap"/>
    <c:showDLblsOverMax val="0"/>
  </c:chart>
  <c:txPr>
    <a:bodyPr/>
    <a:lstStyle/>
    <a:p>
      <a:pPr>
        <a:defRPr sz="1800"/>
      </a:pPr>
      <a:endParaRPr lang="uk-UA"/>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430180804975705E-3"/>
          <c:y val="0.227676722788377"/>
          <c:w val="0.97287396406469395"/>
          <c:h val="0.62723270646695795"/>
        </c:manualLayout>
      </c:layout>
      <c:barChart>
        <c:barDir val="col"/>
        <c:grouping val="clustered"/>
        <c:varyColors val="0"/>
        <c:ser>
          <c:idx val="0"/>
          <c:order val="0"/>
          <c:tx>
            <c:strRef>
              <c:f>Лист1!$B$1</c:f>
              <c:strCache>
                <c:ptCount val="1"/>
                <c:pt idx="0">
                  <c:v>boys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600" b="1"/>
                </a:pPr>
                <a:endParaRPr lang="uk-UA"/>
              </a:p>
            </c:txPr>
            <c:showLegendKey val="0"/>
            <c:showVal val="1"/>
            <c:showCatName val="0"/>
            <c:showSerName val="0"/>
            <c:showPercent val="0"/>
            <c:showBubbleSize val="0"/>
            <c:showLeaderLines val="0"/>
          </c:dLbls>
          <c:cat>
            <c:strRef>
              <c:f>Лист1!$A$2:$A$4</c:f>
              <c:strCache>
                <c:ptCount val="3"/>
                <c:pt idx="0">
                  <c:v>15 years</c:v>
                </c:pt>
                <c:pt idx="1">
                  <c:v>16 years</c:v>
                </c:pt>
                <c:pt idx="2">
                  <c:v>17 years</c:v>
                </c:pt>
              </c:strCache>
            </c:strRef>
          </c:cat>
          <c:val>
            <c:numRef>
              <c:f>Лист1!$B$2:$B$4</c:f>
              <c:numCache>
                <c:formatCode>General</c:formatCode>
                <c:ptCount val="3"/>
                <c:pt idx="0">
                  <c:v>5.9</c:v>
                </c:pt>
                <c:pt idx="1">
                  <c:v>5.9</c:v>
                </c:pt>
                <c:pt idx="2">
                  <c:v>6.2</c:v>
                </c:pt>
              </c:numCache>
            </c:numRef>
          </c:val>
        </c:ser>
        <c:ser>
          <c:idx val="1"/>
          <c:order val="1"/>
          <c:tx>
            <c:strRef>
              <c:f>Лист1!$C$1</c:f>
              <c:strCache>
                <c:ptCount val="1"/>
                <c:pt idx="0">
                  <c:v>girls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600" b="1"/>
                </a:pPr>
                <a:endParaRPr lang="uk-UA"/>
              </a:p>
            </c:txPr>
            <c:showLegendKey val="0"/>
            <c:showVal val="1"/>
            <c:showCatName val="0"/>
            <c:showSerName val="0"/>
            <c:showPercent val="0"/>
            <c:showBubbleSize val="0"/>
            <c:showLeaderLines val="0"/>
          </c:dLbls>
          <c:cat>
            <c:strRef>
              <c:f>Лист1!$A$2:$A$4</c:f>
              <c:strCache>
                <c:ptCount val="3"/>
                <c:pt idx="0">
                  <c:v>15 years</c:v>
                </c:pt>
                <c:pt idx="1">
                  <c:v>16 years</c:v>
                </c:pt>
                <c:pt idx="2">
                  <c:v>17 years</c:v>
                </c:pt>
              </c:strCache>
            </c:strRef>
          </c:cat>
          <c:val>
            <c:numRef>
              <c:f>Лист1!$C$2:$C$4</c:f>
              <c:numCache>
                <c:formatCode>General</c:formatCode>
                <c:ptCount val="3"/>
                <c:pt idx="0">
                  <c:v>3</c:v>
                </c:pt>
                <c:pt idx="1">
                  <c:v>3.9</c:v>
                </c:pt>
                <c:pt idx="2">
                  <c:v>5.2</c:v>
                </c:pt>
              </c:numCache>
            </c:numRef>
          </c:val>
        </c:ser>
        <c:ser>
          <c:idx val="2"/>
          <c:order val="2"/>
          <c:tx>
            <c:strRef>
              <c:f>Лист1!$D$1</c:f>
              <c:strCache>
                <c:ptCount val="1"/>
                <c:pt idx="0">
                  <c:v>among all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600" b="1"/>
                </a:pPr>
                <a:endParaRPr lang="uk-UA"/>
              </a:p>
            </c:txPr>
            <c:showLegendKey val="0"/>
            <c:showVal val="1"/>
            <c:showCatName val="0"/>
            <c:showSerName val="0"/>
            <c:showPercent val="0"/>
            <c:showBubbleSize val="0"/>
            <c:showLeaderLines val="0"/>
          </c:dLbls>
          <c:cat>
            <c:strRef>
              <c:f>Лист1!$A$2:$A$4</c:f>
              <c:strCache>
                <c:ptCount val="3"/>
                <c:pt idx="0">
                  <c:v>15 years</c:v>
                </c:pt>
                <c:pt idx="1">
                  <c:v>16 years</c:v>
                </c:pt>
                <c:pt idx="2">
                  <c:v>17 years</c:v>
                </c:pt>
              </c:strCache>
            </c:strRef>
          </c:cat>
          <c:val>
            <c:numRef>
              <c:f>Лист1!$D$2:$D$4</c:f>
              <c:numCache>
                <c:formatCode>General</c:formatCode>
                <c:ptCount val="3"/>
                <c:pt idx="0">
                  <c:v>4.4000000000000004</c:v>
                </c:pt>
                <c:pt idx="1">
                  <c:v>4.9000000000000004</c:v>
                </c:pt>
                <c:pt idx="2">
                  <c:v>5.9</c:v>
                </c:pt>
              </c:numCache>
            </c:numRef>
          </c:val>
        </c:ser>
        <c:dLbls>
          <c:showLegendKey val="0"/>
          <c:showVal val="0"/>
          <c:showCatName val="0"/>
          <c:showSerName val="0"/>
          <c:showPercent val="0"/>
          <c:showBubbleSize val="0"/>
        </c:dLbls>
        <c:gapWidth val="150"/>
        <c:axId val="197342720"/>
        <c:axId val="197344256"/>
      </c:barChart>
      <c:catAx>
        <c:axId val="197342720"/>
        <c:scaling>
          <c:orientation val="minMax"/>
        </c:scaling>
        <c:delete val="0"/>
        <c:axPos val="b"/>
        <c:majorTickMark val="out"/>
        <c:minorTickMark val="none"/>
        <c:tickLblPos val="nextTo"/>
        <c:crossAx val="197344256"/>
        <c:crosses val="autoZero"/>
        <c:auto val="1"/>
        <c:lblAlgn val="ctr"/>
        <c:lblOffset val="100"/>
        <c:noMultiLvlLbl val="0"/>
      </c:catAx>
      <c:valAx>
        <c:axId val="197344256"/>
        <c:scaling>
          <c:orientation val="minMax"/>
          <c:max val="8"/>
        </c:scaling>
        <c:delete val="1"/>
        <c:axPos val="l"/>
        <c:numFmt formatCode="General" sourceLinked="1"/>
        <c:majorTickMark val="out"/>
        <c:minorTickMark val="none"/>
        <c:tickLblPos val="nextTo"/>
        <c:crossAx val="197342720"/>
        <c:crosses val="autoZero"/>
        <c:crossBetween val="between"/>
        <c:majorUnit val="1"/>
      </c:valAx>
    </c:plotArea>
    <c:legend>
      <c:legendPos val="r"/>
      <c:layout>
        <c:manualLayout>
          <c:xMode val="edge"/>
          <c:yMode val="edge"/>
          <c:x val="0.51457656070888902"/>
          <c:y val="6.5303981375806702E-2"/>
          <c:w val="0.454321870847678"/>
          <c:h val="0.10979619688721499"/>
        </c:manualLayout>
      </c:layout>
      <c:overlay val="0"/>
      <c:txPr>
        <a:bodyPr/>
        <a:lstStyle/>
        <a:p>
          <a:pPr>
            <a:defRPr sz="1600"/>
          </a:pPr>
          <a:endParaRPr lang="uk-UA"/>
        </a:p>
      </c:txPr>
    </c:legend>
    <c:plotVisOnly val="1"/>
    <c:dispBlanksAs val="gap"/>
    <c:showDLblsOverMax val="0"/>
  </c:chart>
  <c:txPr>
    <a:bodyPr/>
    <a:lstStyle/>
    <a:p>
      <a:pPr>
        <a:defRPr sz="1800"/>
      </a:pPr>
      <a:endParaRPr lang="uk-UA"/>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Лист1!$B$1</c:f>
              <c:strCache>
                <c:ptCount val="1"/>
                <c:pt idx="0">
                  <c:v>boys</c:v>
                </c:pt>
              </c:strCache>
            </c:strRef>
          </c:tx>
          <c:spPr>
            <a:gradFill rotWithShape="1">
              <a:gsLst>
                <a:gs pos="0">
                  <a:srgbClr val="6076B4">
                    <a:tint val="50000"/>
                    <a:satMod val="300000"/>
                  </a:srgbClr>
                </a:gs>
                <a:gs pos="35000">
                  <a:srgbClr val="6076B4">
                    <a:tint val="37000"/>
                    <a:satMod val="300000"/>
                  </a:srgbClr>
                </a:gs>
                <a:gs pos="100000">
                  <a:srgbClr val="6076B4">
                    <a:tint val="15000"/>
                    <a:satMod val="350000"/>
                  </a:srgbClr>
                </a:gs>
              </a:gsLst>
              <a:lin ang="16200000" scaled="1"/>
            </a:gradFill>
            <a:ln w="9525" cap="flat" cmpd="sng" algn="ctr">
              <a:solidFill>
                <a:srgbClr val="6076B4">
                  <a:shade val="95000"/>
                  <a:satMod val="105000"/>
                </a:srgbClr>
              </a:solidFill>
              <a:prstDash val="solid"/>
            </a:ln>
            <a:effectLst>
              <a:outerShdw blurRad="40000" dist="20000" dir="5400000" rotWithShape="0">
                <a:srgbClr val="000000">
                  <a:alpha val="38000"/>
                </a:srgbClr>
              </a:outerShdw>
            </a:effectLst>
          </c:spPr>
          <c:invertIfNegative val="0"/>
          <c:dLbls>
            <c:dLbl>
              <c:idx val="1"/>
              <c:layout>
                <c:manualLayout>
                  <c:x val="-7.9604833823319308E-3"/>
                  <c:y val="0.62464311752697599"/>
                </c:manualLayout>
              </c:layout>
              <c:dLblPos val="outEnd"/>
              <c:showLegendKey val="0"/>
              <c:showVal val="1"/>
              <c:showCatName val="0"/>
              <c:showSerName val="0"/>
              <c:showPercent val="0"/>
              <c:showBubbleSize val="0"/>
            </c:dLbl>
            <c:dLbl>
              <c:idx val="2"/>
              <c:layout>
                <c:manualLayout>
                  <c:x val="-8.3333333333333592E-3"/>
                  <c:y val="0.59516404199475104"/>
                </c:manualLayout>
              </c:layout>
              <c:dLblPos val="outEnd"/>
              <c:showLegendKey val="0"/>
              <c:showVal val="1"/>
              <c:showCatName val="0"/>
              <c:showSerName val="0"/>
              <c:showPercent val="0"/>
              <c:showBubbleSize val="0"/>
            </c:dLbl>
            <c:dLbl>
              <c:idx val="3"/>
              <c:layout>
                <c:manualLayout>
                  <c:x val="-1.38888888888889E-2"/>
                  <c:y val="0.61649679206765795"/>
                </c:manualLayout>
              </c:layout>
              <c:dLblPos val="outEnd"/>
              <c:showLegendKey val="0"/>
              <c:showVal val="1"/>
              <c:showCatName val="0"/>
              <c:showSerName val="0"/>
              <c:showPercent val="0"/>
              <c:showBubbleSize val="0"/>
            </c:dLbl>
            <c:dLbl>
              <c:idx val="4"/>
              <c:layout>
                <c:manualLayout>
                  <c:x val="-1.6666666666666701E-2"/>
                  <c:y val="0.58285651793525795"/>
                </c:manualLayout>
              </c:layout>
              <c:dLblPos val="outEnd"/>
              <c:showLegendKey val="0"/>
              <c:showVal val="1"/>
              <c:showCatName val="0"/>
              <c:showSerName val="0"/>
              <c:showPercent val="0"/>
              <c:showBubbleSize val="0"/>
            </c:dLbl>
            <c:dLbl>
              <c:idx val="5"/>
              <c:layout>
                <c:manualLayout>
                  <c:x val="-1.38888888888889E-2"/>
                  <c:y val="0.57318606007582396"/>
                </c:manualLayout>
              </c:layout>
              <c:dLblPos val="outEnd"/>
              <c:showLegendKey val="0"/>
              <c:showVal val="1"/>
              <c:showCatName val="0"/>
              <c:showSerName val="0"/>
              <c:showPercent val="0"/>
              <c:showBubbleSize val="0"/>
            </c:dLbl>
            <c:dLbl>
              <c:idx val="6"/>
              <c:layout>
                <c:manualLayout>
                  <c:x val="-1.6666666666666798E-2"/>
                  <c:y val="0.58045312044327801"/>
                </c:manualLayout>
              </c:layout>
              <c:dLblPos val="outEnd"/>
              <c:showLegendKey val="0"/>
              <c:showVal val="1"/>
              <c:showCatName val="0"/>
              <c:showSerName val="0"/>
              <c:showPercent val="0"/>
              <c:showBubbleSize val="0"/>
            </c:dLbl>
            <c:dLbl>
              <c:idx val="7"/>
              <c:layout>
                <c:manualLayout>
                  <c:x val="-1.6666666666666701E-2"/>
                  <c:y val="0.60530256634587298"/>
                </c:manualLayout>
              </c:layout>
              <c:dLblPos val="outEnd"/>
              <c:showLegendKey val="0"/>
              <c:showVal val="1"/>
              <c:showCatName val="0"/>
              <c:showSerName val="0"/>
              <c:showPercent val="0"/>
              <c:showBubbleSize val="0"/>
            </c:dLbl>
            <c:txPr>
              <a:bodyPr/>
              <a:lstStyle/>
              <a:p>
                <a:pPr>
                  <a:defRPr sz="1400"/>
                </a:pPr>
                <a:endParaRPr lang="uk-UA"/>
              </a:p>
            </c:txPr>
            <c:dLblPos val="inBase"/>
            <c:showLegendKey val="0"/>
            <c:showVal val="1"/>
            <c:showCatName val="0"/>
            <c:showSerName val="0"/>
            <c:showPercent val="0"/>
            <c:showBubbleSize val="0"/>
            <c:showLeaderLines val="0"/>
          </c:dLbls>
          <c:cat>
            <c:strRef>
              <c:f>Лист1!$A$2:$A$9</c:f>
              <c:strCache>
                <c:ptCount val="8"/>
                <c:pt idx="0">
                  <c:v>None</c:v>
                </c:pt>
                <c:pt idx="1">
                  <c:v>Monday</c:v>
                </c:pt>
                <c:pt idx="2">
                  <c:v>Tuesday</c:v>
                </c:pt>
                <c:pt idx="3">
                  <c:v>Wednesday</c:v>
                </c:pt>
                <c:pt idx="4">
                  <c:v>Thursday</c:v>
                </c:pt>
                <c:pt idx="5">
                  <c:v>Friday</c:v>
                </c:pt>
                <c:pt idx="6">
                  <c:v>Saturday</c:v>
                </c:pt>
                <c:pt idx="7">
                  <c:v>Sunday</c:v>
                </c:pt>
              </c:strCache>
            </c:strRef>
          </c:cat>
          <c:val>
            <c:numRef>
              <c:f>Лист1!$B$2:$B$9</c:f>
              <c:numCache>
                <c:formatCode>General</c:formatCode>
                <c:ptCount val="8"/>
                <c:pt idx="0">
                  <c:v>8</c:v>
                </c:pt>
                <c:pt idx="1">
                  <c:v>70</c:v>
                </c:pt>
                <c:pt idx="2">
                  <c:v>67.7</c:v>
                </c:pt>
                <c:pt idx="3">
                  <c:v>69.599999999999994</c:v>
                </c:pt>
                <c:pt idx="4">
                  <c:v>66.3</c:v>
                </c:pt>
                <c:pt idx="5">
                  <c:v>65.2</c:v>
                </c:pt>
                <c:pt idx="6">
                  <c:v>65.5</c:v>
                </c:pt>
                <c:pt idx="7">
                  <c:v>67.8</c:v>
                </c:pt>
              </c:numCache>
            </c:numRef>
          </c:val>
        </c:ser>
        <c:ser>
          <c:idx val="1"/>
          <c:order val="1"/>
          <c:tx>
            <c:strRef>
              <c:f>Лист1!$C$1</c:f>
              <c:strCache>
                <c:ptCount val="1"/>
                <c:pt idx="0">
                  <c:v>girls</c:v>
                </c:pt>
              </c:strCache>
            </c:strRef>
          </c:tx>
          <c:spPr>
            <a:gradFill rotWithShape="1">
              <a:gsLst>
                <a:gs pos="0">
                  <a:srgbClr val="9C5252">
                    <a:tint val="50000"/>
                    <a:satMod val="300000"/>
                  </a:srgbClr>
                </a:gs>
                <a:gs pos="35000">
                  <a:srgbClr val="9C5252">
                    <a:tint val="37000"/>
                    <a:satMod val="300000"/>
                  </a:srgbClr>
                </a:gs>
                <a:gs pos="100000">
                  <a:srgbClr val="9C5252">
                    <a:tint val="15000"/>
                    <a:satMod val="350000"/>
                  </a:srgbClr>
                </a:gs>
              </a:gsLst>
              <a:lin ang="16200000" scaled="1"/>
            </a:gradFill>
            <a:ln w="9525" cap="flat" cmpd="sng" algn="ctr">
              <a:solidFill>
                <a:srgbClr val="9C5252">
                  <a:shade val="95000"/>
                  <a:satMod val="105000"/>
                </a:srgbClr>
              </a:solidFill>
              <a:prstDash val="solid"/>
            </a:ln>
            <a:effectLst>
              <a:outerShdw blurRad="40000" dist="20000" dir="5400000" rotWithShape="0">
                <a:srgbClr val="000000">
                  <a:alpha val="38000"/>
                </a:srgbClr>
              </a:outerShdw>
            </a:effectLst>
          </c:spPr>
          <c:invertIfNegative val="0"/>
          <c:dLbls>
            <c:dLbl>
              <c:idx val="1"/>
              <c:layout>
                <c:manualLayout>
                  <c:x val="1.38888888888889E-2"/>
                  <c:y val="0.376118037328667"/>
                </c:manualLayout>
              </c:layout>
              <c:dLblPos val="outEnd"/>
              <c:showLegendKey val="0"/>
              <c:showVal val="1"/>
              <c:showCatName val="0"/>
              <c:showSerName val="0"/>
              <c:showPercent val="0"/>
              <c:showBubbleSize val="0"/>
            </c:dLbl>
            <c:dLbl>
              <c:idx val="2"/>
              <c:layout>
                <c:manualLayout>
                  <c:x val="2.2222222222222199E-2"/>
                  <c:y val="0.37260170603674497"/>
                </c:manualLayout>
              </c:layout>
              <c:dLblPos val="outEnd"/>
              <c:showLegendKey val="0"/>
              <c:showVal val="1"/>
              <c:showCatName val="0"/>
              <c:showSerName val="0"/>
              <c:showPercent val="0"/>
              <c:showBubbleSize val="0"/>
            </c:dLbl>
            <c:dLbl>
              <c:idx val="3"/>
              <c:layout>
                <c:manualLayout>
                  <c:x val="5.5555555555555497E-3"/>
                  <c:y val="0.36996427529892101"/>
                </c:manualLayout>
              </c:layout>
              <c:dLblPos val="outEnd"/>
              <c:showLegendKey val="0"/>
              <c:showVal val="1"/>
              <c:showCatName val="0"/>
              <c:showSerName val="0"/>
              <c:showPercent val="0"/>
              <c:showBubbleSize val="0"/>
            </c:dLbl>
            <c:dLbl>
              <c:idx val="4"/>
              <c:layout>
                <c:manualLayout>
                  <c:x val="1.1111111111111099E-2"/>
                  <c:y val="0.36117308253135"/>
                </c:manualLayout>
              </c:layout>
              <c:dLblPos val="outEnd"/>
              <c:showLegendKey val="0"/>
              <c:showVal val="1"/>
              <c:showCatName val="0"/>
              <c:showSerName val="0"/>
              <c:showPercent val="0"/>
              <c:showBubbleSize val="0"/>
            </c:dLbl>
            <c:dLbl>
              <c:idx val="5"/>
              <c:layout>
                <c:manualLayout>
                  <c:x val="1.38888888888889E-2"/>
                  <c:y val="0.35457968795567202"/>
                </c:manualLayout>
              </c:layout>
              <c:dLblPos val="outEnd"/>
              <c:showLegendKey val="0"/>
              <c:showVal val="1"/>
              <c:showCatName val="0"/>
              <c:showSerName val="0"/>
              <c:showPercent val="0"/>
              <c:showBubbleSize val="0"/>
            </c:dLbl>
            <c:dLbl>
              <c:idx val="6"/>
              <c:layout>
                <c:manualLayout>
                  <c:x val="1.94444444444444E-2"/>
                  <c:y val="0.34842592592592603"/>
                </c:manualLayout>
              </c:layout>
              <c:dLblPos val="outEnd"/>
              <c:showLegendKey val="0"/>
              <c:showVal val="1"/>
              <c:showCatName val="0"/>
              <c:showSerName val="0"/>
              <c:showPercent val="0"/>
              <c:showBubbleSize val="0"/>
            </c:dLbl>
            <c:dLbl>
              <c:idx val="7"/>
              <c:layout>
                <c:manualLayout>
                  <c:x val="1.01790744072321E-2"/>
                  <c:y val="0.37705417031204402"/>
                </c:manualLayout>
              </c:layout>
              <c:dLblPos val="outEnd"/>
              <c:showLegendKey val="0"/>
              <c:showVal val="1"/>
              <c:showCatName val="0"/>
              <c:showSerName val="0"/>
              <c:showPercent val="0"/>
              <c:showBubbleSize val="0"/>
            </c:dLbl>
            <c:txPr>
              <a:bodyPr/>
              <a:lstStyle/>
              <a:p>
                <a:pPr>
                  <a:defRPr sz="1600"/>
                </a:pPr>
                <a:endParaRPr lang="uk-UA"/>
              </a:p>
            </c:txPr>
            <c:dLblPos val="ctr"/>
            <c:showLegendKey val="0"/>
            <c:showVal val="1"/>
            <c:showCatName val="0"/>
            <c:showSerName val="0"/>
            <c:showPercent val="0"/>
            <c:showBubbleSize val="0"/>
            <c:showLeaderLines val="0"/>
          </c:dLbls>
          <c:cat>
            <c:strRef>
              <c:f>Лист1!$A$2:$A$9</c:f>
              <c:strCache>
                <c:ptCount val="8"/>
                <c:pt idx="0">
                  <c:v>None</c:v>
                </c:pt>
                <c:pt idx="1">
                  <c:v>Monday</c:v>
                </c:pt>
                <c:pt idx="2">
                  <c:v>Tuesday</c:v>
                </c:pt>
                <c:pt idx="3">
                  <c:v>Wednesday</c:v>
                </c:pt>
                <c:pt idx="4">
                  <c:v>Thursday</c:v>
                </c:pt>
                <c:pt idx="5">
                  <c:v>Friday</c:v>
                </c:pt>
                <c:pt idx="6">
                  <c:v>Saturday</c:v>
                </c:pt>
                <c:pt idx="7">
                  <c:v>Sunday</c:v>
                </c:pt>
              </c:strCache>
            </c:strRef>
          </c:cat>
          <c:val>
            <c:numRef>
              <c:f>Лист1!$C$2:$C$9</c:f>
              <c:numCache>
                <c:formatCode>General</c:formatCode>
                <c:ptCount val="8"/>
                <c:pt idx="0">
                  <c:v>5.0999999999999996</c:v>
                </c:pt>
                <c:pt idx="1">
                  <c:v>74.400000000000006</c:v>
                </c:pt>
                <c:pt idx="2">
                  <c:v>73.599999999999994</c:v>
                </c:pt>
                <c:pt idx="3">
                  <c:v>73</c:v>
                </c:pt>
                <c:pt idx="4">
                  <c:v>71</c:v>
                </c:pt>
                <c:pt idx="5">
                  <c:v>69.5</c:v>
                </c:pt>
                <c:pt idx="6">
                  <c:v>68.099999999999994</c:v>
                </c:pt>
                <c:pt idx="7">
                  <c:v>70.400000000000006</c:v>
                </c:pt>
              </c:numCache>
            </c:numRef>
          </c:val>
        </c:ser>
        <c:dLbls>
          <c:showLegendKey val="0"/>
          <c:showVal val="0"/>
          <c:showCatName val="0"/>
          <c:showSerName val="0"/>
          <c:showPercent val="0"/>
          <c:showBubbleSize val="0"/>
        </c:dLbls>
        <c:gapWidth val="150"/>
        <c:axId val="199718784"/>
        <c:axId val="199720320"/>
      </c:barChart>
      <c:lineChart>
        <c:grouping val="standard"/>
        <c:varyColors val="0"/>
        <c:ser>
          <c:idx val="2"/>
          <c:order val="2"/>
          <c:tx>
            <c:strRef>
              <c:f>Лист1!$D$1</c:f>
              <c:strCache>
                <c:ptCount val="1"/>
                <c:pt idx="0">
                  <c:v>among all</c:v>
                </c:pt>
              </c:strCache>
            </c:strRef>
          </c:tx>
          <c:spPr>
            <a:ln w="57150"/>
          </c:spPr>
          <c:marker>
            <c:spPr>
              <a:ln w="57150"/>
            </c:spPr>
          </c:marker>
          <c:dLbls>
            <c:dLbl>
              <c:idx val="0"/>
              <c:layout>
                <c:manualLayout>
                  <c:x val="0"/>
                  <c:y val="-7.4074074074074098E-2"/>
                </c:manualLayout>
              </c:layout>
              <c:showLegendKey val="0"/>
              <c:showVal val="1"/>
              <c:showCatName val="0"/>
              <c:showSerName val="0"/>
              <c:showPercent val="0"/>
              <c:showBubbleSize val="0"/>
            </c:dLbl>
            <c:dLbl>
              <c:idx val="1"/>
              <c:layout>
                <c:manualLayout>
                  <c:x val="-4.7222222222222297E-2"/>
                  <c:y val="-4.1666666666666699E-2"/>
                </c:manualLayout>
              </c:layout>
              <c:showLegendKey val="0"/>
              <c:showVal val="1"/>
              <c:showCatName val="0"/>
              <c:showSerName val="0"/>
              <c:showPercent val="0"/>
              <c:showBubbleSize val="0"/>
            </c:dLbl>
            <c:dLbl>
              <c:idx val="2"/>
              <c:layout>
                <c:manualLayout>
                  <c:x val="-4.1666666666666699E-2"/>
                  <c:y val="-6.0185185185185203E-2"/>
                </c:manualLayout>
              </c:layout>
              <c:showLegendKey val="0"/>
              <c:showVal val="1"/>
              <c:showCatName val="0"/>
              <c:showSerName val="0"/>
              <c:showPercent val="0"/>
              <c:showBubbleSize val="0"/>
            </c:dLbl>
            <c:dLbl>
              <c:idx val="3"/>
              <c:layout>
                <c:manualLayout>
                  <c:x val="-4.1666666666666699E-2"/>
                  <c:y val="-4.6296296296296301E-2"/>
                </c:manualLayout>
              </c:layout>
              <c:showLegendKey val="0"/>
              <c:showVal val="1"/>
              <c:showCatName val="0"/>
              <c:showSerName val="0"/>
              <c:showPercent val="0"/>
              <c:showBubbleSize val="0"/>
            </c:dLbl>
            <c:dLbl>
              <c:idx val="4"/>
              <c:layout>
                <c:manualLayout>
                  <c:x val="-2.7777777777777801E-2"/>
                  <c:y val="-4.6296296296296301E-2"/>
                </c:manualLayout>
              </c:layout>
              <c:showLegendKey val="0"/>
              <c:showVal val="1"/>
              <c:showCatName val="0"/>
              <c:showSerName val="0"/>
              <c:showPercent val="0"/>
              <c:showBubbleSize val="0"/>
            </c:dLbl>
            <c:dLbl>
              <c:idx val="5"/>
              <c:layout>
                <c:manualLayout>
                  <c:x val="-3.8888888888889001E-2"/>
                  <c:y val="-5.0925925925925902E-2"/>
                </c:manualLayout>
              </c:layout>
              <c:showLegendKey val="0"/>
              <c:showVal val="1"/>
              <c:showCatName val="0"/>
              <c:showSerName val="0"/>
              <c:showPercent val="0"/>
              <c:showBubbleSize val="0"/>
            </c:dLbl>
            <c:dLbl>
              <c:idx val="6"/>
              <c:layout>
                <c:manualLayout>
                  <c:x val="-3.8888888888888903E-2"/>
                  <c:y val="-5.5555555555555601E-2"/>
                </c:manualLayout>
              </c:layout>
              <c:showLegendKey val="0"/>
              <c:showVal val="1"/>
              <c:showCatName val="0"/>
              <c:showSerName val="0"/>
              <c:showPercent val="0"/>
              <c:showBubbleSize val="0"/>
            </c:dLbl>
            <c:dLbl>
              <c:idx val="7"/>
              <c:layout>
                <c:manualLayout>
                  <c:x val="-3.3333333333333402E-2"/>
                  <c:y val="-5.5555555555555497E-2"/>
                </c:manualLayout>
              </c:layout>
              <c:showLegendKey val="0"/>
              <c:showVal val="1"/>
              <c:showCatName val="0"/>
              <c:showSerName val="0"/>
              <c:showPercent val="0"/>
              <c:showBubbleSize val="0"/>
            </c:dLbl>
            <c:txPr>
              <a:bodyPr/>
              <a:lstStyle/>
              <a:p>
                <a:pPr>
                  <a:defRPr sz="1600"/>
                </a:pPr>
                <a:endParaRPr lang="uk-UA"/>
              </a:p>
            </c:txPr>
            <c:showLegendKey val="0"/>
            <c:showVal val="1"/>
            <c:showCatName val="0"/>
            <c:showSerName val="0"/>
            <c:showPercent val="0"/>
            <c:showBubbleSize val="0"/>
            <c:showLeaderLines val="0"/>
          </c:dLbls>
          <c:cat>
            <c:strRef>
              <c:f>Лист1!$A$2:$A$9</c:f>
              <c:strCache>
                <c:ptCount val="8"/>
                <c:pt idx="0">
                  <c:v>None</c:v>
                </c:pt>
                <c:pt idx="1">
                  <c:v>Monday</c:v>
                </c:pt>
                <c:pt idx="2">
                  <c:v>Tuesday</c:v>
                </c:pt>
                <c:pt idx="3">
                  <c:v>Wednesday</c:v>
                </c:pt>
                <c:pt idx="4">
                  <c:v>Thursday</c:v>
                </c:pt>
                <c:pt idx="5">
                  <c:v>Friday</c:v>
                </c:pt>
                <c:pt idx="6">
                  <c:v>Saturday</c:v>
                </c:pt>
                <c:pt idx="7">
                  <c:v>Sunday</c:v>
                </c:pt>
              </c:strCache>
            </c:strRef>
          </c:cat>
          <c:val>
            <c:numRef>
              <c:f>Лист1!$D$2:$D$9</c:f>
              <c:numCache>
                <c:formatCode>General</c:formatCode>
                <c:ptCount val="8"/>
                <c:pt idx="0">
                  <c:v>6.5</c:v>
                </c:pt>
                <c:pt idx="1">
                  <c:v>72.3</c:v>
                </c:pt>
                <c:pt idx="2">
                  <c:v>70.8</c:v>
                </c:pt>
                <c:pt idx="3">
                  <c:v>71.400000000000006</c:v>
                </c:pt>
                <c:pt idx="4">
                  <c:v>68.8</c:v>
                </c:pt>
                <c:pt idx="5">
                  <c:v>67.5</c:v>
                </c:pt>
                <c:pt idx="6">
                  <c:v>66.900000000000006</c:v>
                </c:pt>
                <c:pt idx="7">
                  <c:v>69.2</c:v>
                </c:pt>
              </c:numCache>
            </c:numRef>
          </c:val>
          <c:smooth val="0"/>
        </c:ser>
        <c:dLbls>
          <c:showLegendKey val="0"/>
          <c:showVal val="0"/>
          <c:showCatName val="0"/>
          <c:showSerName val="0"/>
          <c:showPercent val="0"/>
          <c:showBubbleSize val="0"/>
        </c:dLbls>
        <c:marker val="1"/>
        <c:smooth val="0"/>
        <c:axId val="199718784"/>
        <c:axId val="199720320"/>
      </c:lineChart>
      <c:catAx>
        <c:axId val="199718784"/>
        <c:scaling>
          <c:orientation val="minMax"/>
        </c:scaling>
        <c:delete val="0"/>
        <c:axPos val="b"/>
        <c:majorTickMark val="out"/>
        <c:minorTickMark val="none"/>
        <c:tickLblPos val="nextTo"/>
        <c:txPr>
          <a:bodyPr/>
          <a:lstStyle/>
          <a:p>
            <a:pPr>
              <a:defRPr sz="1400"/>
            </a:pPr>
            <a:endParaRPr lang="uk-UA"/>
          </a:p>
        </c:txPr>
        <c:crossAx val="199720320"/>
        <c:crosses val="autoZero"/>
        <c:auto val="1"/>
        <c:lblAlgn val="ctr"/>
        <c:lblOffset val="100"/>
        <c:noMultiLvlLbl val="0"/>
      </c:catAx>
      <c:valAx>
        <c:axId val="199720320"/>
        <c:scaling>
          <c:orientation val="minMax"/>
        </c:scaling>
        <c:delete val="1"/>
        <c:axPos val="l"/>
        <c:numFmt formatCode="General" sourceLinked="1"/>
        <c:majorTickMark val="out"/>
        <c:minorTickMark val="none"/>
        <c:tickLblPos val="nextTo"/>
        <c:crossAx val="199718784"/>
        <c:crosses val="autoZero"/>
        <c:crossBetween val="between"/>
      </c:valAx>
    </c:plotArea>
    <c:legend>
      <c:legendPos val="r"/>
      <c:overlay val="0"/>
      <c:txPr>
        <a:bodyPr/>
        <a:lstStyle/>
        <a:p>
          <a:pPr>
            <a:defRPr sz="1400"/>
          </a:pPr>
          <a:endParaRPr lang="uk-UA"/>
        </a:p>
      </c:txPr>
    </c:legend>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1.9267233612698501E-2"/>
          <c:y val="3.0757891397195401E-2"/>
          <c:w val="0.97179176636769604"/>
          <c:h val="0.710893177681719"/>
        </c:manualLayout>
      </c:layout>
      <c:barChart>
        <c:barDir val="col"/>
        <c:grouping val="clustered"/>
        <c:varyColors val="0"/>
        <c:ser>
          <c:idx val="0"/>
          <c:order val="0"/>
          <c:tx>
            <c:strRef>
              <c:f>Лист1!$B$1</c:f>
              <c:strCache>
                <c:ptCount val="1"/>
                <c:pt idx="0">
                  <c:v>boys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600" b="1"/>
                </a:pPr>
                <a:endParaRPr lang="uk-UA"/>
              </a:p>
            </c:txPr>
            <c:dLblPos val="outEnd"/>
            <c:showLegendKey val="0"/>
            <c:showVal val="1"/>
            <c:showCatName val="0"/>
            <c:showSerName val="0"/>
            <c:showPercent val="0"/>
            <c:showBubbleSize val="0"/>
            <c:showLeaderLines val="0"/>
          </c:dLbls>
          <c:cat>
            <c:strRef>
              <c:f>Лист1!$A$2:$A$5</c:f>
              <c:strCache>
                <c:ptCount val="4"/>
                <c:pt idx="0">
                  <c:v>in social networks</c:v>
                </c:pt>
                <c:pt idx="1">
                  <c:v>online games</c:v>
                </c:pt>
                <c:pt idx="2">
                  <c:v>reading, surfing, looking for info</c:v>
                </c:pt>
                <c:pt idx="3">
                  <c:v>downloaded music, video, movies etc</c:v>
                </c:pt>
              </c:strCache>
            </c:strRef>
          </c:cat>
          <c:val>
            <c:numRef>
              <c:f>Лист1!$B$2:$B$5</c:f>
              <c:numCache>
                <c:formatCode>General</c:formatCode>
                <c:ptCount val="4"/>
                <c:pt idx="0">
                  <c:v>23.9</c:v>
                </c:pt>
                <c:pt idx="1">
                  <c:v>13.3</c:v>
                </c:pt>
                <c:pt idx="2">
                  <c:v>9.6999999999999993</c:v>
                </c:pt>
                <c:pt idx="3">
                  <c:v>10.8</c:v>
                </c:pt>
              </c:numCache>
            </c:numRef>
          </c:val>
        </c:ser>
        <c:ser>
          <c:idx val="1"/>
          <c:order val="1"/>
          <c:tx>
            <c:strRef>
              <c:f>Лист1!$C$1</c:f>
              <c:strCache>
                <c:ptCount val="1"/>
                <c:pt idx="0">
                  <c:v>girls</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600" b="1"/>
                </a:pPr>
                <a:endParaRPr lang="uk-UA"/>
              </a:p>
            </c:txPr>
            <c:dLblPos val="outEnd"/>
            <c:showLegendKey val="0"/>
            <c:showVal val="1"/>
            <c:showCatName val="0"/>
            <c:showSerName val="0"/>
            <c:showPercent val="0"/>
            <c:showBubbleSize val="0"/>
            <c:showLeaderLines val="0"/>
          </c:dLbls>
          <c:cat>
            <c:strRef>
              <c:f>Лист1!$A$2:$A$5</c:f>
              <c:strCache>
                <c:ptCount val="4"/>
                <c:pt idx="0">
                  <c:v>in social networks</c:v>
                </c:pt>
                <c:pt idx="1">
                  <c:v>online games</c:v>
                </c:pt>
                <c:pt idx="2">
                  <c:v>reading, surfing, looking for info</c:v>
                </c:pt>
                <c:pt idx="3">
                  <c:v>downloaded music, video, movies etc</c:v>
                </c:pt>
              </c:strCache>
            </c:strRef>
          </c:cat>
          <c:val>
            <c:numRef>
              <c:f>Лист1!$C$2:$C$5</c:f>
              <c:numCache>
                <c:formatCode>General</c:formatCode>
                <c:ptCount val="4"/>
                <c:pt idx="0">
                  <c:v>29.8</c:v>
                </c:pt>
                <c:pt idx="1">
                  <c:v>1.3</c:v>
                </c:pt>
                <c:pt idx="2">
                  <c:v>10.4</c:v>
                </c:pt>
                <c:pt idx="3">
                  <c:v>9.1</c:v>
                </c:pt>
              </c:numCache>
            </c:numRef>
          </c:val>
        </c:ser>
        <c:ser>
          <c:idx val="2"/>
          <c:order val="2"/>
          <c:tx>
            <c:strRef>
              <c:f>Лист1!$D$1</c:f>
              <c:strCache>
                <c:ptCount val="1"/>
                <c:pt idx="0">
                  <c:v>among all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600" b="1"/>
                </a:pPr>
                <a:endParaRPr lang="uk-UA"/>
              </a:p>
            </c:txPr>
            <c:dLblPos val="outEnd"/>
            <c:showLegendKey val="0"/>
            <c:showVal val="1"/>
            <c:showCatName val="0"/>
            <c:showSerName val="0"/>
            <c:showPercent val="0"/>
            <c:showBubbleSize val="0"/>
            <c:showLeaderLines val="0"/>
          </c:dLbls>
          <c:cat>
            <c:strRef>
              <c:f>Лист1!$A$2:$A$5</c:f>
              <c:strCache>
                <c:ptCount val="4"/>
                <c:pt idx="0">
                  <c:v>in social networks</c:v>
                </c:pt>
                <c:pt idx="1">
                  <c:v>online games</c:v>
                </c:pt>
                <c:pt idx="2">
                  <c:v>reading, surfing, looking for info</c:v>
                </c:pt>
                <c:pt idx="3">
                  <c:v>downloaded music, video, movies etc</c:v>
                </c:pt>
              </c:strCache>
            </c:strRef>
          </c:cat>
          <c:val>
            <c:numRef>
              <c:f>Лист1!$D$2:$D$5</c:f>
              <c:numCache>
                <c:formatCode>General</c:formatCode>
                <c:ptCount val="4"/>
                <c:pt idx="0">
                  <c:v>27</c:v>
                </c:pt>
                <c:pt idx="1">
                  <c:v>7</c:v>
                </c:pt>
                <c:pt idx="2">
                  <c:v>10.1</c:v>
                </c:pt>
                <c:pt idx="3">
                  <c:v>9.9</c:v>
                </c:pt>
              </c:numCache>
            </c:numRef>
          </c:val>
        </c:ser>
        <c:dLbls>
          <c:showLegendKey val="0"/>
          <c:showVal val="0"/>
          <c:showCatName val="0"/>
          <c:showSerName val="0"/>
          <c:showPercent val="0"/>
          <c:showBubbleSize val="0"/>
        </c:dLbls>
        <c:gapWidth val="150"/>
        <c:axId val="199976832"/>
        <c:axId val="199978368"/>
      </c:barChart>
      <c:catAx>
        <c:axId val="199976832"/>
        <c:scaling>
          <c:orientation val="minMax"/>
        </c:scaling>
        <c:delete val="0"/>
        <c:axPos val="b"/>
        <c:majorTickMark val="out"/>
        <c:minorTickMark val="none"/>
        <c:tickLblPos val="nextTo"/>
        <c:txPr>
          <a:bodyPr/>
          <a:lstStyle/>
          <a:p>
            <a:pPr>
              <a:defRPr sz="1400"/>
            </a:pPr>
            <a:endParaRPr lang="uk-UA"/>
          </a:p>
        </c:txPr>
        <c:crossAx val="199978368"/>
        <c:crosses val="autoZero"/>
        <c:auto val="1"/>
        <c:lblAlgn val="ctr"/>
        <c:lblOffset val="100"/>
        <c:noMultiLvlLbl val="0"/>
      </c:catAx>
      <c:valAx>
        <c:axId val="199978368"/>
        <c:scaling>
          <c:orientation val="minMax"/>
        </c:scaling>
        <c:delete val="1"/>
        <c:axPos val="l"/>
        <c:numFmt formatCode="General" sourceLinked="1"/>
        <c:majorTickMark val="out"/>
        <c:minorTickMark val="none"/>
        <c:tickLblPos val="nextTo"/>
        <c:crossAx val="199976832"/>
        <c:crosses val="autoZero"/>
        <c:crossBetween val="between"/>
      </c:valAx>
    </c:plotArea>
    <c:legend>
      <c:legendPos val="t"/>
      <c:layout>
        <c:manualLayout>
          <c:xMode val="edge"/>
          <c:yMode val="edge"/>
          <c:x val="0.59569548294820596"/>
          <c:y val="3.0757891397195401E-2"/>
          <c:w val="0.386625925784156"/>
          <c:h val="0.164233012420618"/>
        </c:manualLayout>
      </c:layout>
      <c:overlay val="0"/>
    </c:legend>
    <c:plotVisOnly val="1"/>
    <c:dispBlanksAs val="gap"/>
    <c:showDLblsOverMax val="0"/>
  </c:chart>
  <c:txPr>
    <a:bodyPr/>
    <a:lstStyle/>
    <a:p>
      <a:pPr>
        <a:defRPr sz="1800"/>
      </a:pPr>
      <a:endParaRPr lang="uk-UA"/>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40235086476472254"/>
          <c:y val="3.5611154359367778E-2"/>
          <c:w val="0.59764907548979596"/>
          <c:h val="0.68292781031126304"/>
        </c:manualLayout>
      </c:layout>
      <c:barChart>
        <c:barDir val="bar"/>
        <c:grouping val="clustered"/>
        <c:varyColors val="0"/>
        <c:ser>
          <c:idx val="0"/>
          <c:order val="0"/>
          <c:tx>
            <c:strRef>
              <c:f>Лист1!$B$1</c:f>
              <c:strCache>
                <c:ptCount val="1"/>
                <c:pt idx="0">
                  <c:v>Продажи</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Pt>
            <c:idx val="0"/>
            <c:invertIfNegative val="0"/>
            <c:bubble3D val="0"/>
            <c:explosion val="7"/>
          </c:dPt>
          <c:dPt>
            <c:idx val="1"/>
            <c:invertIfNegative val="0"/>
            <c:bubble3D val="0"/>
            <c:explosion val="9"/>
          </c:dPt>
          <c:dPt>
            <c:idx val="2"/>
            <c:invertIfNegative val="0"/>
            <c:bubble3D val="0"/>
            <c:explosion val="11"/>
          </c:dPt>
          <c:dPt>
            <c:idx val="3"/>
            <c:invertIfNegative val="0"/>
            <c:bubble3D val="0"/>
            <c:explosion val="14"/>
          </c:dPt>
          <c:dPt>
            <c:idx val="4"/>
            <c:invertIfNegative val="0"/>
            <c:bubble3D val="0"/>
            <c:explosion val="4"/>
          </c:dPt>
          <c:dPt>
            <c:idx val="5"/>
            <c:invertIfNegative val="0"/>
            <c:bubble3D val="0"/>
            <c:explosion val="19"/>
          </c:dPt>
          <c:dLbls>
            <c:dLbl>
              <c:idx val="0"/>
              <c:tx>
                <c:rich>
                  <a:bodyPr/>
                  <a:lstStyle/>
                  <a:p>
                    <a:r>
                      <a:rPr lang="ru-RU" b="1" smtClean="0"/>
                      <a:t>6.4</a:t>
                    </a:r>
                    <a:endParaRPr lang="ru-RU"/>
                  </a:p>
                </c:rich>
              </c:tx>
              <c:dLblPos val="inBase"/>
              <c:showLegendKey val="0"/>
              <c:showVal val="1"/>
              <c:showCatName val="0"/>
              <c:showSerName val="0"/>
              <c:showPercent val="0"/>
              <c:showBubbleSize val="0"/>
            </c:dLbl>
            <c:dLbl>
              <c:idx val="1"/>
              <c:tx>
                <c:rich>
                  <a:bodyPr/>
                  <a:lstStyle/>
                  <a:p>
                    <a:r>
                      <a:rPr lang="ru-RU" b="1" smtClean="0"/>
                      <a:t>6.8</a:t>
                    </a:r>
                    <a:endParaRPr lang="ru-RU"/>
                  </a:p>
                </c:rich>
              </c:tx>
              <c:dLblPos val="inBase"/>
              <c:showLegendKey val="0"/>
              <c:showVal val="1"/>
              <c:showCatName val="0"/>
              <c:showSerName val="0"/>
              <c:showPercent val="0"/>
              <c:showBubbleSize val="0"/>
            </c:dLbl>
            <c:dLbl>
              <c:idx val="2"/>
              <c:tx>
                <c:rich>
                  <a:bodyPr/>
                  <a:lstStyle/>
                  <a:p>
                    <a:r>
                      <a:rPr lang="ru-RU" b="1" smtClean="0"/>
                      <a:t>16.2</a:t>
                    </a:r>
                    <a:endParaRPr lang="ru-RU"/>
                  </a:p>
                </c:rich>
              </c:tx>
              <c:dLblPos val="inBase"/>
              <c:showLegendKey val="0"/>
              <c:showVal val="1"/>
              <c:showCatName val="0"/>
              <c:showSerName val="0"/>
              <c:showPercent val="0"/>
              <c:showBubbleSize val="0"/>
            </c:dLbl>
            <c:dLbl>
              <c:idx val="3"/>
              <c:tx>
                <c:rich>
                  <a:bodyPr/>
                  <a:lstStyle/>
                  <a:p>
                    <a:r>
                      <a:rPr lang="ru-RU" b="1" smtClean="0"/>
                      <a:t>35</a:t>
                    </a:r>
                    <a:endParaRPr lang="ru-RU"/>
                  </a:p>
                </c:rich>
              </c:tx>
              <c:dLblPos val="inBase"/>
              <c:showLegendKey val="0"/>
              <c:showVal val="1"/>
              <c:showCatName val="0"/>
              <c:showSerName val="0"/>
              <c:showPercent val="0"/>
              <c:showBubbleSize val="0"/>
            </c:dLbl>
            <c:dLbl>
              <c:idx val="4"/>
              <c:tx>
                <c:rich>
                  <a:bodyPr/>
                  <a:lstStyle/>
                  <a:p>
                    <a:r>
                      <a:rPr lang="ru-RU" b="1" smtClean="0"/>
                      <a:t>20.3</a:t>
                    </a:r>
                    <a:endParaRPr lang="ru-RU"/>
                  </a:p>
                </c:rich>
              </c:tx>
              <c:dLblPos val="inBase"/>
              <c:showLegendKey val="0"/>
              <c:showVal val="1"/>
              <c:showCatName val="0"/>
              <c:showSerName val="0"/>
              <c:showPercent val="0"/>
              <c:showBubbleSize val="0"/>
            </c:dLbl>
            <c:dLbl>
              <c:idx val="5"/>
              <c:tx>
                <c:rich>
                  <a:bodyPr/>
                  <a:lstStyle/>
                  <a:p>
                    <a:r>
                      <a:rPr lang="ru-RU" b="1" smtClean="0"/>
                      <a:t>15.3</a:t>
                    </a:r>
                    <a:endParaRPr lang="ru-RU"/>
                  </a:p>
                </c:rich>
              </c:tx>
              <c:dLblPos val="inBase"/>
              <c:showLegendKey val="0"/>
              <c:showVal val="1"/>
              <c:showCatName val="0"/>
              <c:showSerName val="0"/>
              <c:showPercent val="0"/>
              <c:showBubbleSize val="0"/>
            </c:dLbl>
            <c:txPr>
              <a:bodyPr/>
              <a:lstStyle/>
              <a:p>
                <a:pPr>
                  <a:defRPr b="1"/>
                </a:pPr>
                <a:endParaRPr lang="uk-UA"/>
              </a:p>
            </c:txPr>
            <c:dLblPos val="inBase"/>
            <c:showLegendKey val="0"/>
            <c:showVal val="1"/>
            <c:showCatName val="0"/>
            <c:showSerName val="0"/>
            <c:showPercent val="0"/>
            <c:showBubbleSize val="0"/>
            <c:showLeaderLines val="0"/>
          </c:dLbls>
          <c:cat>
            <c:strRef>
              <c:f>Лист1!$A$2:$A$7</c:f>
              <c:strCache>
                <c:ptCount val="6"/>
                <c:pt idx="0">
                  <c:v>None</c:v>
                </c:pt>
                <c:pt idx="1">
                  <c:v>Half an hour or less</c:v>
                </c:pt>
                <c:pt idx="2">
                  <c:v>About 1 hour</c:v>
                </c:pt>
                <c:pt idx="3">
                  <c:v>About 2-3 hours</c:v>
                </c:pt>
                <c:pt idx="4">
                  <c:v>About 4-5 hours</c:v>
                </c:pt>
                <c:pt idx="5">
                  <c:v>6 hours and more</c:v>
                </c:pt>
              </c:strCache>
            </c:strRef>
          </c:cat>
          <c:val>
            <c:numRef>
              <c:f>Лист1!$B$2:$B$7</c:f>
              <c:numCache>
                <c:formatCode>General</c:formatCode>
                <c:ptCount val="6"/>
                <c:pt idx="0">
                  <c:v>-6.4</c:v>
                </c:pt>
                <c:pt idx="1">
                  <c:v>-6.8</c:v>
                </c:pt>
                <c:pt idx="2">
                  <c:v>-16.2</c:v>
                </c:pt>
                <c:pt idx="3">
                  <c:v>-35</c:v>
                </c:pt>
                <c:pt idx="4">
                  <c:v>-20.3</c:v>
                </c:pt>
                <c:pt idx="5">
                  <c:v>-15.3</c:v>
                </c:pt>
              </c:numCache>
            </c:numRef>
          </c:val>
        </c:ser>
        <c:dLbls>
          <c:showLegendKey val="0"/>
          <c:showVal val="0"/>
          <c:showCatName val="0"/>
          <c:showSerName val="0"/>
          <c:showPercent val="0"/>
          <c:showBubbleSize val="0"/>
        </c:dLbls>
        <c:gapWidth val="100"/>
        <c:axId val="199590272"/>
        <c:axId val="199920256"/>
      </c:barChart>
      <c:valAx>
        <c:axId val="199920256"/>
        <c:scaling>
          <c:orientation val="minMax"/>
        </c:scaling>
        <c:delete val="1"/>
        <c:axPos val="t"/>
        <c:numFmt formatCode="General" sourceLinked="1"/>
        <c:majorTickMark val="out"/>
        <c:minorTickMark val="none"/>
        <c:tickLblPos val="nextTo"/>
        <c:crossAx val="199590272"/>
        <c:crosses val="autoZero"/>
        <c:crossBetween val="between"/>
      </c:valAx>
      <c:catAx>
        <c:axId val="199590272"/>
        <c:scaling>
          <c:orientation val="maxMin"/>
        </c:scaling>
        <c:delete val="1"/>
        <c:axPos val="l"/>
        <c:majorTickMark val="out"/>
        <c:minorTickMark val="none"/>
        <c:tickLblPos val="nextTo"/>
        <c:crossAx val="199920256"/>
        <c:crosses val="autoZero"/>
        <c:auto val="1"/>
        <c:lblAlgn val="ctr"/>
        <c:lblOffset val="100"/>
        <c:noMultiLvlLbl val="0"/>
      </c:catAx>
    </c:plotArea>
    <c:plotVisOnly val="1"/>
    <c:dispBlanksAs val="gap"/>
    <c:showDLblsOverMax val="0"/>
  </c:chart>
  <c:txPr>
    <a:bodyPr/>
    <a:lstStyle/>
    <a:p>
      <a:pPr>
        <a:defRPr sz="1800"/>
      </a:pPr>
      <a:endParaRPr lang="uk-UA"/>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1400931521423103E-2"/>
          <c:y val="0.14738025465294399"/>
          <c:w val="0.66465230278396703"/>
          <c:h val="0.68724695434569205"/>
        </c:manualLayout>
      </c:layout>
      <c:barChart>
        <c:barDir val="bar"/>
        <c:grouping val="clustered"/>
        <c:varyColors val="0"/>
        <c:ser>
          <c:idx val="0"/>
          <c:order val="0"/>
          <c:tx>
            <c:strRef>
              <c:f>Лист1!$B$1</c:f>
              <c:strCache>
                <c:ptCount val="1"/>
                <c:pt idx="0">
                  <c:v>Продажи</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Pt>
            <c:idx val="4"/>
            <c:invertIfNegative val="0"/>
            <c:bubble3D val="0"/>
            <c:explosion val="4"/>
          </c:dPt>
          <c:dPt>
            <c:idx val="5"/>
            <c:invertIfNegative val="0"/>
            <c:bubble3D val="0"/>
            <c:explosion val="22"/>
          </c:dPt>
          <c:dLbls>
            <c:txPr>
              <a:bodyPr/>
              <a:lstStyle/>
              <a:p>
                <a:pPr>
                  <a:defRPr b="1"/>
                </a:pPr>
                <a:endParaRPr lang="uk-UA"/>
              </a:p>
            </c:txPr>
            <c:dLblPos val="inBase"/>
            <c:showLegendKey val="0"/>
            <c:showVal val="1"/>
            <c:showCatName val="0"/>
            <c:showSerName val="0"/>
            <c:showPercent val="0"/>
            <c:showBubbleSize val="0"/>
            <c:showLeaderLines val="0"/>
          </c:dLbls>
          <c:cat>
            <c:strRef>
              <c:f>Лист1!$A$2:$A$7</c:f>
              <c:strCache>
                <c:ptCount val="6"/>
                <c:pt idx="0">
                  <c:v>Жодної</c:v>
                </c:pt>
                <c:pt idx="1">
                  <c:v>Півгодини або менше</c:v>
                </c:pt>
                <c:pt idx="2">
                  <c:v>Близько 1 години</c:v>
                </c:pt>
                <c:pt idx="3">
                  <c:v>Близько 2−3 годин</c:v>
                </c:pt>
                <c:pt idx="4">
                  <c:v>Близько 4−5 годин</c:v>
                </c:pt>
                <c:pt idx="5">
                  <c:v>6 годин і більше</c:v>
                </c:pt>
              </c:strCache>
            </c:strRef>
          </c:cat>
          <c:val>
            <c:numRef>
              <c:f>Лист1!$B$2:$B$7</c:f>
              <c:numCache>
                <c:formatCode>General</c:formatCode>
                <c:ptCount val="6"/>
                <c:pt idx="0">
                  <c:v>6</c:v>
                </c:pt>
                <c:pt idx="1">
                  <c:v>5.2</c:v>
                </c:pt>
                <c:pt idx="2">
                  <c:v>11.1</c:v>
                </c:pt>
                <c:pt idx="3">
                  <c:v>25.4</c:v>
                </c:pt>
                <c:pt idx="4">
                  <c:v>27.4</c:v>
                </c:pt>
                <c:pt idx="5">
                  <c:v>24.9</c:v>
                </c:pt>
              </c:numCache>
            </c:numRef>
          </c:val>
        </c:ser>
        <c:dLbls>
          <c:showLegendKey val="0"/>
          <c:showVal val="0"/>
          <c:showCatName val="0"/>
          <c:showSerName val="0"/>
          <c:showPercent val="0"/>
          <c:showBubbleSize val="0"/>
        </c:dLbls>
        <c:gapWidth val="100"/>
        <c:axId val="200368512"/>
        <c:axId val="200346240"/>
      </c:barChart>
      <c:valAx>
        <c:axId val="200346240"/>
        <c:scaling>
          <c:orientation val="minMax"/>
        </c:scaling>
        <c:delete val="1"/>
        <c:axPos val="t"/>
        <c:numFmt formatCode="General" sourceLinked="1"/>
        <c:majorTickMark val="out"/>
        <c:minorTickMark val="none"/>
        <c:tickLblPos val="nextTo"/>
        <c:crossAx val="200368512"/>
        <c:crosses val="autoZero"/>
        <c:crossBetween val="between"/>
      </c:valAx>
      <c:catAx>
        <c:axId val="200368512"/>
        <c:scaling>
          <c:orientation val="maxMin"/>
        </c:scaling>
        <c:delete val="1"/>
        <c:axPos val="l"/>
        <c:majorTickMark val="out"/>
        <c:minorTickMark val="none"/>
        <c:tickLblPos val="nextTo"/>
        <c:crossAx val="200346240"/>
        <c:crosses val="autoZero"/>
        <c:auto val="1"/>
        <c:lblAlgn val="ctr"/>
        <c:lblOffset val="100"/>
        <c:noMultiLvlLbl val="0"/>
      </c:catAx>
    </c:plotArea>
    <c:plotVisOnly val="1"/>
    <c:dispBlanksAs val="gap"/>
    <c:showDLblsOverMax val="0"/>
  </c:chart>
  <c:txPr>
    <a:bodyPr/>
    <a:lstStyle/>
    <a:p>
      <a:pPr>
        <a:defRPr sz="1800"/>
      </a:pPr>
      <a:endParaRPr lang="uk-UA"/>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9996580525661081E-2"/>
          <c:y val="0.13865916816900142"/>
          <c:w val="0.94554692010541597"/>
          <c:h val="0.64406437109824699"/>
        </c:manualLayout>
      </c:layout>
      <c:barChart>
        <c:barDir val="col"/>
        <c:grouping val="clustered"/>
        <c:varyColors val="0"/>
        <c:ser>
          <c:idx val="0"/>
          <c:order val="0"/>
          <c:tx>
            <c:strRef>
              <c:f>Лист1!$B$1</c:f>
              <c:strCache>
                <c:ptCount val="1"/>
                <c:pt idx="0">
                  <c:v>Ряд 1</c:v>
                </c:pt>
              </c:strCache>
            </c:strRef>
          </c:tx>
          <c:invertIfNegative val="0"/>
          <c:dPt>
            <c:idx val="6"/>
            <c:invertIfNegative val="0"/>
            <c:bubble3D val="0"/>
            <c:spPr>
              <a:solidFill>
                <a:schemeClr val="accent3">
                  <a:lumMod val="60000"/>
                  <a:lumOff val="40000"/>
                </a:schemeClr>
              </a:solidFill>
            </c:spPr>
          </c:dPt>
          <c:dPt>
            <c:idx val="10"/>
            <c:invertIfNegative val="0"/>
            <c:bubble3D val="0"/>
            <c:spPr>
              <a:solidFill>
                <a:srgbClr val="753E3E"/>
              </a:solidFill>
            </c:spPr>
          </c:dPt>
          <c:dLbls>
            <c:txPr>
              <a:bodyPr/>
              <a:lstStyle/>
              <a:p>
                <a:pPr>
                  <a:defRPr b="1"/>
                </a:pPr>
                <a:endParaRPr lang="uk-UA"/>
              </a:p>
            </c:txPr>
            <c:showLegendKey val="0"/>
            <c:showVal val="1"/>
            <c:showCatName val="0"/>
            <c:showSerName val="0"/>
            <c:showPercent val="0"/>
            <c:showBubbleSize val="0"/>
            <c:showLeaderLines val="0"/>
          </c:dLbls>
          <c:cat>
            <c:strRef>
              <c:f>Лист1!$A$2:$A$12</c:f>
              <c:strCache>
                <c:ptCount val="11"/>
                <c:pt idx="0">
                  <c:v>Austria</c:v>
                </c:pt>
                <c:pt idx="1">
                  <c:v>Georgia</c:v>
                </c:pt>
                <c:pt idx="2">
                  <c:v>Lithuania</c:v>
                </c:pt>
                <c:pt idx="3">
                  <c:v>Moldova</c:v>
                </c:pt>
                <c:pt idx="4">
                  <c:v>Romania</c:v>
                </c:pt>
                <c:pt idx="5">
                  <c:v>Hungary</c:v>
                </c:pt>
                <c:pt idx="6">
                  <c:v>Ukraine</c:v>
                </c:pt>
                <c:pt idx="7">
                  <c:v>Finland</c:v>
                </c:pt>
                <c:pt idx="8">
                  <c:v>France</c:v>
                </c:pt>
                <c:pt idx="9">
                  <c:v>Czech Republic</c:v>
                </c:pt>
                <c:pt idx="10">
                  <c:v>Averange in ESPAD</c:v>
                </c:pt>
              </c:strCache>
            </c:strRef>
          </c:cat>
          <c:val>
            <c:numRef>
              <c:f>Лист1!$B$2:$B$12</c:f>
              <c:numCache>
                <c:formatCode>General</c:formatCode>
                <c:ptCount val="11"/>
                <c:pt idx="0">
                  <c:v>7</c:v>
                </c:pt>
                <c:pt idx="1">
                  <c:v>14</c:v>
                </c:pt>
                <c:pt idx="2">
                  <c:v>12</c:v>
                </c:pt>
                <c:pt idx="3">
                  <c:v>5</c:v>
                </c:pt>
                <c:pt idx="4">
                  <c:v>13</c:v>
                </c:pt>
                <c:pt idx="5">
                  <c:v>16</c:v>
                </c:pt>
                <c:pt idx="6">
                  <c:v>7</c:v>
                </c:pt>
                <c:pt idx="7">
                  <c:v>20</c:v>
                </c:pt>
                <c:pt idx="8">
                  <c:v>17</c:v>
                </c:pt>
                <c:pt idx="9">
                  <c:v>9</c:v>
                </c:pt>
                <c:pt idx="10">
                  <c:v>14</c:v>
                </c:pt>
              </c:numCache>
            </c:numRef>
          </c:val>
        </c:ser>
        <c:dLbls>
          <c:showLegendKey val="0"/>
          <c:showVal val="1"/>
          <c:showCatName val="0"/>
          <c:showSerName val="0"/>
          <c:showPercent val="0"/>
          <c:showBubbleSize val="0"/>
        </c:dLbls>
        <c:gapWidth val="150"/>
        <c:axId val="200712576"/>
        <c:axId val="200736768"/>
      </c:barChart>
      <c:catAx>
        <c:axId val="200712576"/>
        <c:scaling>
          <c:orientation val="minMax"/>
        </c:scaling>
        <c:delete val="0"/>
        <c:axPos val="b"/>
        <c:majorTickMark val="out"/>
        <c:minorTickMark val="none"/>
        <c:tickLblPos val="nextTo"/>
        <c:txPr>
          <a:bodyPr/>
          <a:lstStyle/>
          <a:p>
            <a:pPr>
              <a:defRPr sz="1100" b="0"/>
            </a:pPr>
            <a:endParaRPr lang="uk-UA"/>
          </a:p>
        </c:txPr>
        <c:crossAx val="200736768"/>
        <c:crosses val="autoZero"/>
        <c:auto val="1"/>
        <c:lblAlgn val="ctr"/>
        <c:lblOffset val="100"/>
        <c:noMultiLvlLbl val="0"/>
      </c:catAx>
      <c:valAx>
        <c:axId val="200736768"/>
        <c:scaling>
          <c:orientation val="minMax"/>
        </c:scaling>
        <c:delete val="1"/>
        <c:axPos val="l"/>
        <c:numFmt formatCode="General" sourceLinked="1"/>
        <c:majorTickMark val="out"/>
        <c:minorTickMark val="none"/>
        <c:tickLblPos val="nextTo"/>
        <c:crossAx val="200712576"/>
        <c:crosses val="autoZero"/>
        <c:crossBetween val="between"/>
      </c:valAx>
    </c:plotArea>
    <c:plotVisOnly val="1"/>
    <c:dispBlanksAs val="gap"/>
    <c:showDLblsOverMax val="0"/>
  </c:chart>
  <c:txPr>
    <a:bodyPr/>
    <a:lstStyle/>
    <a:p>
      <a:pPr>
        <a:defRPr sz="1800"/>
      </a:pPr>
      <a:endParaRPr lang="uk-UA"/>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4.0619989310529098E-2"/>
          <c:y val="4.7058823529411799E-2"/>
          <c:w val="0.801950197166028"/>
          <c:h val="0.69708697241525097"/>
        </c:manualLayout>
      </c:layout>
      <c:barChart>
        <c:barDir val="col"/>
        <c:grouping val="clustered"/>
        <c:varyColors val="0"/>
        <c:ser>
          <c:idx val="0"/>
          <c:order val="0"/>
          <c:tx>
            <c:strRef>
              <c:f>' Інтернет'!$X$236</c:f>
              <c:strCache>
                <c:ptCount val="1"/>
                <c:pt idx="0">
                  <c:v>boys</c:v>
                </c:pt>
              </c:strCache>
            </c:strRef>
          </c:tx>
          <c:invertIfNegative val="0"/>
          <c:dLbls>
            <c:dLbl>
              <c:idx val="2"/>
              <c:layout>
                <c:manualLayout>
                  <c:x val="3.06729204001488E-3"/>
                  <c:y val="0"/>
                </c:manualLayout>
              </c:layout>
              <c:showLegendKey val="0"/>
              <c:showVal val="1"/>
              <c:showCatName val="0"/>
              <c:showSerName val="0"/>
              <c:showPercent val="0"/>
              <c:showBubbleSize val="0"/>
            </c:dLbl>
            <c:txPr>
              <a:bodyPr/>
              <a:lstStyle/>
              <a:p>
                <a:pPr>
                  <a:defRPr b="1"/>
                </a:pPr>
                <a:endParaRPr lang="uk-UA"/>
              </a:p>
            </c:txPr>
            <c:showLegendKey val="0"/>
            <c:showVal val="1"/>
            <c:showCatName val="0"/>
            <c:showSerName val="0"/>
            <c:showPercent val="0"/>
            <c:showBubbleSize val="0"/>
            <c:showLeaderLines val="0"/>
          </c:dLbls>
          <c:cat>
            <c:strRef>
              <c:f>' Інтернет'!$Y$235:$AA$235</c:f>
              <c:strCache>
                <c:ptCount val="3"/>
                <c:pt idx="0">
                  <c:v>15 years old</c:v>
                </c:pt>
                <c:pt idx="1">
                  <c:v>16 years old</c:v>
                </c:pt>
                <c:pt idx="2">
                  <c:v>17 years old</c:v>
                </c:pt>
              </c:strCache>
            </c:strRef>
          </c:cat>
          <c:val>
            <c:numRef>
              <c:f>' Інтернет'!$Y$236:$AA$236</c:f>
              <c:numCache>
                <c:formatCode>General</c:formatCode>
                <c:ptCount val="3"/>
                <c:pt idx="0">
                  <c:v>10.9</c:v>
                </c:pt>
                <c:pt idx="1">
                  <c:v>13.6</c:v>
                </c:pt>
                <c:pt idx="2">
                  <c:v>14</c:v>
                </c:pt>
              </c:numCache>
            </c:numRef>
          </c:val>
        </c:ser>
        <c:ser>
          <c:idx val="1"/>
          <c:order val="1"/>
          <c:tx>
            <c:strRef>
              <c:f>' Інтернет'!$X$237</c:f>
              <c:strCache>
                <c:ptCount val="1"/>
                <c:pt idx="0">
                  <c:v>girls</c:v>
                </c:pt>
              </c:strCache>
            </c:strRef>
          </c:tx>
          <c:invertIfNegative val="0"/>
          <c:dLbls>
            <c:txPr>
              <a:bodyPr/>
              <a:lstStyle/>
              <a:p>
                <a:pPr>
                  <a:defRPr b="1"/>
                </a:pPr>
                <a:endParaRPr lang="uk-UA"/>
              </a:p>
            </c:txPr>
            <c:showLegendKey val="0"/>
            <c:showVal val="1"/>
            <c:showCatName val="0"/>
            <c:showSerName val="0"/>
            <c:showPercent val="0"/>
            <c:showBubbleSize val="0"/>
            <c:showLeaderLines val="0"/>
          </c:dLbls>
          <c:cat>
            <c:strRef>
              <c:f>' Інтернет'!$Y$235:$AA$235</c:f>
              <c:strCache>
                <c:ptCount val="3"/>
                <c:pt idx="0">
                  <c:v>15 years old</c:v>
                </c:pt>
                <c:pt idx="1">
                  <c:v>16 years old</c:v>
                </c:pt>
                <c:pt idx="2">
                  <c:v>17 years old</c:v>
                </c:pt>
              </c:strCache>
            </c:strRef>
          </c:cat>
          <c:val>
            <c:numRef>
              <c:f>' Інтернет'!$Y$237:$AA$237</c:f>
              <c:numCache>
                <c:formatCode>General</c:formatCode>
                <c:ptCount val="3"/>
                <c:pt idx="0">
                  <c:v>2.7</c:v>
                </c:pt>
                <c:pt idx="1">
                  <c:v>3</c:v>
                </c:pt>
                <c:pt idx="2">
                  <c:v>3</c:v>
                </c:pt>
              </c:numCache>
            </c:numRef>
          </c:val>
        </c:ser>
        <c:ser>
          <c:idx val="2"/>
          <c:order val="2"/>
          <c:tx>
            <c:strRef>
              <c:f>' Інтернет'!$X$238</c:f>
              <c:strCache>
                <c:ptCount val="1"/>
                <c:pt idx="0">
                  <c:v>among all</c:v>
                </c:pt>
              </c:strCache>
            </c:strRef>
          </c:tx>
          <c:invertIfNegative val="0"/>
          <c:dLbls>
            <c:txPr>
              <a:bodyPr/>
              <a:lstStyle/>
              <a:p>
                <a:pPr>
                  <a:defRPr b="1"/>
                </a:pPr>
                <a:endParaRPr lang="uk-UA"/>
              </a:p>
            </c:txPr>
            <c:showLegendKey val="0"/>
            <c:showVal val="1"/>
            <c:showCatName val="0"/>
            <c:showSerName val="0"/>
            <c:showPercent val="0"/>
            <c:showBubbleSize val="0"/>
            <c:showLeaderLines val="0"/>
          </c:dLbls>
          <c:cat>
            <c:strRef>
              <c:f>' Інтернет'!$Y$235:$AA$235</c:f>
              <c:strCache>
                <c:ptCount val="3"/>
                <c:pt idx="0">
                  <c:v>15 years old</c:v>
                </c:pt>
                <c:pt idx="1">
                  <c:v>16 years old</c:v>
                </c:pt>
                <c:pt idx="2">
                  <c:v>17 years old</c:v>
                </c:pt>
              </c:strCache>
            </c:strRef>
          </c:cat>
          <c:val>
            <c:numRef>
              <c:f>' Інтернет'!$Y$238:$AA$238</c:f>
              <c:numCache>
                <c:formatCode>General</c:formatCode>
                <c:ptCount val="3"/>
                <c:pt idx="0">
                  <c:v>6.8</c:v>
                </c:pt>
                <c:pt idx="1">
                  <c:v>8.1000000000000014</c:v>
                </c:pt>
                <c:pt idx="2">
                  <c:v>8</c:v>
                </c:pt>
              </c:numCache>
            </c:numRef>
          </c:val>
        </c:ser>
        <c:dLbls>
          <c:showLegendKey val="0"/>
          <c:showVal val="0"/>
          <c:showCatName val="0"/>
          <c:showSerName val="0"/>
          <c:showPercent val="0"/>
          <c:showBubbleSize val="0"/>
        </c:dLbls>
        <c:gapWidth val="150"/>
        <c:axId val="200800512"/>
        <c:axId val="200486912"/>
      </c:barChart>
      <c:catAx>
        <c:axId val="200800512"/>
        <c:scaling>
          <c:orientation val="minMax"/>
        </c:scaling>
        <c:delete val="0"/>
        <c:axPos val="b"/>
        <c:majorTickMark val="out"/>
        <c:minorTickMark val="none"/>
        <c:tickLblPos val="nextTo"/>
        <c:crossAx val="200486912"/>
        <c:crosses val="autoZero"/>
        <c:auto val="1"/>
        <c:lblAlgn val="ctr"/>
        <c:lblOffset val="100"/>
        <c:noMultiLvlLbl val="0"/>
      </c:catAx>
      <c:valAx>
        <c:axId val="200486912"/>
        <c:scaling>
          <c:orientation val="minMax"/>
        </c:scaling>
        <c:delete val="1"/>
        <c:axPos val="l"/>
        <c:numFmt formatCode="General" sourceLinked="1"/>
        <c:majorTickMark val="out"/>
        <c:minorTickMark val="none"/>
        <c:tickLblPos val="nextTo"/>
        <c:crossAx val="200800512"/>
        <c:crosses val="autoZero"/>
        <c:crossBetween val="between"/>
      </c:valAx>
    </c:plotArea>
    <c:legend>
      <c:legendPos val="r"/>
      <c:overlay val="0"/>
    </c:legend>
    <c:plotVisOnly val="1"/>
    <c:dispBlanksAs val="gap"/>
    <c:showDLblsOverMax val="0"/>
  </c:chart>
  <c:txPr>
    <a:bodyPr/>
    <a:lstStyle/>
    <a:p>
      <a:pPr>
        <a:defRPr sz="1800"/>
      </a:pPr>
      <a:endParaRPr lang="uk-UA"/>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1922819140314105E-3"/>
          <c:y val="0.14259644909430866"/>
          <c:w val="0.97301426890636922"/>
          <c:h val="0.64406437109824677"/>
        </c:manualLayout>
      </c:layout>
      <c:barChart>
        <c:barDir val="col"/>
        <c:grouping val="clustered"/>
        <c:varyColors val="0"/>
        <c:ser>
          <c:idx val="0"/>
          <c:order val="0"/>
          <c:tx>
            <c:strRef>
              <c:f>Лист1!$B$1</c:f>
              <c:strCache>
                <c:ptCount val="1"/>
                <c:pt idx="0">
                  <c:v>Ряд 1</c:v>
                </c:pt>
              </c:strCache>
            </c:strRef>
          </c:tx>
          <c:spPr>
            <a:solidFill>
              <a:schemeClr val="accent1">
                <a:lumMod val="75000"/>
              </a:schemeClr>
            </a:solidFill>
          </c:spPr>
          <c:invertIfNegative val="0"/>
          <c:dPt>
            <c:idx val="4"/>
            <c:invertIfNegative val="0"/>
            <c:bubble3D val="0"/>
            <c:spPr>
              <a:solidFill>
                <a:schemeClr val="accent3">
                  <a:lumMod val="60000"/>
                  <a:lumOff val="40000"/>
                </a:schemeClr>
              </a:solidFill>
            </c:spPr>
          </c:dPt>
          <c:dPt>
            <c:idx val="6"/>
            <c:invertIfNegative val="0"/>
            <c:bubble3D val="0"/>
          </c:dPt>
          <c:dPt>
            <c:idx val="7"/>
            <c:invertIfNegative val="0"/>
            <c:bubble3D val="0"/>
            <c:spPr>
              <a:solidFill>
                <a:schemeClr val="accent2">
                  <a:lumMod val="75000"/>
                </a:schemeClr>
              </a:solidFill>
            </c:spPr>
          </c:dPt>
          <c:cat>
            <c:strRef>
              <c:f>Лист1!$A$2:$A$9</c:f>
              <c:strCache>
                <c:ptCount val="8"/>
                <c:pt idx="0">
                  <c:v>Sweden</c:v>
                </c:pt>
                <c:pt idx="1">
                  <c:v>Poland</c:v>
                </c:pt>
                <c:pt idx="2">
                  <c:v>Italy</c:v>
                </c:pt>
                <c:pt idx="3">
                  <c:v>Lithuania</c:v>
                </c:pt>
                <c:pt idx="4">
                  <c:v>Ukraine</c:v>
                </c:pt>
                <c:pt idx="5">
                  <c:v>Finland</c:v>
                </c:pt>
                <c:pt idx="6">
                  <c:v>Czech Republic</c:v>
                </c:pt>
                <c:pt idx="7">
                  <c:v>Average</c:v>
                </c:pt>
              </c:strCache>
            </c:strRef>
          </c:cat>
          <c:val>
            <c:numRef>
              <c:f>Лист1!$B$2:$B$9</c:f>
              <c:numCache>
                <c:formatCode>General</c:formatCode>
                <c:ptCount val="8"/>
                <c:pt idx="0">
                  <c:v>16</c:v>
                </c:pt>
                <c:pt idx="1">
                  <c:v>28</c:v>
                </c:pt>
                <c:pt idx="2">
                  <c:v>21</c:v>
                </c:pt>
                <c:pt idx="3">
                  <c:v>45</c:v>
                </c:pt>
                <c:pt idx="4">
                  <c:v>31</c:v>
                </c:pt>
                <c:pt idx="5">
                  <c:v>27</c:v>
                </c:pt>
                <c:pt idx="6">
                  <c:v>43</c:v>
                </c:pt>
                <c:pt idx="7">
                  <c:v>23</c:v>
                </c:pt>
              </c:numCache>
            </c:numRef>
          </c:val>
        </c:ser>
        <c:dLbls>
          <c:showLegendKey val="0"/>
          <c:showVal val="1"/>
          <c:showCatName val="0"/>
          <c:showSerName val="0"/>
          <c:showPercent val="0"/>
          <c:showBubbleSize val="0"/>
        </c:dLbls>
        <c:gapWidth val="150"/>
        <c:axId val="197990656"/>
        <c:axId val="198004736"/>
      </c:barChart>
      <c:catAx>
        <c:axId val="197990656"/>
        <c:scaling>
          <c:orientation val="minMax"/>
        </c:scaling>
        <c:delete val="0"/>
        <c:axPos val="b"/>
        <c:majorTickMark val="out"/>
        <c:minorTickMark val="none"/>
        <c:tickLblPos val="nextTo"/>
        <c:txPr>
          <a:bodyPr/>
          <a:lstStyle/>
          <a:p>
            <a:pPr>
              <a:defRPr sz="1100" b="0"/>
            </a:pPr>
            <a:endParaRPr lang="uk-UA"/>
          </a:p>
        </c:txPr>
        <c:crossAx val="198004736"/>
        <c:crosses val="autoZero"/>
        <c:auto val="1"/>
        <c:lblAlgn val="ctr"/>
        <c:lblOffset val="100"/>
        <c:noMultiLvlLbl val="0"/>
      </c:catAx>
      <c:valAx>
        <c:axId val="198004736"/>
        <c:scaling>
          <c:orientation val="minMax"/>
        </c:scaling>
        <c:delete val="1"/>
        <c:axPos val="l"/>
        <c:numFmt formatCode="General" sourceLinked="1"/>
        <c:majorTickMark val="out"/>
        <c:minorTickMark val="none"/>
        <c:tickLblPos val="nextTo"/>
        <c:crossAx val="197990656"/>
        <c:crosses val="autoZero"/>
        <c:crossBetween val="between"/>
      </c:valAx>
    </c:plotArea>
    <c:plotVisOnly val="1"/>
    <c:dispBlanksAs val="gap"/>
    <c:showDLblsOverMax val="0"/>
  </c:chart>
  <c:txPr>
    <a:bodyPr/>
    <a:lstStyle/>
    <a:p>
      <a:pPr>
        <a:defRPr sz="1800"/>
      </a:pPr>
      <a:endParaRPr lang="uk-UA"/>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0"/>
      <c:rotY val="0"/>
      <c:rAngAx val="1"/>
    </c:view3D>
    <c:floor>
      <c:thickness val="0"/>
    </c:floor>
    <c:sideWall>
      <c:thickness val="0"/>
    </c:sideWall>
    <c:backWall>
      <c:thickness val="0"/>
    </c:backWall>
    <c:plotArea>
      <c:layout>
        <c:manualLayout>
          <c:layoutTarget val="inner"/>
          <c:xMode val="edge"/>
          <c:yMode val="edge"/>
          <c:x val="5.3076454824164899E-4"/>
          <c:y val="7.5575440416718098E-2"/>
          <c:w val="0.99946922564159502"/>
          <c:h val="0.62656670754269295"/>
        </c:manualLayout>
      </c:layout>
      <c:bar3DChart>
        <c:barDir val="col"/>
        <c:grouping val="clustered"/>
        <c:varyColors val="0"/>
        <c:ser>
          <c:idx val="0"/>
          <c:order val="0"/>
          <c:tx>
            <c:strRef>
              <c:f>Лист1!$B$20:$B$21</c:f>
              <c:strCache>
                <c:ptCount val="1"/>
                <c:pt idx="0">
                  <c:v>Boys</c:v>
                </c:pt>
              </c:strCache>
            </c:strRef>
          </c:tx>
          <c:spPr>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800" b="1"/>
                </a:pPr>
                <a:endParaRPr lang="uk-UA"/>
              </a:p>
            </c:txPr>
            <c:showLegendKey val="0"/>
            <c:showVal val="1"/>
            <c:showCatName val="0"/>
            <c:showSerName val="0"/>
            <c:showPercent val="0"/>
            <c:showBubbleSize val="0"/>
            <c:showLeaderLines val="0"/>
          </c:dLbls>
          <c:cat>
            <c:strRef>
              <c:f>Лист1!$A$22:$A$25</c:f>
              <c:strCache>
                <c:ptCount val="4"/>
                <c:pt idx="0">
                  <c:v>Slot machines (fruit machine, new slot, etc)</c:v>
                </c:pt>
                <c:pt idx="1">
                  <c:v>Play card or dice (poker, bridge, dice, etc)</c:v>
                </c:pt>
                <c:pt idx="2">
                  <c:v>Lotteries (Loto-zabava, bingo, «Keno» etc)</c:v>
                </c:pt>
                <c:pt idx="3">
                  <c:v>Betting on sports or animals (horses, dogs, etc)</c:v>
                </c:pt>
              </c:strCache>
            </c:strRef>
          </c:cat>
          <c:val>
            <c:numRef>
              <c:f>Лист1!$B$22:$B$25</c:f>
              <c:numCache>
                <c:formatCode>General</c:formatCode>
                <c:ptCount val="4"/>
                <c:pt idx="0">
                  <c:v>3.2</c:v>
                </c:pt>
                <c:pt idx="1">
                  <c:v>11</c:v>
                </c:pt>
                <c:pt idx="2">
                  <c:v>5.7</c:v>
                </c:pt>
                <c:pt idx="3">
                  <c:v>10.7</c:v>
                </c:pt>
              </c:numCache>
            </c:numRef>
          </c:val>
        </c:ser>
        <c:ser>
          <c:idx val="1"/>
          <c:order val="1"/>
          <c:tx>
            <c:strRef>
              <c:f>Лист1!$C$20:$C$21</c:f>
              <c:strCache>
                <c:ptCount val="1"/>
                <c:pt idx="0">
                  <c:v>Girls</c:v>
                </c:pt>
              </c:strCache>
            </c:strRef>
          </c:tx>
          <c:spPr>
            <a:gradFill rotWithShape="1">
              <a:gsLst>
                <a:gs pos="0">
                  <a:srgbClr val="9C5252">
                    <a:shade val="51000"/>
                    <a:satMod val="130000"/>
                  </a:srgbClr>
                </a:gs>
                <a:gs pos="80000">
                  <a:srgbClr val="9C5252">
                    <a:shade val="93000"/>
                    <a:satMod val="130000"/>
                  </a:srgbClr>
                </a:gs>
                <a:gs pos="100000">
                  <a:srgbClr val="9C525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800" b="1"/>
                </a:pPr>
                <a:endParaRPr lang="uk-UA"/>
              </a:p>
            </c:txPr>
            <c:showLegendKey val="0"/>
            <c:showVal val="1"/>
            <c:showCatName val="0"/>
            <c:showSerName val="0"/>
            <c:showPercent val="0"/>
            <c:showBubbleSize val="0"/>
            <c:showLeaderLines val="0"/>
          </c:dLbls>
          <c:cat>
            <c:strRef>
              <c:f>Лист1!$A$22:$A$25</c:f>
              <c:strCache>
                <c:ptCount val="4"/>
                <c:pt idx="0">
                  <c:v>Slot machines (fruit machine, new slot, etc)</c:v>
                </c:pt>
                <c:pt idx="1">
                  <c:v>Play card or dice (poker, bridge, dice, etc)</c:v>
                </c:pt>
                <c:pt idx="2">
                  <c:v>Lotteries (Loto-zabava, bingo, «Keno» etc)</c:v>
                </c:pt>
                <c:pt idx="3">
                  <c:v>Betting on sports or animals (horses, dogs, etc)</c:v>
                </c:pt>
              </c:strCache>
            </c:strRef>
          </c:cat>
          <c:val>
            <c:numRef>
              <c:f>Лист1!$C$22:$C$25</c:f>
              <c:numCache>
                <c:formatCode>General</c:formatCode>
                <c:ptCount val="4"/>
                <c:pt idx="0">
                  <c:v>1.3</c:v>
                </c:pt>
                <c:pt idx="1">
                  <c:v>5</c:v>
                </c:pt>
                <c:pt idx="2">
                  <c:v>2.9</c:v>
                </c:pt>
                <c:pt idx="3">
                  <c:v>1.6</c:v>
                </c:pt>
              </c:numCache>
            </c:numRef>
          </c:val>
        </c:ser>
        <c:ser>
          <c:idx val="2"/>
          <c:order val="2"/>
          <c:tx>
            <c:strRef>
              <c:f>Лист1!$D$20:$D$21</c:f>
              <c:strCache>
                <c:ptCount val="1"/>
                <c:pt idx="0">
                  <c:v>Among all </c:v>
                </c:pt>
              </c:strCache>
            </c:strRef>
          </c:tx>
          <c:spPr>
            <a:gradFill rotWithShape="1">
              <a:gsLst>
                <a:gs pos="0">
                  <a:srgbClr val="E68422">
                    <a:shade val="51000"/>
                    <a:satMod val="130000"/>
                  </a:srgbClr>
                </a:gs>
                <a:gs pos="80000">
                  <a:srgbClr val="E68422">
                    <a:shade val="93000"/>
                    <a:satMod val="130000"/>
                  </a:srgbClr>
                </a:gs>
                <a:gs pos="100000">
                  <a:srgbClr val="E6842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800" b="1"/>
                </a:pPr>
                <a:endParaRPr lang="uk-UA"/>
              </a:p>
            </c:txPr>
            <c:showLegendKey val="0"/>
            <c:showVal val="1"/>
            <c:showCatName val="0"/>
            <c:showSerName val="0"/>
            <c:showPercent val="0"/>
            <c:showBubbleSize val="0"/>
            <c:showLeaderLines val="0"/>
          </c:dLbls>
          <c:cat>
            <c:strRef>
              <c:f>Лист1!$A$22:$A$25</c:f>
              <c:strCache>
                <c:ptCount val="4"/>
                <c:pt idx="0">
                  <c:v>Slot machines (fruit machine, new slot, etc)</c:v>
                </c:pt>
                <c:pt idx="1">
                  <c:v>Play card or dice (poker, bridge, dice, etc)</c:v>
                </c:pt>
                <c:pt idx="2">
                  <c:v>Lotteries (Loto-zabava, bingo, «Keno» etc)</c:v>
                </c:pt>
                <c:pt idx="3">
                  <c:v>Betting on sports or animals (horses, dogs, etc)</c:v>
                </c:pt>
              </c:strCache>
            </c:strRef>
          </c:cat>
          <c:val>
            <c:numRef>
              <c:f>Лист1!$D$22:$D$25</c:f>
              <c:numCache>
                <c:formatCode>General</c:formatCode>
                <c:ptCount val="4"/>
                <c:pt idx="0">
                  <c:v>2.2999999999999998</c:v>
                </c:pt>
                <c:pt idx="1">
                  <c:v>8</c:v>
                </c:pt>
                <c:pt idx="2">
                  <c:v>4.3</c:v>
                </c:pt>
                <c:pt idx="3">
                  <c:v>5.9</c:v>
                </c:pt>
              </c:numCache>
            </c:numRef>
          </c:val>
        </c:ser>
        <c:dLbls>
          <c:showLegendKey val="0"/>
          <c:showVal val="0"/>
          <c:showCatName val="0"/>
          <c:showSerName val="0"/>
          <c:showPercent val="0"/>
          <c:showBubbleSize val="0"/>
        </c:dLbls>
        <c:gapWidth val="150"/>
        <c:shape val="box"/>
        <c:axId val="199380992"/>
        <c:axId val="199382528"/>
        <c:axId val="0"/>
      </c:bar3DChart>
      <c:catAx>
        <c:axId val="199380992"/>
        <c:scaling>
          <c:orientation val="minMax"/>
        </c:scaling>
        <c:delete val="0"/>
        <c:axPos val="b"/>
        <c:majorTickMark val="out"/>
        <c:minorTickMark val="none"/>
        <c:tickLblPos val="nextTo"/>
        <c:txPr>
          <a:bodyPr/>
          <a:lstStyle/>
          <a:p>
            <a:pPr>
              <a:defRPr sz="1200"/>
            </a:pPr>
            <a:endParaRPr lang="uk-UA"/>
          </a:p>
        </c:txPr>
        <c:crossAx val="199382528"/>
        <c:crosses val="autoZero"/>
        <c:auto val="1"/>
        <c:lblAlgn val="ctr"/>
        <c:lblOffset val="100"/>
        <c:noMultiLvlLbl val="0"/>
      </c:catAx>
      <c:valAx>
        <c:axId val="199382528"/>
        <c:scaling>
          <c:orientation val="minMax"/>
        </c:scaling>
        <c:delete val="1"/>
        <c:axPos val="l"/>
        <c:numFmt formatCode="General" sourceLinked="1"/>
        <c:majorTickMark val="out"/>
        <c:minorTickMark val="none"/>
        <c:tickLblPos val="nextTo"/>
        <c:crossAx val="199380992"/>
        <c:crosses val="autoZero"/>
        <c:crossBetween val="between"/>
      </c:valAx>
    </c:plotArea>
    <c:legend>
      <c:legendPos val="r"/>
      <c:layout>
        <c:manualLayout>
          <c:xMode val="edge"/>
          <c:yMode val="edge"/>
          <c:x val="0.445564473639811"/>
          <c:y val="2.31649152489849E-2"/>
          <c:w val="0.30629853185190298"/>
          <c:h val="0.121534248652132"/>
        </c:manualLayout>
      </c:layout>
      <c:overlay val="0"/>
      <c:txPr>
        <a:bodyPr/>
        <a:lstStyle/>
        <a:p>
          <a:pPr>
            <a:defRPr sz="1600"/>
          </a:pPr>
          <a:endParaRPr lang="uk-UA"/>
        </a:p>
      </c:txPr>
    </c:legend>
    <c:plotVisOnly val="1"/>
    <c:dispBlanksAs val="gap"/>
    <c:showDLblsOverMax val="0"/>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0"/>
      <c:rotY val="0"/>
      <c:rAngAx val="1"/>
    </c:view3D>
    <c:floor>
      <c:thickness val="0"/>
    </c:floor>
    <c:sideWall>
      <c:thickness val="0"/>
    </c:sideWall>
    <c:backWall>
      <c:thickness val="0"/>
    </c:backWall>
    <c:plotArea>
      <c:layout>
        <c:manualLayout>
          <c:layoutTarget val="inner"/>
          <c:xMode val="edge"/>
          <c:yMode val="edge"/>
          <c:x val="0"/>
          <c:y val="0.19577498329197901"/>
          <c:w val="0.99466952208196602"/>
          <c:h val="0.53506879095385496"/>
        </c:manualLayout>
      </c:layout>
      <c:bar3DChart>
        <c:barDir val="col"/>
        <c:grouping val="clustered"/>
        <c:varyColors val="0"/>
        <c:ser>
          <c:idx val="0"/>
          <c:order val="0"/>
          <c:tx>
            <c:strRef>
              <c:f>Лист1!$B$29:$B$30</c:f>
              <c:strCache>
                <c:ptCount val="1"/>
                <c:pt idx="0">
                  <c:v>Boys</c:v>
                </c:pt>
              </c:strCache>
            </c:strRef>
          </c:tx>
          <c:spPr>
            <a:gradFill rotWithShape="1">
              <a:gsLst>
                <a:gs pos="0">
                  <a:srgbClr val="6076B4">
                    <a:shade val="51000"/>
                    <a:satMod val="130000"/>
                  </a:srgbClr>
                </a:gs>
                <a:gs pos="80000">
                  <a:srgbClr val="6076B4">
                    <a:shade val="93000"/>
                    <a:satMod val="130000"/>
                  </a:srgbClr>
                </a:gs>
                <a:gs pos="100000">
                  <a:srgbClr val="6076B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layout>
                <c:manualLayout>
                  <c:x val="8.8119933689457097E-3"/>
                  <c:y val="-1.46339215068714E-2"/>
                </c:manualLayout>
              </c:layout>
              <c:showLegendKey val="0"/>
              <c:showVal val="1"/>
              <c:showCatName val="0"/>
              <c:showSerName val="0"/>
              <c:showPercent val="0"/>
              <c:showBubbleSize val="0"/>
            </c:dLbl>
            <c:txPr>
              <a:bodyPr/>
              <a:lstStyle/>
              <a:p>
                <a:pPr>
                  <a:defRPr sz="1800" b="1"/>
                </a:pPr>
                <a:endParaRPr lang="uk-UA"/>
              </a:p>
            </c:txPr>
            <c:showLegendKey val="0"/>
            <c:showVal val="1"/>
            <c:showCatName val="0"/>
            <c:showSerName val="0"/>
            <c:showPercent val="0"/>
            <c:showBubbleSize val="0"/>
            <c:showLeaderLines val="0"/>
          </c:dLbls>
          <c:cat>
            <c:strRef>
              <c:f>Лист1!$A$31:$A$34</c:f>
              <c:strCache>
                <c:ptCount val="4"/>
                <c:pt idx="0">
                  <c:v>Slot machines (fruit machine, new slot, etc)</c:v>
                </c:pt>
                <c:pt idx="1">
                  <c:v>Play card or dice (poker, bridge, dice, etc)</c:v>
                </c:pt>
                <c:pt idx="2">
                  <c:v>Lotteries (Loto-zabava, bingo, «Keno» etc)</c:v>
                </c:pt>
                <c:pt idx="3">
                  <c:v>Betting on sports or animals (horses, dogs, etc)</c:v>
                </c:pt>
              </c:strCache>
            </c:strRef>
          </c:cat>
          <c:val>
            <c:numRef>
              <c:f>Лист1!$B$31:$B$34</c:f>
              <c:numCache>
                <c:formatCode>General</c:formatCode>
                <c:ptCount val="4"/>
                <c:pt idx="0">
                  <c:v>2.6</c:v>
                </c:pt>
                <c:pt idx="1">
                  <c:v>9.5</c:v>
                </c:pt>
                <c:pt idx="2">
                  <c:v>4.9000000000000004</c:v>
                </c:pt>
                <c:pt idx="3">
                  <c:v>9</c:v>
                </c:pt>
              </c:numCache>
            </c:numRef>
          </c:val>
        </c:ser>
        <c:ser>
          <c:idx val="1"/>
          <c:order val="1"/>
          <c:tx>
            <c:strRef>
              <c:f>Лист1!$C$29:$C$30</c:f>
              <c:strCache>
                <c:ptCount val="1"/>
                <c:pt idx="0">
                  <c:v>Girls</c:v>
                </c:pt>
              </c:strCache>
            </c:strRef>
          </c:tx>
          <c:spPr>
            <a:gradFill rotWithShape="1">
              <a:gsLst>
                <a:gs pos="0">
                  <a:srgbClr val="9C5252">
                    <a:shade val="51000"/>
                    <a:satMod val="130000"/>
                  </a:srgbClr>
                </a:gs>
                <a:gs pos="80000">
                  <a:srgbClr val="9C5252">
                    <a:shade val="93000"/>
                    <a:satMod val="130000"/>
                  </a:srgbClr>
                </a:gs>
                <a:gs pos="100000">
                  <a:srgbClr val="9C525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800" b="1"/>
                </a:pPr>
                <a:endParaRPr lang="uk-UA"/>
              </a:p>
            </c:txPr>
            <c:showLegendKey val="0"/>
            <c:showVal val="1"/>
            <c:showCatName val="0"/>
            <c:showSerName val="0"/>
            <c:showPercent val="0"/>
            <c:showBubbleSize val="0"/>
            <c:showLeaderLines val="0"/>
          </c:dLbls>
          <c:cat>
            <c:strRef>
              <c:f>Лист1!$A$31:$A$34</c:f>
              <c:strCache>
                <c:ptCount val="4"/>
                <c:pt idx="0">
                  <c:v>Slot machines (fruit machine, new slot, etc)</c:v>
                </c:pt>
                <c:pt idx="1">
                  <c:v>Play card or dice (poker, bridge, dice, etc)</c:v>
                </c:pt>
                <c:pt idx="2">
                  <c:v>Lotteries (Loto-zabava, bingo, «Keno» etc)</c:v>
                </c:pt>
                <c:pt idx="3">
                  <c:v>Betting on sports or animals (horses, dogs, etc)</c:v>
                </c:pt>
              </c:strCache>
            </c:strRef>
          </c:cat>
          <c:val>
            <c:numRef>
              <c:f>Лист1!$C$31:$C$34</c:f>
              <c:numCache>
                <c:formatCode>General</c:formatCode>
                <c:ptCount val="4"/>
                <c:pt idx="0">
                  <c:v>1.4</c:v>
                </c:pt>
                <c:pt idx="1">
                  <c:v>4.8</c:v>
                </c:pt>
                <c:pt idx="2">
                  <c:v>2.2999999999999998</c:v>
                </c:pt>
                <c:pt idx="3">
                  <c:v>1.3</c:v>
                </c:pt>
              </c:numCache>
            </c:numRef>
          </c:val>
        </c:ser>
        <c:ser>
          <c:idx val="2"/>
          <c:order val="2"/>
          <c:tx>
            <c:strRef>
              <c:f>Лист1!$D$29:$D$30</c:f>
              <c:strCache>
                <c:ptCount val="1"/>
                <c:pt idx="0">
                  <c:v>Among all</c:v>
                </c:pt>
              </c:strCache>
            </c:strRef>
          </c:tx>
          <c:spPr>
            <a:gradFill rotWithShape="1">
              <a:gsLst>
                <a:gs pos="0">
                  <a:srgbClr val="E68422">
                    <a:shade val="51000"/>
                    <a:satMod val="130000"/>
                  </a:srgbClr>
                </a:gs>
                <a:gs pos="80000">
                  <a:srgbClr val="E68422">
                    <a:shade val="93000"/>
                    <a:satMod val="130000"/>
                  </a:srgbClr>
                </a:gs>
                <a:gs pos="100000">
                  <a:srgbClr val="E6842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txPr>
              <a:bodyPr/>
              <a:lstStyle/>
              <a:p>
                <a:pPr>
                  <a:defRPr sz="1800" b="1"/>
                </a:pPr>
                <a:endParaRPr lang="uk-UA"/>
              </a:p>
            </c:txPr>
            <c:showLegendKey val="0"/>
            <c:showVal val="1"/>
            <c:showCatName val="0"/>
            <c:showSerName val="0"/>
            <c:showPercent val="0"/>
            <c:showBubbleSize val="0"/>
            <c:showLeaderLines val="0"/>
          </c:dLbls>
          <c:cat>
            <c:strRef>
              <c:f>Лист1!$A$31:$A$34</c:f>
              <c:strCache>
                <c:ptCount val="4"/>
                <c:pt idx="0">
                  <c:v>Slot machines (fruit machine, new slot, etc)</c:v>
                </c:pt>
                <c:pt idx="1">
                  <c:v>Play card or dice (poker, bridge, dice, etc)</c:v>
                </c:pt>
                <c:pt idx="2">
                  <c:v>Lotteries (Loto-zabava, bingo, «Keno» etc)</c:v>
                </c:pt>
                <c:pt idx="3">
                  <c:v>Betting on sports or animals (horses, dogs, etc)</c:v>
                </c:pt>
              </c:strCache>
            </c:strRef>
          </c:cat>
          <c:val>
            <c:numRef>
              <c:f>Лист1!$D$31:$D$34</c:f>
              <c:numCache>
                <c:formatCode>General</c:formatCode>
                <c:ptCount val="4"/>
                <c:pt idx="0">
                  <c:v>1.9</c:v>
                </c:pt>
                <c:pt idx="1">
                  <c:v>7.1</c:v>
                </c:pt>
                <c:pt idx="2">
                  <c:v>3.5</c:v>
                </c:pt>
                <c:pt idx="3">
                  <c:v>5</c:v>
                </c:pt>
              </c:numCache>
            </c:numRef>
          </c:val>
        </c:ser>
        <c:dLbls>
          <c:showLegendKey val="0"/>
          <c:showVal val="0"/>
          <c:showCatName val="0"/>
          <c:showSerName val="0"/>
          <c:showPercent val="0"/>
          <c:showBubbleSize val="0"/>
        </c:dLbls>
        <c:gapWidth val="150"/>
        <c:shape val="box"/>
        <c:axId val="201204096"/>
        <c:axId val="201205632"/>
        <c:axId val="0"/>
      </c:bar3DChart>
      <c:catAx>
        <c:axId val="201204096"/>
        <c:scaling>
          <c:orientation val="minMax"/>
        </c:scaling>
        <c:delete val="0"/>
        <c:axPos val="b"/>
        <c:majorTickMark val="out"/>
        <c:minorTickMark val="none"/>
        <c:tickLblPos val="nextTo"/>
        <c:txPr>
          <a:bodyPr/>
          <a:lstStyle/>
          <a:p>
            <a:pPr>
              <a:defRPr sz="1200"/>
            </a:pPr>
            <a:endParaRPr lang="uk-UA"/>
          </a:p>
        </c:txPr>
        <c:crossAx val="201205632"/>
        <c:crosses val="autoZero"/>
        <c:auto val="1"/>
        <c:lblAlgn val="ctr"/>
        <c:lblOffset val="100"/>
        <c:noMultiLvlLbl val="0"/>
      </c:catAx>
      <c:valAx>
        <c:axId val="201205632"/>
        <c:scaling>
          <c:orientation val="minMax"/>
        </c:scaling>
        <c:delete val="1"/>
        <c:axPos val="l"/>
        <c:numFmt formatCode="General" sourceLinked="1"/>
        <c:majorTickMark val="out"/>
        <c:minorTickMark val="none"/>
        <c:tickLblPos val="nextTo"/>
        <c:crossAx val="201204096"/>
        <c:crosses val="autoZero"/>
        <c:crossBetween val="between"/>
      </c:valAx>
    </c:plotArea>
    <c:legend>
      <c:legendPos val="r"/>
      <c:layout>
        <c:manualLayout>
          <c:xMode val="edge"/>
          <c:yMode val="edge"/>
          <c:x val="0.45617880867025601"/>
          <c:y val="2.3565606827627001E-2"/>
          <c:w val="0.30705227667735602"/>
          <c:h val="0.13078120443277899"/>
        </c:manualLayout>
      </c:layout>
      <c:overlay val="0"/>
      <c:txPr>
        <a:bodyPr/>
        <a:lstStyle/>
        <a:p>
          <a:pPr>
            <a:defRPr sz="1600"/>
          </a:pPr>
          <a:endParaRPr lang="uk-UA"/>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3.3647709835685255E-2"/>
          <c:w val="0.99364762960222053"/>
          <c:h val="0.75301315815975245"/>
        </c:manualLayout>
      </c:layout>
      <c:barChart>
        <c:barDir val="col"/>
        <c:grouping val="clustered"/>
        <c:varyColors val="0"/>
        <c:ser>
          <c:idx val="0"/>
          <c:order val="0"/>
          <c:tx>
            <c:strRef>
              <c:f>Лист1!$B$1</c:f>
              <c:strCache>
                <c:ptCount val="1"/>
                <c:pt idx="0">
                  <c:v>Ряд 1</c:v>
                </c:pt>
              </c:strCache>
            </c:strRef>
          </c:tx>
          <c:spPr>
            <a:solidFill>
              <a:schemeClr val="accent1">
                <a:lumMod val="75000"/>
              </a:schemeClr>
            </a:solidFill>
          </c:spPr>
          <c:invertIfNegative val="0"/>
          <c:dPt>
            <c:idx val="4"/>
            <c:invertIfNegative val="0"/>
            <c:bubble3D val="0"/>
            <c:spPr>
              <a:solidFill>
                <a:schemeClr val="accent3">
                  <a:lumMod val="60000"/>
                  <a:lumOff val="40000"/>
                </a:schemeClr>
              </a:solidFill>
            </c:spPr>
          </c:dPt>
          <c:dPt>
            <c:idx val="6"/>
            <c:invertIfNegative val="0"/>
            <c:bubble3D val="0"/>
          </c:dPt>
          <c:dPt>
            <c:idx val="7"/>
            <c:invertIfNegative val="0"/>
            <c:bubble3D val="0"/>
            <c:spPr>
              <a:solidFill>
                <a:schemeClr val="accent2">
                  <a:lumMod val="75000"/>
                </a:schemeClr>
              </a:solidFill>
            </c:spPr>
          </c:dPt>
          <c:cat>
            <c:strRef>
              <c:f>Лист1!$A$2:$A$9</c:f>
              <c:strCache>
                <c:ptCount val="8"/>
                <c:pt idx="0">
                  <c:v>Sweden</c:v>
                </c:pt>
                <c:pt idx="1">
                  <c:v>Poland</c:v>
                </c:pt>
                <c:pt idx="2">
                  <c:v>Italy</c:v>
                </c:pt>
                <c:pt idx="3">
                  <c:v>Lithuania</c:v>
                </c:pt>
                <c:pt idx="4">
                  <c:v>Ukraine</c:v>
                </c:pt>
                <c:pt idx="5">
                  <c:v>Finland</c:v>
                </c:pt>
                <c:pt idx="6">
                  <c:v>Czech Republic</c:v>
                </c:pt>
                <c:pt idx="7">
                  <c:v>Average</c:v>
                </c:pt>
              </c:strCache>
            </c:strRef>
          </c:cat>
          <c:val>
            <c:numRef>
              <c:f>Лист1!$B$2:$B$9</c:f>
              <c:numCache>
                <c:formatCode>General</c:formatCode>
                <c:ptCount val="8"/>
                <c:pt idx="0">
                  <c:v>26</c:v>
                </c:pt>
                <c:pt idx="1">
                  <c:v>41</c:v>
                </c:pt>
                <c:pt idx="2">
                  <c:v>45</c:v>
                </c:pt>
                <c:pt idx="3">
                  <c:v>52</c:v>
                </c:pt>
                <c:pt idx="4">
                  <c:v>53</c:v>
                </c:pt>
                <c:pt idx="5">
                  <c:v>33</c:v>
                </c:pt>
                <c:pt idx="6">
                  <c:v>68</c:v>
                </c:pt>
                <c:pt idx="7">
                  <c:v>47</c:v>
                </c:pt>
              </c:numCache>
            </c:numRef>
          </c:val>
        </c:ser>
        <c:dLbls>
          <c:showLegendKey val="0"/>
          <c:showVal val="1"/>
          <c:showCatName val="0"/>
          <c:showSerName val="0"/>
          <c:showPercent val="0"/>
          <c:showBubbleSize val="0"/>
        </c:dLbls>
        <c:gapWidth val="150"/>
        <c:axId val="198025984"/>
        <c:axId val="198027520"/>
      </c:barChart>
      <c:catAx>
        <c:axId val="198025984"/>
        <c:scaling>
          <c:orientation val="minMax"/>
        </c:scaling>
        <c:delete val="0"/>
        <c:axPos val="b"/>
        <c:majorTickMark val="out"/>
        <c:minorTickMark val="none"/>
        <c:tickLblPos val="nextTo"/>
        <c:txPr>
          <a:bodyPr/>
          <a:lstStyle/>
          <a:p>
            <a:pPr>
              <a:defRPr sz="1100" b="0"/>
            </a:pPr>
            <a:endParaRPr lang="uk-UA"/>
          </a:p>
        </c:txPr>
        <c:crossAx val="198027520"/>
        <c:crosses val="autoZero"/>
        <c:auto val="1"/>
        <c:lblAlgn val="ctr"/>
        <c:lblOffset val="100"/>
        <c:noMultiLvlLbl val="0"/>
      </c:catAx>
      <c:valAx>
        <c:axId val="198027520"/>
        <c:scaling>
          <c:orientation val="minMax"/>
        </c:scaling>
        <c:delete val="1"/>
        <c:axPos val="l"/>
        <c:numFmt formatCode="General" sourceLinked="1"/>
        <c:majorTickMark val="out"/>
        <c:minorTickMark val="none"/>
        <c:tickLblPos val="nextTo"/>
        <c:crossAx val="198025984"/>
        <c:crosses val="autoZero"/>
        <c:crossBetween val="between"/>
      </c:valAx>
    </c:plotArea>
    <c:plotVisOnly val="1"/>
    <c:dispBlanksAs val="gap"/>
    <c:showDLblsOverMax val="0"/>
  </c:chart>
  <c:txPr>
    <a:bodyPr/>
    <a:lstStyle/>
    <a:p>
      <a:pPr>
        <a:defRPr sz="1800"/>
      </a:pPr>
      <a:endParaRPr lang="uk-UA"/>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'[24_Графіки_ESPAD.xlsx]тютюн'!$B$236</c:f>
              <c:strCache>
                <c:ptCount val="1"/>
                <c:pt idx="0">
                  <c:v>Хлопці</c:v>
                </c:pt>
              </c:strCache>
            </c:strRef>
          </c:tx>
          <c:spPr>
            <a:ln w="57150"/>
          </c:spPr>
          <c:marker>
            <c:spPr>
              <a:ln w="57150"/>
            </c:spPr>
          </c:marker>
          <c:dLbls>
            <c:dLbl>
              <c:idx val="0"/>
              <c:layout>
                <c:manualLayout>
                  <c:x val="-2.2229036793081601E-2"/>
                  <c:y val="-8.8470022420532896E-2"/>
                </c:manualLayout>
              </c:layout>
              <c:showLegendKey val="0"/>
              <c:showVal val="1"/>
              <c:showCatName val="0"/>
              <c:showSerName val="0"/>
              <c:showPercent val="0"/>
              <c:showBubbleSize val="0"/>
            </c:dLbl>
            <c:dLbl>
              <c:idx val="1"/>
              <c:layout>
                <c:manualLayout>
                  <c:x val="-2.3710972579287101E-2"/>
                  <c:y val="-5.7505514573346399E-2"/>
                </c:manualLayout>
              </c:layout>
              <c:showLegendKey val="0"/>
              <c:showVal val="1"/>
              <c:showCatName val="0"/>
              <c:showSerName val="0"/>
              <c:showPercent val="0"/>
              <c:showBubbleSize val="0"/>
            </c:dLbl>
            <c:dLbl>
              <c:idx val="2"/>
              <c:layout>
                <c:manualLayout>
                  <c:x val="-1.48193578620544E-2"/>
                  <c:y val="-8.1727898289079004E-2"/>
                </c:manualLayout>
              </c:layout>
              <c:showLegendKey val="0"/>
              <c:showVal val="1"/>
              <c:showCatName val="0"/>
              <c:showSerName val="0"/>
              <c:showPercent val="0"/>
              <c:showBubbleSize val="0"/>
            </c:dLbl>
            <c:dLbl>
              <c:idx val="3"/>
              <c:layout>
                <c:manualLayout>
                  <c:x val="-1.7783229434465302E-2"/>
                  <c:y val="-7.0776017936426294E-2"/>
                </c:manualLayout>
              </c:layout>
              <c:showLegendKey val="0"/>
              <c:showVal val="1"/>
              <c:showCatName val="0"/>
              <c:showSerName val="0"/>
              <c:showPercent val="0"/>
              <c:showBubbleSize val="0"/>
            </c:dLbl>
            <c:dLbl>
              <c:idx val="4"/>
              <c:layout>
                <c:manualLayout>
                  <c:x val="-1.9265165220670798E-2"/>
                  <c:y val="-7.5199519057452896E-2"/>
                </c:manualLayout>
              </c:layout>
              <c:showLegendKey val="0"/>
              <c:showVal val="1"/>
              <c:showCatName val="0"/>
              <c:showSerName val="0"/>
              <c:showPercent val="0"/>
              <c:showBubbleSize val="0"/>
            </c:dLbl>
            <c:txPr>
              <a:bodyPr/>
              <a:lstStyle/>
              <a:p>
                <a:pPr>
                  <a:defRPr sz="1400" b="1"/>
                </a:pPr>
                <a:endParaRPr lang="uk-UA"/>
              </a:p>
            </c:txPr>
            <c:showLegendKey val="0"/>
            <c:showVal val="1"/>
            <c:showCatName val="0"/>
            <c:showSerName val="0"/>
            <c:showPercent val="0"/>
            <c:showBubbleSize val="0"/>
            <c:showLeaderLines val="0"/>
          </c:dLbls>
          <c:cat>
            <c:strRef>
              <c:f>'[24_Графіки_ESPAD.xlsx]тютюн'!$C$235:$H$235</c:f>
              <c:strCache>
                <c:ptCount val="6"/>
                <c:pt idx="0">
                  <c:v>1995 р.</c:v>
                </c:pt>
                <c:pt idx="1">
                  <c:v>1999 р.</c:v>
                </c:pt>
                <c:pt idx="2">
                  <c:v>2003 р.</c:v>
                </c:pt>
                <c:pt idx="3">
                  <c:v>2007 р.</c:v>
                </c:pt>
                <c:pt idx="4">
                  <c:v>2011 р.</c:v>
                </c:pt>
                <c:pt idx="5">
                  <c:v>2015 р.</c:v>
                </c:pt>
              </c:strCache>
            </c:strRef>
          </c:cat>
          <c:val>
            <c:numRef>
              <c:f>'[24_Графіки_ESPAD.xlsx]тютюн'!$C$236:$H$236</c:f>
              <c:numCache>
                <c:formatCode>0.0</c:formatCode>
                <c:ptCount val="6"/>
                <c:pt idx="0">
                  <c:v>79</c:v>
                </c:pt>
                <c:pt idx="1">
                  <c:v>79.7</c:v>
                </c:pt>
                <c:pt idx="2">
                  <c:v>80.599999999999994</c:v>
                </c:pt>
                <c:pt idx="3">
                  <c:v>71.599999999999994</c:v>
                </c:pt>
                <c:pt idx="4">
                  <c:v>67.7</c:v>
                </c:pt>
                <c:pt idx="5">
                  <c:v>60.400000000000013</c:v>
                </c:pt>
              </c:numCache>
            </c:numRef>
          </c:val>
          <c:smooth val="0"/>
        </c:ser>
        <c:ser>
          <c:idx val="1"/>
          <c:order val="1"/>
          <c:tx>
            <c:strRef>
              <c:f>'[24_Графіки_ESPAD.xlsx]тютюн'!$B$237</c:f>
              <c:strCache>
                <c:ptCount val="1"/>
                <c:pt idx="0">
                  <c:v>Дівчата</c:v>
                </c:pt>
              </c:strCache>
            </c:strRef>
          </c:tx>
          <c:spPr>
            <a:ln w="57150"/>
          </c:spPr>
          <c:marker>
            <c:spPr>
              <a:ln w="57150"/>
            </c:spPr>
          </c:marker>
          <c:dLbls>
            <c:dLbl>
              <c:idx val="0"/>
              <c:layout>
                <c:manualLayout>
                  <c:x val="-2.96387157241088E-2"/>
                  <c:y val="7.0776017936426294E-2"/>
                </c:manualLayout>
              </c:layout>
              <c:showLegendKey val="0"/>
              <c:showVal val="1"/>
              <c:showCatName val="0"/>
              <c:showSerName val="0"/>
              <c:showPercent val="0"/>
              <c:showBubbleSize val="0"/>
            </c:dLbl>
            <c:dLbl>
              <c:idx val="1"/>
              <c:layout>
                <c:manualLayout>
                  <c:x val="-3.7048394655135999E-2"/>
                  <c:y val="8.6151451922008598E-2"/>
                </c:manualLayout>
              </c:layout>
              <c:showLegendKey val="0"/>
              <c:showVal val="1"/>
              <c:showCatName val="0"/>
              <c:showSerName val="0"/>
              <c:showPercent val="0"/>
              <c:showBubbleSize val="0"/>
            </c:dLbl>
            <c:dLbl>
              <c:idx val="2"/>
              <c:layout>
                <c:manualLayout>
                  <c:x val="-2.5192908365492501E-2"/>
                  <c:y val="8.4046521299506197E-2"/>
                </c:manualLayout>
              </c:layout>
              <c:showLegendKey val="0"/>
              <c:showVal val="1"/>
              <c:showCatName val="0"/>
              <c:showSerName val="0"/>
              <c:showPercent val="0"/>
              <c:showBubbleSize val="0"/>
            </c:dLbl>
            <c:dLbl>
              <c:idx val="3"/>
              <c:layout>
                <c:manualLayout>
                  <c:x val="-2.3710972579287101E-2"/>
                  <c:y val="9.60861119597822E-2"/>
                </c:manualLayout>
              </c:layout>
              <c:showLegendKey val="0"/>
              <c:showVal val="1"/>
              <c:showCatName val="0"/>
              <c:showSerName val="0"/>
              <c:showPercent val="0"/>
              <c:showBubbleSize val="0"/>
            </c:dLbl>
            <c:dLbl>
              <c:idx val="4"/>
              <c:layout>
                <c:manualLayout>
                  <c:x val="-2.8156779937903401E-2"/>
                  <c:y val="7.5199519057452896E-2"/>
                </c:manualLayout>
              </c:layout>
              <c:showLegendKey val="0"/>
              <c:showVal val="1"/>
              <c:showCatName val="0"/>
              <c:showSerName val="0"/>
              <c:showPercent val="0"/>
              <c:showBubbleSize val="0"/>
            </c:dLbl>
            <c:txPr>
              <a:bodyPr/>
              <a:lstStyle/>
              <a:p>
                <a:pPr>
                  <a:defRPr sz="1400" b="1"/>
                </a:pPr>
                <a:endParaRPr lang="uk-UA"/>
              </a:p>
            </c:txPr>
            <c:showLegendKey val="0"/>
            <c:showVal val="1"/>
            <c:showCatName val="0"/>
            <c:showSerName val="0"/>
            <c:showPercent val="0"/>
            <c:showBubbleSize val="0"/>
            <c:showLeaderLines val="0"/>
          </c:dLbls>
          <c:cat>
            <c:strRef>
              <c:f>'[24_Графіки_ESPAD.xlsx]тютюн'!$C$235:$H$235</c:f>
              <c:strCache>
                <c:ptCount val="6"/>
                <c:pt idx="0">
                  <c:v>1995 р.</c:v>
                </c:pt>
                <c:pt idx="1">
                  <c:v>1999 р.</c:v>
                </c:pt>
                <c:pt idx="2">
                  <c:v>2003 р.</c:v>
                </c:pt>
                <c:pt idx="3">
                  <c:v>2007 р.</c:v>
                </c:pt>
                <c:pt idx="4">
                  <c:v>2011 р.</c:v>
                </c:pt>
                <c:pt idx="5">
                  <c:v>2015 р.</c:v>
                </c:pt>
              </c:strCache>
            </c:strRef>
          </c:cat>
          <c:val>
            <c:numRef>
              <c:f>'[24_Графіки_ESPAD.xlsx]тютюн'!$C$237:$H$237</c:f>
              <c:numCache>
                <c:formatCode>0.0</c:formatCode>
                <c:ptCount val="6"/>
                <c:pt idx="0">
                  <c:v>54.600000000000009</c:v>
                </c:pt>
                <c:pt idx="1">
                  <c:v>59</c:v>
                </c:pt>
                <c:pt idx="2">
                  <c:v>59.600000000000009</c:v>
                </c:pt>
                <c:pt idx="3">
                  <c:v>52.9</c:v>
                </c:pt>
                <c:pt idx="4">
                  <c:v>55</c:v>
                </c:pt>
                <c:pt idx="5">
                  <c:v>46</c:v>
                </c:pt>
              </c:numCache>
            </c:numRef>
          </c:val>
          <c:smooth val="0"/>
        </c:ser>
        <c:dLbls>
          <c:showLegendKey val="0"/>
          <c:showVal val="0"/>
          <c:showCatName val="0"/>
          <c:showSerName val="0"/>
          <c:showPercent val="0"/>
          <c:showBubbleSize val="0"/>
        </c:dLbls>
        <c:marker val="1"/>
        <c:smooth val="0"/>
        <c:axId val="198065536"/>
        <c:axId val="197737472"/>
      </c:lineChart>
      <c:catAx>
        <c:axId val="198065536"/>
        <c:scaling>
          <c:orientation val="minMax"/>
        </c:scaling>
        <c:delete val="0"/>
        <c:axPos val="b"/>
        <c:majorTickMark val="none"/>
        <c:minorTickMark val="none"/>
        <c:tickLblPos val="nextTo"/>
        <c:txPr>
          <a:bodyPr/>
          <a:lstStyle/>
          <a:p>
            <a:pPr>
              <a:defRPr sz="1600"/>
            </a:pPr>
            <a:endParaRPr lang="uk-UA"/>
          </a:p>
        </c:txPr>
        <c:crossAx val="197737472"/>
        <c:crosses val="autoZero"/>
        <c:auto val="1"/>
        <c:lblAlgn val="ctr"/>
        <c:lblOffset val="100"/>
        <c:noMultiLvlLbl val="0"/>
      </c:catAx>
      <c:valAx>
        <c:axId val="197737472"/>
        <c:scaling>
          <c:orientation val="minMax"/>
          <c:max val="100"/>
          <c:min val="10"/>
        </c:scaling>
        <c:delete val="1"/>
        <c:axPos val="l"/>
        <c:numFmt formatCode="0.0" sourceLinked="1"/>
        <c:majorTickMark val="none"/>
        <c:minorTickMark val="none"/>
        <c:tickLblPos val="nextTo"/>
        <c:crossAx val="198065536"/>
        <c:crosses val="autoZero"/>
        <c:crossBetween val="between"/>
        <c:majorUnit val="20"/>
        <c:minorUnit val="1"/>
      </c:valAx>
      <c:spPr>
        <a:noFill/>
        <a:ln>
          <a:noFill/>
        </a:ln>
      </c:spPr>
    </c:plotArea>
    <c:plotVisOnly val="1"/>
    <c:dispBlanksAs val="gap"/>
    <c:showDLblsOverMax val="0"/>
  </c:chart>
  <c:spPr>
    <a:noFill/>
    <a:ln>
      <a:noFill/>
    </a:ln>
  </c:spPr>
  <c:txPr>
    <a:bodyPr/>
    <a:lstStyle/>
    <a:p>
      <a:pPr>
        <a:defRPr>
          <a:latin typeface="Segoe UI" pitchFamily="34" charset="0"/>
          <a:ea typeface="Segoe UI" pitchFamily="34" charset="0"/>
          <a:cs typeface="Segoe UI" pitchFamily="34" charset="0"/>
        </a:defRPr>
      </a:pPr>
      <a:endParaRPr lang="uk-UA"/>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1.99373982600967E-2"/>
          <c:y val="7.8469283386755198E-2"/>
          <c:w val="0.90119672693372199"/>
          <c:h val="0.672863411165737"/>
        </c:manualLayout>
      </c:layout>
      <c:lineChart>
        <c:grouping val="standard"/>
        <c:varyColors val="0"/>
        <c:ser>
          <c:idx val="0"/>
          <c:order val="0"/>
          <c:tx>
            <c:strRef>
              <c:f>Лист1!$B$1</c:f>
              <c:strCache>
                <c:ptCount val="1"/>
                <c:pt idx="0">
                  <c:v>boys</c:v>
                </c:pt>
              </c:strCache>
            </c:strRef>
          </c:tx>
          <c:dLbls>
            <c:txPr>
              <a:bodyPr/>
              <a:lstStyle/>
              <a:p>
                <a:pPr>
                  <a:defRPr b="1"/>
                </a:pPr>
                <a:endParaRPr lang="uk-UA"/>
              </a:p>
            </c:txPr>
            <c:dLblPos val="t"/>
            <c:showLegendKey val="0"/>
            <c:showVal val="1"/>
            <c:showCatName val="0"/>
            <c:showSerName val="0"/>
            <c:showPercent val="0"/>
            <c:showBubbleSize val="0"/>
            <c:showLeaderLines val="0"/>
          </c:dLbls>
          <c:cat>
            <c:numRef>
              <c:f>Лист1!$A$2:$A$7</c:f>
              <c:numCache>
                <c:formatCode>General</c:formatCode>
                <c:ptCount val="6"/>
                <c:pt idx="0">
                  <c:v>1995</c:v>
                </c:pt>
                <c:pt idx="1">
                  <c:v>1999</c:v>
                </c:pt>
                <c:pt idx="2">
                  <c:v>2003</c:v>
                </c:pt>
                <c:pt idx="3">
                  <c:v>2007</c:v>
                </c:pt>
                <c:pt idx="4">
                  <c:v>2011</c:v>
                </c:pt>
                <c:pt idx="5">
                  <c:v>2015</c:v>
                </c:pt>
              </c:numCache>
            </c:numRef>
          </c:cat>
          <c:val>
            <c:numRef>
              <c:f>Лист1!$B$2:$B$7</c:f>
              <c:numCache>
                <c:formatCode>General</c:formatCode>
                <c:ptCount val="6"/>
                <c:pt idx="0">
                  <c:v>70</c:v>
                </c:pt>
                <c:pt idx="1">
                  <c:v>70</c:v>
                </c:pt>
                <c:pt idx="2">
                  <c:v>67</c:v>
                </c:pt>
                <c:pt idx="3">
                  <c:v>59</c:v>
                </c:pt>
                <c:pt idx="4">
                  <c:v>57</c:v>
                </c:pt>
                <c:pt idx="5">
                  <c:v>47</c:v>
                </c:pt>
              </c:numCache>
            </c:numRef>
          </c:val>
          <c:smooth val="0"/>
        </c:ser>
        <c:ser>
          <c:idx val="1"/>
          <c:order val="1"/>
          <c:tx>
            <c:strRef>
              <c:f>Лист1!$C$1</c:f>
              <c:strCache>
                <c:ptCount val="1"/>
                <c:pt idx="0">
                  <c:v>girls</c:v>
                </c:pt>
              </c:strCache>
            </c:strRef>
          </c:tx>
          <c:dLbls>
            <c:txPr>
              <a:bodyPr/>
              <a:lstStyle/>
              <a:p>
                <a:pPr>
                  <a:defRPr b="1"/>
                </a:pPr>
                <a:endParaRPr lang="uk-UA"/>
              </a:p>
            </c:txPr>
            <c:dLblPos val="b"/>
            <c:showLegendKey val="0"/>
            <c:showVal val="1"/>
            <c:showCatName val="0"/>
            <c:showSerName val="0"/>
            <c:showPercent val="0"/>
            <c:showBubbleSize val="0"/>
            <c:showLeaderLines val="0"/>
          </c:dLbls>
          <c:cat>
            <c:numRef>
              <c:f>Лист1!$A$2:$A$7</c:f>
              <c:numCache>
                <c:formatCode>General</c:formatCode>
                <c:ptCount val="6"/>
                <c:pt idx="0">
                  <c:v>1995</c:v>
                </c:pt>
                <c:pt idx="1">
                  <c:v>1999</c:v>
                </c:pt>
                <c:pt idx="2">
                  <c:v>2003</c:v>
                </c:pt>
                <c:pt idx="3">
                  <c:v>2007</c:v>
                </c:pt>
                <c:pt idx="4">
                  <c:v>2011</c:v>
                </c:pt>
                <c:pt idx="5">
                  <c:v>2015</c:v>
                </c:pt>
              </c:numCache>
            </c:numRef>
          </c:cat>
          <c:val>
            <c:numRef>
              <c:f>Лист1!$C$2:$C$7</c:f>
              <c:numCache>
                <c:formatCode>General</c:formatCode>
                <c:ptCount val="6"/>
                <c:pt idx="0">
                  <c:v>64</c:v>
                </c:pt>
                <c:pt idx="1">
                  <c:v>66</c:v>
                </c:pt>
                <c:pt idx="2">
                  <c:v>65</c:v>
                </c:pt>
                <c:pt idx="3">
                  <c:v>58</c:v>
                </c:pt>
                <c:pt idx="4">
                  <c:v>55</c:v>
                </c:pt>
                <c:pt idx="5">
                  <c:v>46</c:v>
                </c:pt>
              </c:numCache>
            </c:numRef>
          </c:val>
          <c:smooth val="0"/>
        </c:ser>
        <c:dLbls>
          <c:showLegendKey val="0"/>
          <c:showVal val="0"/>
          <c:showCatName val="0"/>
          <c:showSerName val="0"/>
          <c:showPercent val="0"/>
          <c:showBubbleSize val="0"/>
        </c:dLbls>
        <c:marker val="1"/>
        <c:smooth val="0"/>
        <c:axId val="197763072"/>
        <c:axId val="197764608"/>
      </c:lineChart>
      <c:catAx>
        <c:axId val="197763072"/>
        <c:scaling>
          <c:orientation val="minMax"/>
        </c:scaling>
        <c:delete val="0"/>
        <c:axPos val="b"/>
        <c:numFmt formatCode="General" sourceLinked="1"/>
        <c:majorTickMark val="out"/>
        <c:minorTickMark val="none"/>
        <c:tickLblPos val="nextTo"/>
        <c:crossAx val="197764608"/>
        <c:crosses val="autoZero"/>
        <c:auto val="1"/>
        <c:lblAlgn val="ctr"/>
        <c:lblOffset val="100"/>
        <c:noMultiLvlLbl val="0"/>
      </c:catAx>
      <c:valAx>
        <c:axId val="197764608"/>
        <c:scaling>
          <c:orientation val="minMax"/>
          <c:min val="10"/>
        </c:scaling>
        <c:delete val="1"/>
        <c:axPos val="l"/>
        <c:numFmt formatCode="General" sourceLinked="1"/>
        <c:majorTickMark val="out"/>
        <c:minorTickMark val="none"/>
        <c:tickLblPos val="nextTo"/>
        <c:crossAx val="197763072"/>
        <c:crosses val="autoZero"/>
        <c:crossBetween val="between"/>
      </c:valAx>
    </c:plotArea>
    <c:legend>
      <c:legendPos val="r"/>
      <c:overlay val="0"/>
    </c:legend>
    <c:plotVisOnly val="1"/>
    <c:dispBlanksAs val="gap"/>
    <c:showDLblsOverMax val="0"/>
  </c:chart>
  <c:txPr>
    <a:bodyPr/>
    <a:lstStyle/>
    <a:p>
      <a:pPr>
        <a:defRPr sz="1800"/>
      </a:pPr>
      <a:endParaRPr lang="uk-UA"/>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945875332372797E-2"/>
          <c:y val="0.18342752934764101"/>
          <c:w val="0.92864091376928604"/>
          <c:h val="0.66462727413969203"/>
        </c:manualLayout>
      </c:layout>
      <c:lineChart>
        <c:grouping val="standard"/>
        <c:varyColors val="0"/>
        <c:ser>
          <c:idx val="0"/>
          <c:order val="0"/>
          <c:tx>
            <c:strRef>
              <c:f>тютюн!$B$315</c:f>
              <c:strCache>
                <c:ptCount val="1"/>
                <c:pt idx="0">
                  <c:v>boys</c:v>
                </c:pt>
              </c:strCache>
            </c:strRef>
          </c:tx>
          <c:spPr>
            <a:ln w="57150"/>
          </c:spPr>
          <c:marker>
            <c:spPr>
              <a:ln w="57150"/>
            </c:spPr>
          </c:marker>
          <c:dLbls>
            <c:txPr>
              <a:bodyPr/>
              <a:lstStyle/>
              <a:p>
                <a:pPr>
                  <a:defRPr sz="1400" b="1"/>
                </a:pPr>
                <a:endParaRPr lang="uk-UA"/>
              </a:p>
            </c:txPr>
            <c:dLblPos val="t"/>
            <c:showLegendKey val="0"/>
            <c:showVal val="1"/>
            <c:showCatName val="0"/>
            <c:showSerName val="0"/>
            <c:showPercent val="0"/>
            <c:showBubbleSize val="0"/>
            <c:showLeaderLines val="0"/>
          </c:dLbls>
          <c:cat>
            <c:numRef>
              <c:f>тютюн!$C$314:$H$314</c:f>
              <c:numCache>
                <c:formatCode>General</c:formatCode>
                <c:ptCount val="6"/>
                <c:pt idx="0">
                  <c:v>1995</c:v>
                </c:pt>
                <c:pt idx="1">
                  <c:v>1999</c:v>
                </c:pt>
                <c:pt idx="2">
                  <c:v>2003</c:v>
                </c:pt>
                <c:pt idx="3">
                  <c:v>2007</c:v>
                </c:pt>
                <c:pt idx="4">
                  <c:v>2011</c:v>
                </c:pt>
                <c:pt idx="5">
                  <c:v>2015</c:v>
                </c:pt>
              </c:numCache>
            </c:numRef>
          </c:cat>
          <c:val>
            <c:numRef>
              <c:f>тютюн!$C$315:$H$315</c:f>
              <c:numCache>
                <c:formatCode>General</c:formatCode>
                <c:ptCount val="6"/>
                <c:pt idx="0">
                  <c:v>50.6</c:v>
                </c:pt>
                <c:pt idx="1">
                  <c:v>44.70000000000001</c:v>
                </c:pt>
                <c:pt idx="2">
                  <c:v>49.3</c:v>
                </c:pt>
                <c:pt idx="3">
                  <c:v>33.1</c:v>
                </c:pt>
                <c:pt idx="4">
                  <c:v>35.200000000000003</c:v>
                </c:pt>
                <c:pt idx="5">
                  <c:v>25.7</c:v>
                </c:pt>
              </c:numCache>
            </c:numRef>
          </c:val>
          <c:smooth val="0"/>
        </c:ser>
        <c:ser>
          <c:idx val="1"/>
          <c:order val="1"/>
          <c:tx>
            <c:strRef>
              <c:f>тютюн!$B$316</c:f>
              <c:strCache>
                <c:ptCount val="1"/>
                <c:pt idx="0">
                  <c:v>girls</c:v>
                </c:pt>
              </c:strCache>
            </c:strRef>
          </c:tx>
          <c:spPr>
            <a:ln w="57150"/>
          </c:spPr>
          <c:marker>
            <c:spPr>
              <a:ln w="57150"/>
            </c:spPr>
          </c:marker>
          <c:dLbls>
            <c:numFmt formatCode="#,##0.0" sourceLinked="0"/>
            <c:txPr>
              <a:bodyPr/>
              <a:lstStyle/>
              <a:p>
                <a:pPr>
                  <a:defRPr sz="1400" b="1"/>
                </a:pPr>
                <a:endParaRPr lang="uk-UA"/>
              </a:p>
            </c:txPr>
            <c:dLblPos val="b"/>
            <c:showLegendKey val="0"/>
            <c:showVal val="1"/>
            <c:showCatName val="0"/>
            <c:showSerName val="0"/>
            <c:showPercent val="0"/>
            <c:showBubbleSize val="0"/>
            <c:showLeaderLines val="0"/>
          </c:dLbls>
          <c:cat>
            <c:numRef>
              <c:f>тютюн!$C$314:$H$314</c:f>
              <c:numCache>
                <c:formatCode>General</c:formatCode>
                <c:ptCount val="6"/>
                <c:pt idx="0">
                  <c:v>1995</c:v>
                </c:pt>
                <c:pt idx="1">
                  <c:v>1999</c:v>
                </c:pt>
                <c:pt idx="2">
                  <c:v>2003</c:v>
                </c:pt>
                <c:pt idx="3">
                  <c:v>2007</c:v>
                </c:pt>
                <c:pt idx="4">
                  <c:v>2011</c:v>
                </c:pt>
                <c:pt idx="5">
                  <c:v>2015</c:v>
                </c:pt>
              </c:numCache>
            </c:numRef>
          </c:cat>
          <c:val>
            <c:numRef>
              <c:f>тютюн!$C$316:$H$316</c:f>
              <c:numCache>
                <c:formatCode>General</c:formatCode>
                <c:ptCount val="6"/>
                <c:pt idx="0">
                  <c:v>27.599999999999991</c:v>
                </c:pt>
                <c:pt idx="1">
                  <c:v>23.7</c:v>
                </c:pt>
                <c:pt idx="2">
                  <c:v>28.2</c:v>
                </c:pt>
                <c:pt idx="3">
                  <c:v>21</c:v>
                </c:pt>
                <c:pt idx="4">
                  <c:v>24.2</c:v>
                </c:pt>
                <c:pt idx="5">
                  <c:v>13.2</c:v>
                </c:pt>
              </c:numCache>
            </c:numRef>
          </c:val>
          <c:smooth val="0"/>
        </c:ser>
        <c:dLbls>
          <c:showLegendKey val="0"/>
          <c:showVal val="0"/>
          <c:showCatName val="0"/>
          <c:showSerName val="0"/>
          <c:showPercent val="0"/>
          <c:showBubbleSize val="0"/>
        </c:dLbls>
        <c:marker val="1"/>
        <c:smooth val="0"/>
        <c:axId val="168630912"/>
        <c:axId val="168657280"/>
      </c:lineChart>
      <c:catAx>
        <c:axId val="168630912"/>
        <c:scaling>
          <c:orientation val="minMax"/>
        </c:scaling>
        <c:delete val="0"/>
        <c:axPos val="b"/>
        <c:numFmt formatCode="General" sourceLinked="1"/>
        <c:majorTickMark val="out"/>
        <c:minorTickMark val="none"/>
        <c:tickLblPos val="nextTo"/>
        <c:txPr>
          <a:bodyPr/>
          <a:lstStyle/>
          <a:p>
            <a:pPr>
              <a:defRPr sz="1600"/>
            </a:pPr>
            <a:endParaRPr lang="uk-UA"/>
          </a:p>
        </c:txPr>
        <c:crossAx val="168657280"/>
        <c:crosses val="autoZero"/>
        <c:auto val="1"/>
        <c:lblAlgn val="ctr"/>
        <c:lblOffset val="100"/>
        <c:noMultiLvlLbl val="0"/>
      </c:catAx>
      <c:valAx>
        <c:axId val="168657280"/>
        <c:scaling>
          <c:orientation val="minMax"/>
        </c:scaling>
        <c:delete val="1"/>
        <c:axPos val="l"/>
        <c:numFmt formatCode="General" sourceLinked="1"/>
        <c:majorTickMark val="out"/>
        <c:minorTickMark val="none"/>
        <c:tickLblPos val="nextTo"/>
        <c:crossAx val="168630912"/>
        <c:crosses val="autoZero"/>
        <c:crossBetween val="between"/>
      </c:valAx>
      <c:spPr>
        <a:noFill/>
        <a:ln>
          <a:noFill/>
        </a:ln>
      </c:spPr>
    </c:plotArea>
    <c:legend>
      <c:legendPos val="r"/>
      <c:layout>
        <c:manualLayout>
          <c:xMode val="edge"/>
          <c:yMode val="edge"/>
          <c:x val="0.58858236600001301"/>
          <c:y val="1.77524636487478E-3"/>
          <c:w val="0.366428865904391"/>
          <c:h val="0.19371047818032999"/>
        </c:manualLayout>
      </c:layout>
      <c:overlay val="0"/>
      <c:txPr>
        <a:bodyPr/>
        <a:lstStyle/>
        <a:p>
          <a:pPr>
            <a:defRPr sz="1600"/>
          </a:pPr>
          <a:endParaRPr lang="uk-UA"/>
        </a:p>
      </c:txPr>
    </c:legend>
    <c:plotVisOnly val="1"/>
    <c:dispBlanksAs val="gap"/>
    <c:showDLblsOverMax val="0"/>
  </c:chart>
  <c:spPr>
    <a:noFill/>
    <a:ln>
      <a:noFill/>
    </a:ln>
  </c:spPr>
  <c:txPr>
    <a:bodyPr/>
    <a:lstStyle/>
    <a:p>
      <a:pPr>
        <a:defRPr sz="1000">
          <a:latin typeface="Segoe UI" pitchFamily="34" charset="0"/>
          <a:ea typeface="Segoe UI" pitchFamily="34" charset="0"/>
          <a:cs typeface="Segoe UI" pitchFamily="34" charset="0"/>
        </a:defRPr>
      </a:pPr>
      <a:endParaRPr lang="uk-UA"/>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600" dirty="0" smtClean="0"/>
              <a:t>Dynamics of alcohol consumption at least</a:t>
            </a:r>
            <a:r>
              <a:rPr lang="en-US" sz="1600" baseline="0" dirty="0" smtClean="0"/>
              <a:t> once during the last 30 days, %</a:t>
            </a:r>
            <a:endParaRPr lang="uk-UA" sz="1600" dirty="0"/>
          </a:p>
        </c:rich>
      </c:tx>
      <c:layout>
        <c:manualLayout>
          <c:xMode val="edge"/>
          <c:yMode val="edge"/>
          <c:x val="8.921723751124426E-2"/>
          <c:y val="0.15554960267572607"/>
        </c:manualLayout>
      </c:layout>
      <c:overlay val="0"/>
    </c:title>
    <c:autoTitleDeleted val="0"/>
    <c:plotArea>
      <c:layout>
        <c:manualLayout>
          <c:layoutTarget val="inner"/>
          <c:xMode val="edge"/>
          <c:yMode val="edge"/>
          <c:x val="8.5013108704920792E-3"/>
          <c:y val="0.142601218912184"/>
          <c:w val="0.98224698680203604"/>
          <c:h val="0.64805774504587199"/>
        </c:manualLayout>
      </c:layout>
      <c:lineChart>
        <c:grouping val="standard"/>
        <c:varyColors val="0"/>
        <c:ser>
          <c:idx val="0"/>
          <c:order val="0"/>
          <c:tx>
            <c:strRef>
              <c:f>Лист1!$D$140</c:f>
              <c:strCache>
                <c:ptCount val="1"/>
                <c:pt idx="0">
                  <c:v>Мальчики</c:v>
                </c:pt>
              </c:strCache>
            </c:strRef>
          </c:tx>
          <c:dLbls>
            <c:dLbl>
              <c:idx val="5"/>
              <c:layout>
                <c:manualLayout>
                  <c:x val="-7.3553555777753105E-2"/>
                  <c:y val="3.6202117893333503E-2"/>
                </c:manualLayout>
              </c:layout>
              <c:dLblPos val="r"/>
              <c:showLegendKey val="0"/>
              <c:showVal val="1"/>
              <c:showCatName val="0"/>
              <c:showSerName val="0"/>
              <c:showPercent val="0"/>
              <c:showBubbleSize val="0"/>
            </c:dLbl>
            <c:txPr>
              <a:bodyPr/>
              <a:lstStyle/>
              <a:p>
                <a:pPr>
                  <a:defRPr>
                    <a:solidFill>
                      <a:schemeClr val="accent1">
                        <a:lumMod val="75000"/>
                      </a:schemeClr>
                    </a:solidFill>
                  </a:defRPr>
                </a:pPr>
                <a:endParaRPr lang="uk-UA"/>
              </a:p>
            </c:txPr>
            <c:dLblPos val="b"/>
            <c:showLegendKey val="0"/>
            <c:showVal val="1"/>
            <c:showCatName val="0"/>
            <c:showSerName val="0"/>
            <c:showPercent val="0"/>
            <c:showBubbleSize val="0"/>
            <c:showLeaderLines val="0"/>
          </c:dLbls>
          <c:cat>
            <c:numRef>
              <c:f>Лист1!$E$139:$J$139</c:f>
              <c:numCache>
                <c:formatCode>General</c:formatCode>
                <c:ptCount val="6"/>
                <c:pt idx="0">
                  <c:v>1995</c:v>
                </c:pt>
                <c:pt idx="1">
                  <c:v>1999</c:v>
                </c:pt>
                <c:pt idx="2">
                  <c:v>2003</c:v>
                </c:pt>
                <c:pt idx="3">
                  <c:v>2007</c:v>
                </c:pt>
                <c:pt idx="4">
                  <c:v>2011</c:v>
                </c:pt>
                <c:pt idx="5">
                  <c:v>2015</c:v>
                </c:pt>
              </c:numCache>
            </c:numRef>
          </c:cat>
          <c:val>
            <c:numRef>
              <c:f>Лист1!$E$140:$J$140</c:f>
              <c:numCache>
                <c:formatCode>General</c:formatCode>
                <c:ptCount val="6"/>
                <c:pt idx="0">
                  <c:v>51.6</c:v>
                </c:pt>
                <c:pt idx="1">
                  <c:v>53.4</c:v>
                </c:pt>
                <c:pt idx="2">
                  <c:v>58.600000000000009</c:v>
                </c:pt>
                <c:pt idx="3">
                  <c:v>61.1</c:v>
                </c:pt>
                <c:pt idx="4">
                  <c:v>53.400000000000013</c:v>
                </c:pt>
                <c:pt idx="5">
                  <c:v>42</c:v>
                </c:pt>
              </c:numCache>
            </c:numRef>
          </c:val>
          <c:smooth val="0"/>
        </c:ser>
        <c:ser>
          <c:idx val="1"/>
          <c:order val="1"/>
          <c:tx>
            <c:strRef>
              <c:f>Лист1!$D$141</c:f>
              <c:strCache>
                <c:ptCount val="1"/>
                <c:pt idx="0">
                  <c:v>Девочки</c:v>
                </c:pt>
              </c:strCache>
            </c:strRef>
          </c:tx>
          <c:dLbls>
            <c:dLbl>
              <c:idx val="5"/>
              <c:tx>
                <c:rich>
                  <a:bodyPr/>
                  <a:lstStyle/>
                  <a:p>
                    <a:r>
                      <a:rPr lang="en-US" smtClean="0"/>
                      <a:t>42</a:t>
                    </a:r>
                    <a:endParaRPr lang="en-US"/>
                  </a:p>
                </c:rich>
              </c:tx>
              <c:dLblPos val="t"/>
              <c:showLegendKey val="0"/>
              <c:showVal val="1"/>
              <c:showCatName val="0"/>
              <c:showSerName val="0"/>
              <c:showPercent val="0"/>
              <c:showBubbleSize val="0"/>
            </c:dLbl>
            <c:txPr>
              <a:bodyPr/>
              <a:lstStyle/>
              <a:p>
                <a:pPr>
                  <a:defRPr>
                    <a:solidFill>
                      <a:schemeClr val="accent2">
                        <a:lumMod val="75000"/>
                      </a:schemeClr>
                    </a:solidFill>
                  </a:defRPr>
                </a:pPr>
                <a:endParaRPr lang="uk-UA"/>
              </a:p>
            </c:txPr>
            <c:dLblPos val="t"/>
            <c:showLegendKey val="0"/>
            <c:showVal val="1"/>
            <c:showCatName val="0"/>
            <c:showSerName val="0"/>
            <c:showPercent val="0"/>
            <c:showBubbleSize val="0"/>
            <c:showLeaderLines val="0"/>
          </c:dLbls>
          <c:cat>
            <c:numRef>
              <c:f>Лист1!$E$139:$J$139</c:f>
              <c:numCache>
                <c:formatCode>General</c:formatCode>
                <c:ptCount val="6"/>
                <c:pt idx="0">
                  <c:v>1995</c:v>
                </c:pt>
                <c:pt idx="1">
                  <c:v>1999</c:v>
                </c:pt>
                <c:pt idx="2">
                  <c:v>2003</c:v>
                </c:pt>
                <c:pt idx="3">
                  <c:v>2007</c:v>
                </c:pt>
                <c:pt idx="4">
                  <c:v>2011</c:v>
                </c:pt>
                <c:pt idx="5">
                  <c:v>2015</c:v>
                </c:pt>
              </c:numCache>
            </c:numRef>
          </c:cat>
          <c:val>
            <c:numRef>
              <c:f>Лист1!$E$141:$J$141</c:f>
              <c:numCache>
                <c:formatCode>General</c:formatCode>
                <c:ptCount val="6"/>
                <c:pt idx="0">
                  <c:v>57.3</c:v>
                </c:pt>
                <c:pt idx="1">
                  <c:v>59.1</c:v>
                </c:pt>
                <c:pt idx="2">
                  <c:v>58.000000000000007</c:v>
                </c:pt>
                <c:pt idx="3">
                  <c:v>57.8</c:v>
                </c:pt>
                <c:pt idx="4">
                  <c:v>53.70000000000001</c:v>
                </c:pt>
                <c:pt idx="5">
                  <c:v>42.100000000000009</c:v>
                </c:pt>
              </c:numCache>
            </c:numRef>
          </c:val>
          <c:smooth val="0"/>
        </c:ser>
        <c:ser>
          <c:idx val="2"/>
          <c:order val="2"/>
          <c:tx>
            <c:strRef>
              <c:f>Лист1!$D$142</c:f>
              <c:strCache>
                <c:ptCount val="1"/>
                <c:pt idx="0">
                  <c:v>Среди всех</c:v>
                </c:pt>
              </c:strCache>
            </c:strRef>
          </c:tx>
          <c:marker>
            <c:spPr>
              <a:solidFill>
                <a:schemeClr val="accent5">
                  <a:lumMod val="60000"/>
                  <a:lumOff val="40000"/>
                </a:schemeClr>
              </a:solidFill>
            </c:spPr>
          </c:marker>
          <c:dLbls>
            <c:dLbl>
              <c:idx val="0"/>
              <c:layout>
                <c:manualLayout>
                  <c:x val="-6.6857300104090606E-2"/>
                  <c:y val="-3.2067144054702202E-3"/>
                </c:manualLayout>
              </c:layout>
              <c:showLegendKey val="0"/>
              <c:showVal val="1"/>
              <c:showCatName val="0"/>
              <c:showSerName val="0"/>
              <c:showPercent val="0"/>
              <c:showBubbleSize val="0"/>
            </c:dLbl>
            <c:dLbl>
              <c:idx val="1"/>
              <c:layout>
                <c:manualLayout>
                  <c:x val="-6.6925736710496397E-2"/>
                  <c:y val="-1.60335720273505E-2"/>
                </c:manualLayout>
              </c:layout>
              <c:showLegendKey val="0"/>
              <c:showVal val="1"/>
              <c:showCatName val="0"/>
              <c:showSerName val="0"/>
              <c:showPercent val="0"/>
              <c:showBubbleSize val="0"/>
            </c:dLbl>
            <c:dLbl>
              <c:idx val="2"/>
              <c:layout>
                <c:manualLayout>
                  <c:x val="1.6645888419616901E-2"/>
                  <c:y val="-7.3754683823009606E-2"/>
                </c:manualLayout>
              </c:layout>
              <c:showLegendKey val="0"/>
              <c:showVal val="1"/>
              <c:showCatName val="0"/>
              <c:showSerName val="0"/>
              <c:showPercent val="0"/>
              <c:showBubbleSize val="0"/>
            </c:dLbl>
            <c:dLbl>
              <c:idx val="3"/>
              <c:layout>
                <c:manualLayout>
                  <c:x val="1.6714325026022599E-2"/>
                  <c:y val="-1.9240286432820601E-2"/>
                </c:manualLayout>
              </c:layout>
              <c:showLegendKey val="0"/>
              <c:showVal val="1"/>
              <c:showCatName val="0"/>
              <c:showSerName val="0"/>
              <c:showPercent val="0"/>
              <c:showBubbleSize val="0"/>
            </c:dLbl>
            <c:dLbl>
              <c:idx val="4"/>
              <c:layout>
                <c:manualLayout>
                  <c:x val="7.59742046637394E-3"/>
                  <c:y val="-2.2447000838290699E-2"/>
                </c:manualLayout>
              </c:layout>
              <c:showLegendKey val="0"/>
              <c:showVal val="1"/>
              <c:showCatName val="0"/>
              <c:showSerName val="0"/>
              <c:showPercent val="0"/>
              <c:showBubbleSize val="0"/>
            </c:dLbl>
            <c:dLbl>
              <c:idx val="5"/>
              <c:layout>
                <c:manualLayout>
                  <c:x val="1.51948409327478E-2"/>
                  <c:y val="-3.2067144054702202E-3"/>
                </c:manualLayout>
              </c:layout>
              <c:tx>
                <c:rich>
                  <a:bodyPr/>
                  <a:lstStyle/>
                  <a:p>
                    <a:r>
                      <a:rPr lang="uk-UA" dirty="0" smtClean="0"/>
                      <a:t>42</a:t>
                    </a:r>
                    <a:endParaRPr lang="en-US" dirty="0"/>
                  </a:p>
                </c:rich>
              </c:tx>
              <c:showLegendKey val="0"/>
              <c:showVal val="1"/>
              <c:showCatName val="0"/>
              <c:showSerName val="0"/>
              <c:showPercent val="0"/>
              <c:showBubbleSize val="0"/>
            </c:dLbl>
            <c:spPr>
              <a:solidFill>
                <a:schemeClr val="accent3">
                  <a:lumMod val="40000"/>
                  <a:lumOff val="60000"/>
                </a:schemeClr>
              </a:solidFill>
            </c:spPr>
            <c:txPr>
              <a:bodyPr/>
              <a:lstStyle/>
              <a:p>
                <a:pPr>
                  <a:defRPr>
                    <a:solidFill>
                      <a:schemeClr val="accent3">
                        <a:lumMod val="75000"/>
                      </a:schemeClr>
                    </a:solidFill>
                  </a:defRPr>
                </a:pPr>
                <a:endParaRPr lang="uk-UA"/>
              </a:p>
            </c:txPr>
            <c:showLegendKey val="0"/>
            <c:showVal val="1"/>
            <c:showCatName val="0"/>
            <c:showSerName val="0"/>
            <c:showPercent val="0"/>
            <c:showBubbleSize val="0"/>
            <c:showLeaderLines val="0"/>
          </c:dLbls>
          <c:cat>
            <c:numRef>
              <c:f>Лист1!$E$139:$J$139</c:f>
              <c:numCache>
                <c:formatCode>General</c:formatCode>
                <c:ptCount val="6"/>
                <c:pt idx="0">
                  <c:v>1995</c:v>
                </c:pt>
                <c:pt idx="1">
                  <c:v>1999</c:v>
                </c:pt>
                <c:pt idx="2">
                  <c:v>2003</c:v>
                </c:pt>
                <c:pt idx="3">
                  <c:v>2007</c:v>
                </c:pt>
                <c:pt idx="4">
                  <c:v>2011</c:v>
                </c:pt>
                <c:pt idx="5">
                  <c:v>2015</c:v>
                </c:pt>
              </c:numCache>
            </c:numRef>
          </c:cat>
          <c:val>
            <c:numRef>
              <c:f>Лист1!$E$142:$J$142</c:f>
              <c:numCache>
                <c:formatCode>General</c:formatCode>
                <c:ptCount val="6"/>
                <c:pt idx="0">
                  <c:v>54.7</c:v>
                </c:pt>
                <c:pt idx="1">
                  <c:v>56.100000000000009</c:v>
                </c:pt>
                <c:pt idx="2">
                  <c:v>58.3</c:v>
                </c:pt>
                <c:pt idx="3">
                  <c:v>59.500000000000007</c:v>
                </c:pt>
                <c:pt idx="4">
                  <c:v>53.7</c:v>
                </c:pt>
                <c:pt idx="5">
                  <c:v>41.9</c:v>
                </c:pt>
              </c:numCache>
            </c:numRef>
          </c:val>
          <c:smooth val="0"/>
        </c:ser>
        <c:dLbls>
          <c:showLegendKey val="0"/>
          <c:showVal val="0"/>
          <c:showCatName val="0"/>
          <c:showSerName val="0"/>
          <c:showPercent val="0"/>
          <c:showBubbleSize val="0"/>
        </c:dLbls>
        <c:marker val="1"/>
        <c:smooth val="0"/>
        <c:axId val="168596608"/>
        <c:axId val="168598144"/>
      </c:lineChart>
      <c:catAx>
        <c:axId val="168596608"/>
        <c:scaling>
          <c:orientation val="minMax"/>
        </c:scaling>
        <c:delete val="0"/>
        <c:axPos val="b"/>
        <c:numFmt formatCode="General" sourceLinked="1"/>
        <c:majorTickMark val="none"/>
        <c:minorTickMark val="none"/>
        <c:tickLblPos val="nextTo"/>
        <c:txPr>
          <a:bodyPr/>
          <a:lstStyle/>
          <a:p>
            <a:pPr>
              <a:defRPr sz="1400" b="1"/>
            </a:pPr>
            <a:endParaRPr lang="uk-UA"/>
          </a:p>
        </c:txPr>
        <c:crossAx val="168598144"/>
        <c:crosses val="autoZero"/>
        <c:auto val="1"/>
        <c:lblAlgn val="ctr"/>
        <c:lblOffset val="100"/>
        <c:noMultiLvlLbl val="0"/>
      </c:catAx>
      <c:valAx>
        <c:axId val="168598144"/>
        <c:scaling>
          <c:orientation val="minMax"/>
          <c:max val="80"/>
          <c:min val="40"/>
        </c:scaling>
        <c:delete val="1"/>
        <c:axPos val="l"/>
        <c:numFmt formatCode="General" sourceLinked="1"/>
        <c:majorTickMark val="none"/>
        <c:minorTickMark val="none"/>
        <c:tickLblPos val="nextTo"/>
        <c:crossAx val="168596608"/>
        <c:crosses val="autoZero"/>
        <c:crossBetween val="between"/>
      </c:valAx>
    </c:plotArea>
    <c:plotVisOnly val="1"/>
    <c:dispBlanksAs val="gap"/>
    <c:showDLblsOverMax val="0"/>
  </c:chart>
  <c:txPr>
    <a:bodyPr/>
    <a:lstStyle/>
    <a:p>
      <a:pPr>
        <a:defRPr sz="1800"/>
      </a:pPr>
      <a:endParaRPr lang="uk-UA"/>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191751682763218E-2"/>
          <c:y val="2.1620005832604258E-2"/>
          <c:w val="0.94803766798856004"/>
          <c:h val="0.80068678915135605"/>
        </c:manualLayout>
      </c:layout>
      <c:lineChart>
        <c:grouping val="standard"/>
        <c:varyColors val="0"/>
        <c:ser>
          <c:idx val="0"/>
          <c:order val="0"/>
          <c:tx>
            <c:strRef>
              <c:f>алкоголь!$B$433</c:f>
              <c:strCache>
                <c:ptCount val="1"/>
                <c:pt idx="0">
                  <c:v>boys</c:v>
                </c:pt>
              </c:strCache>
            </c:strRef>
          </c:tx>
          <c:dLbls>
            <c:dLbl>
              <c:idx val="2"/>
              <c:layout>
                <c:manualLayout>
                  <c:x val="-2.4165788727579299E-2"/>
                  <c:y val="4.6296296296296301E-2"/>
                </c:manualLayout>
              </c:layout>
              <c:showLegendKey val="0"/>
              <c:showVal val="1"/>
              <c:showCatName val="0"/>
              <c:showSerName val="0"/>
              <c:showPercent val="0"/>
              <c:showBubbleSize val="0"/>
            </c:dLbl>
            <c:dLbl>
              <c:idx val="3"/>
              <c:layout>
                <c:manualLayout>
                  <c:x val="-2.4165788727579299E-2"/>
                  <c:y val="5.5555555555555497E-2"/>
                </c:manualLayout>
              </c:layout>
              <c:showLegendKey val="0"/>
              <c:showVal val="1"/>
              <c:showCatName val="0"/>
              <c:showSerName val="0"/>
              <c:showPercent val="0"/>
              <c:showBubbleSize val="0"/>
            </c:dLbl>
            <c:txPr>
              <a:bodyPr/>
              <a:lstStyle/>
              <a:p>
                <a:pPr>
                  <a:defRPr sz="1600"/>
                </a:pPr>
                <a:endParaRPr lang="uk-UA"/>
              </a:p>
            </c:txPr>
            <c:showLegendKey val="0"/>
            <c:showVal val="1"/>
            <c:showCatName val="0"/>
            <c:showSerName val="0"/>
            <c:showPercent val="0"/>
            <c:showBubbleSize val="0"/>
            <c:showLeaderLines val="0"/>
          </c:dLbls>
          <c:cat>
            <c:strRef>
              <c:f>алкоголь!$C$432:$H$432</c:f>
              <c:strCache>
                <c:ptCount val="6"/>
                <c:pt idx="0">
                  <c:v>1995</c:v>
                </c:pt>
                <c:pt idx="1">
                  <c:v>1999</c:v>
                </c:pt>
                <c:pt idx="2">
                  <c:v>2003</c:v>
                </c:pt>
                <c:pt idx="3">
                  <c:v>2007</c:v>
                </c:pt>
                <c:pt idx="4">
                  <c:v>2011</c:v>
                </c:pt>
                <c:pt idx="5">
                  <c:v>2015</c:v>
                </c:pt>
              </c:strCache>
            </c:strRef>
          </c:cat>
          <c:val>
            <c:numRef>
              <c:f>алкоголь!$C$433:$H$433</c:f>
              <c:numCache>
                <c:formatCode>General</c:formatCode>
                <c:ptCount val="6"/>
                <c:pt idx="0">
                  <c:v>76.500000000000014</c:v>
                </c:pt>
                <c:pt idx="1">
                  <c:v>78.8</c:v>
                </c:pt>
                <c:pt idx="2">
                  <c:v>83.3</c:v>
                </c:pt>
                <c:pt idx="3">
                  <c:v>81.7</c:v>
                </c:pt>
                <c:pt idx="4">
                  <c:v>76.099999999999994</c:v>
                </c:pt>
                <c:pt idx="5">
                  <c:v>68.599999999999994</c:v>
                </c:pt>
              </c:numCache>
            </c:numRef>
          </c:val>
          <c:smooth val="0"/>
        </c:ser>
        <c:ser>
          <c:idx val="1"/>
          <c:order val="1"/>
          <c:tx>
            <c:strRef>
              <c:f>алкоголь!$B$434</c:f>
              <c:strCache>
                <c:ptCount val="1"/>
                <c:pt idx="0">
                  <c:v>girls</c:v>
                </c:pt>
              </c:strCache>
            </c:strRef>
          </c:tx>
          <c:dLbls>
            <c:dLbl>
              <c:idx val="0"/>
              <c:layout>
                <c:manualLayout>
                  <c:x val="-3.6248683091368902E-2"/>
                  <c:y val="-5.5555555555555601E-2"/>
                </c:manualLayout>
              </c:layout>
              <c:showLegendKey val="0"/>
              <c:showVal val="1"/>
              <c:showCatName val="0"/>
              <c:showSerName val="0"/>
              <c:showPercent val="0"/>
              <c:showBubbleSize val="0"/>
            </c:dLbl>
            <c:dLbl>
              <c:idx val="1"/>
              <c:layout>
                <c:manualLayout>
                  <c:x val="-3.6248683091368902E-2"/>
                  <c:y val="-5.0925925925925902E-2"/>
                </c:manualLayout>
              </c:layout>
              <c:showLegendKey val="0"/>
              <c:showVal val="1"/>
              <c:showCatName val="0"/>
              <c:showSerName val="0"/>
              <c:showPercent val="0"/>
              <c:showBubbleSize val="0"/>
            </c:dLbl>
            <c:dLbl>
              <c:idx val="2"/>
              <c:layout>
                <c:manualLayout>
                  <c:x val="-2.8193420182175799E-2"/>
                  <c:y val="-5.5555555555555601E-2"/>
                </c:manualLayout>
              </c:layout>
              <c:showLegendKey val="0"/>
              <c:showVal val="1"/>
              <c:showCatName val="0"/>
              <c:showSerName val="0"/>
              <c:showPercent val="0"/>
              <c:showBubbleSize val="0"/>
            </c:dLbl>
            <c:dLbl>
              <c:idx val="3"/>
              <c:layout>
                <c:manualLayout>
                  <c:x val="-3.4234867364070602E-2"/>
                  <c:y val="-5.5555920093321699E-2"/>
                </c:manualLayout>
              </c:layout>
              <c:showLegendKey val="0"/>
              <c:showVal val="1"/>
              <c:showCatName val="0"/>
              <c:showSerName val="0"/>
              <c:showPercent val="0"/>
              <c:showBubbleSize val="0"/>
            </c:dLbl>
            <c:txPr>
              <a:bodyPr/>
              <a:lstStyle/>
              <a:p>
                <a:pPr>
                  <a:defRPr sz="1600"/>
                </a:pPr>
                <a:endParaRPr lang="uk-UA"/>
              </a:p>
            </c:txPr>
            <c:showLegendKey val="0"/>
            <c:showVal val="1"/>
            <c:showCatName val="0"/>
            <c:showSerName val="0"/>
            <c:showPercent val="0"/>
            <c:showBubbleSize val="0"/>
            <c:showLeaderLines val="0"/>
          </c:dLbls>
          <c:cat>
            <c:strRef>
              <c:f>алкоголь!$C$432:$H$432</c:f>
              <c:strCache>
                <c:ptCount val="6"/>
                <c:pt idx="0">
                  <c:v>1995</c:v>
                </c:pt>
                <c:pt idx="1">
                  <c:v>1999</c:v>
                </c:pt>
                <c:pt idx="2">
                  <c:v>2003</c:v>
                </c:pt>
                <c:pt idx="3">
                  <c:v>2007</c:v>
                </c:pt>
                <c:pt idx="4">
                  <c:v>2011</c:v>
                </c:pt>
                <c:pt idx="5">
                  <c:v>2015</c:v>
                </c:pt>
              </c:strCache>
            </c:strRef>
          </c:cat>
          <c:val>
            <c:numRef>
              <c:f>алкоголь!$C$434:$H$434</c:f>
              <c:numCache>
                <c:formatCode>General</c:formatCode>
                <c:ptCount val="6"/>
                <c:pt idx="0">
                  <c:v>80.7</c:v>
                </c:pt>
                <c:pt idx="1">
                  <c:v>83.800000000000011</c:v>
                </c:pt>
                <c:pt idx="2">
                  <c:v>84.8</c:v>
                </c:pt>
                <c:pt idx="3">
                  <c:v>82.7</c:v>
                </c:pt>
                <c:pt idx="4">
                  <c:v>79.800000000000011</c:v>
                </c:pt>
                <c:pt idx="5">
                  <c:v>72.7</c:v>
                </c:pt>
              </c:numCache>
            </c:numRef>
          </c:val>
          <c:smooth val="0"/>
        </c:ser>
        <c:ser>
          <c:idx val="2"/>
          <c:order val="2"/>
          <c:tx>
            <c:strRef>
              <c:f>алкоголь!$B$435</c:f>
              <c:strCache>
                <c:ptCount val="1"/>
                <c:pt idx="0">
                  <c:v>among all</c:v>
                </c:pt>
              </c:strCache>
            </c:strRef>
          </c:tx>
          <c:dLbls>
            <c:dLbl>
              <c:idx val="2"/>
              <c:layout>
                <c:manualLayout>
                  <c:x val="4.0276314545964701E-3"/>
                  <c:y val="-1.38888888888889E-2"/>
                </c:manualLayout>
              </c:layout>
              <c:showLegendKey val="0"/>
              <c:showVal val="1"/>
              <c:showCatName val="0"/>
              <c:showSerName val="0"/>
              <c:showPercent val="0"/>
              <c:showBubbleSize val="0"/>
            </c:dLbl>
            <c:dLbl>
              <c:idx val="3"/>
              <c:layout>
                <c:manualLayout>
                  <c:x val="-4.0276314545965404E-3"/>
                  <c:y val="-4.6296296296296302E-3"/>
                </c:manualLayout>
              </c:layout>
              <c:showLegendKey val="0"/>
              <c:showVal val="1"/>
              <c:showCatName val="0"/>
              <c:showSerName val="0"/>
              <c:showPercent val="0"/>
              <c:showBubbleSize val="0"/>
            </c:dLbl>
            <c:txPr>
              <a:bodyPr/>
              <a:lstStyle/>
              <a:p>
                <a:pPr>
                  <a:defRPr sz="1600"/>
                </a:pPr>
                <a:endParaRPr lang="uk-UA"/>
              </a:p>
            </c:txPr>
            <c:showLegendKey val="0"/>
            <c:showVal val="1"/>
            <c:showCatName val="0"/>
            <c:showSerName val="0"/>
            <c:showPercent val="0"/>
            <c:showBubbleSize val="0"/>
            <c:showLeaderLines val="0"/>
          </c:dLbls>
          <c:cat>
            <c:strRef>
              <c:f>алкоголь!$C$432:$H$432</c:f>
              <c:strCache>
                <c:ptCount val="6"/>
                <c:pt idx="0">
                  <c:v>1995</c:v>
                </c:pt>
                <c:pt idx="1">
                  <c:v>1999</c:v>
                </c:pt>
                <c:pt idx="2">
                  <c:v>2003</c:v>
                </c:pt>
                <c:pt idx="3">
                  <c:v>2007</c:v>
                </c:pt>
                <c:pt idx="4">
                  <c:v>2011</c:v>
                </c:pt>
                <c:pt idx="5">
                  <c:v>2015</c:v>
                </c:pt>
              </c:strCache>
            </c:strRef>
          </c:cat>
          <c:val>
            <c:numRef>
              <c:f>алкоголь!$C$435:$H$435</c:f>
              <c:numCache>
                <c:formatCode>General</c:formatCode>
                <c:ptCount val="6"/>
                <c:pt idx="0">
                  <c:v>79.000000000000014</c:v>
                </c:pt>
                <c:pt idx="1">
                  <c:v>81.400000000000006</c:v>
                </c:pt>
                <c:pt idx="2">
                  <c:v>84.1</c:v>
                </c:pt>
                <c:pt idx="3">
                  <c:v>82.2</c:v>
                </c:pt>
                <c:pt idx="4">
                  <c:v>78</c:v>
                </c:pt>
                <c:pt idx="5">
                  <c:v>70.8</c:v>
                </c:pt>
              </c:numCache>
            </c:numRef>
          </c:val>
          <c:smooth val="0"/>
        </c:ser>
        <c:dLbls>
          <c:showLegendKey val="0"/>
          <c:showVal val="0"/>
          <c:showCatName val="0"/>
          <c:showSerName val="0"/>
          <c:showPercent val="0"/>
          <c:showBubbleSize val="0"/>
        </c:dLbls>
        <c:marker val="1"/>
        <c:smooth val="0"/>
        <c:axId val="169215488"/>
        <c:axId val="169217024"/>
      </c:lineChart>
      <c:catAx>
        <c:axId val="169215488"/>
        <c:scaling>
          <c:orientation val="minMax"/>
        </c:scaling>
        <c:delete val="0"/>
        <c:axPos val="b"/>
        <c:majorTickMark val="out"/>
        <c:minorTickMark val="none"/>
        <c:tickLblPos val="nextTo"/>
        <c:crossAx val="169217024"/>
        <c:crosses val="autoZero"/>
        <c:auto val="1"/>
        <c:lblAlgn val="ctr"/>
        <c:lblOffset val="100"/>
        <c:noMultiLvlLbl val="0"/>
      </c:catAx>
      <c:valAx>
        <c:axId val="169217024"/>
        <c:scaling>
          <c:orientation val="minMax"/>
          <c:min val="60"/>
        </c:scaling>
        <c:delete val="1"/>
        <c:axPos val="l"/>
        <c:numFmt formatCode="General" sourceLinked="1"/>
        <c:majorTickMark val="out"/>
        <c:minorTickMark val="none"/>
        <c:tickLblPos val="nextTo"/>
        <c:crossAx val="169215488"/>
        <c:crosses val="autoZero"/>
        <c:crossBetween val="between"/>
      </c:valAx>
    </c:plotArea>
    <c:legend>
      <c:legendPos val="r"/>
      <c:layout>
        <c:manualLayout>
          <c:xMode val="edge"/>
          <c:yMode val="edge"/>
          <c:x val="0.14079505444913701"/>
          <c:y val="0.615164771070283"/>
          <c:w val="0.678577218704146"/>
          <c:h val="0.135410834062409"/>
        </c:manualLayout>
      </c:layout>
      <c:overlay val="0"/>
    </c:legend>
    <c:plotVisOnly val="1"/>
    <c:dispBlanksAs val="gap"/>
    <c:showDLblsOverMax val="0"/>
  </c:chart>
  <c:txPr>
    <a:bodyPr/>
    <a:lstStyle/>
    <a:p>
      <a:pPr>
        <a:defRPr sz="1800"/>
      </a:pPr>
      <a:endParaRPr lang="uk-UA"/>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uk-UA"/>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5659630714984299E-2"/>
          <c:y val="0.14259644909430899"/>
          <c:w val="0.94554692010541597"/>
          <c:h val="0.64406437109824699"/>
        </c:manualLayout>
      </c:layout>
      <c:barChart>
        <c:barDir val="col"/>
        <c:grouping val="clustered"/>
        <c:varyColors val="0"/>
        <c:ser>
          <c:idx val="0"/>
          <c:order val="0"/>
          <c:tx>
            <c:strRef>
              <c:f>Лист1!$B$1</c:f>
              <c:strCache>
                <c:ptCount val="1"/>
                <c:pt idx="0">
                  <c:v>Ряд 1</c:v>
                </c:pt>
              </c:strCache>
            </c:strRef>
          </c:tx>
          <c:invertIfNegative val="0"/>
          <c:dPt>
            <c:idx val="6"/>
            <c:invertIfNegative val="0"/>
            <c:bubble3D val="0"/>
            <c:spPr>
              <a:solidFill>
                <a:schemeClr val="accent3">
                  <a:lumMod val="60000"/>
                  <a:lumOff val="40000"/>
                </a:schemeClr>
              </a:solidFill>
            </c:spPr>
          </c:dPt>
          <c:dPt>
            <c:idx val="10"/>
            <c:invertIfNegative val="0"/>
            <c:bubble3D val="0"/>
            <c:spPr>
              <a:solidFill>
                <a:srgbClr val="753E3E"/>
              </a:solidFill>
            </c:spPr>
          </c:dPt>
          <c:dLbls>
            <c:txPr>
              <a:bodyPr/>
              <a:lstStyle/>
              <a:p>
                <a:pPr>
                  <a:defRPr b="1"/>
                </a:pPr>
                <a:endParaRPr lang="uk-UA"/>
              </a:p>
            </c:txPr>
            <c:showLegendKey val="0"/>
            <c:showVal val="1"/>
            <c:showCatName val="0"/>
            <c:showSerName val="0"/>
            <c:showPercent val="0"/>
            <c:showBubbleSize val="0"/>
            <c:showLeaderLines val="0"/>
          </c:dLbls>
          <c:cat>
            <c:strRef>
              <c:f>Лист1!$A$2:$A$12</c:f>
              <c:strCache>
                <c:ptCount val="11"/>
                <c:pt idx="0">
                  <c:v>Austria</c:v>
                </c:pt>
                <c:pt idx="1">
                  <c:v>Georgia</c:v>
                </c:pt>
                <c:pt idx="2">
                  <c:v>Lithuania</c:v>
                </c:pt>
                <c:pt idx="3">
                  <c:v>Moldova</c:v>
                </c:pt>
                <c:pt idx="4">
                  <c:v>Romania</c:v>
                </c:pt>
                <c:pt idx="5">
                  <c:v>Hungary</c:v>
                </c:pt>
                <c:pt idx="6">
                  <c:v>Ukraine</c:v>
                </c:pt>
                <c:pt idx="7">
                  <c:v>Finland</c:v>
                </c:pt>
                <c:pt idx="8">
                  <c:v>France</c:v>
                </c:pt>
                <c:pt idx="9">
                  <c:v>Czech Republic</c:v>
                </c:pt>
                <c:pt idx="10">
                  <c:v>Average in ESPAD</c:v>
                </c:pt>
              </c:strCache>
            </c:strRef>
          </c:cat>
          <c:val>
            <c:numRef>
              <c:f>Лист1!$B$2:$B$12</c:f>
              <c:numCache>
                <c:formatCode>General</c:formatCode>
                <c:ptCount val="11"/>
                <c:pt idx="0">
                  <c:v>39</c:v>
                </c:pt>
                <c:pt idx="1">
                  <c:v>21</c:v>
                </c:pt>
                <c:pt idx="2">
                  <c:v>25</c:v>
                </c:pt>
                <c:pt idx="3">
                  <c:v>5</c:v>
                </c:pt>
                <c:pt idx="4">
                  <c:v>14</c:v>
                </c:pt>
                <c:pt idx="5">
                  <c:v>25</c:v>
                </c:pt>
                <c:pt idx="6">
                  <c:v>11</c:v>
                </c:pt>
                <c:pt idx="7">
                  <c:v>15</c:v>
                </c:pt>
                <c:pt idx="8">
                  <c:v>41</c:v>
                </c:pt>
                <c:pt idx="9">
                  <c:v>50</c:v>
                </c:pt>
                <c:pt idx="10">
                  <c:v>30</c:v>
                </c:pt>
              </c:numCache>
            </c:numRef>
          </c:val>
        </c:ser>
        <c:dLbls>
          <c:showLegendKey val="0"/>
          <c:showVal val="1"/>
          <c:showCatName val="0"/>
          <c:showSerName val="0"/>
          <c:showPercent val="0"/>
          <c:showBubbleSize val="0"/>
        </c:dLbls>
        <c:gapWidth val="150"/>
        <c:axId val="197669632"/>
        <c:axId val="197693824"/>
      </c:barChart>
      <c:catAx>
        <c:axId val="197669632"/>
        <c:scaling>
          <c:orientation val="minMax"/>
        </c:scaling>
        <c:delete val="0"/>
        <c:axPos val="b"/>
        <c:majorTickMark val="out"/>
        <c:minorTickMark val="none"/>
        <c:tickLblPos val="nextTo"/>
        <c:txPr>
          <a:bodyPr/>
          <a:lstStyle/>
          <a:p>
            <a:pPr>
              <a:defRPr sz="1100" b="0"/>
            </a:pPr>
            <a:endParaRPr lang="uk-UA"/>
          </a:p>
        </c:txPr>
        <c:crossAx val="197693824"/>
        <c:crosses val="autoZero"/>
        <c:auto val="1"/>
        <c:lblAlgn val="ctr"/>
        <c:lblOffset val="100"/>
        <c:noMultiLvlLbl val="0"/>
      </c:catAx>
      <c:valAx>
        <c:axId val="197693824"/>
        <c:scaling>
          <c:orientation val="minMax"/>
        </c:scaling>
        <c:delete val="1"/>
        <c:axPos val="l"/>
        <c:numFmt formatCode="General" sourceLinked="1"/>
        <c:majorTickMark val="out"/>
        <c:minorTickMark val="none"/>
        <c:tickLblPos val="nextTo"/>
        <c:crossAx val="197669632"/>
        <c:crosses val="autoZero"/>
        <c:crossBetween val="between"/>
      </c:valAx>
    </c:plotArea>
    <c:plotVisOnly val="1"/>
    <c:dispBlanksAs val="gap"/>
    <c:showDLblsOverMax val="0"/>
  </c:chart>
  <c:txPr>
    <a:bodyPr/>
    <a:lstStyle/>
    <a:p>
      <a:pPr>
        <a:defRPr sz="1800"/>
      </a:pPr>
      <a:endParaRPr lang="uk-UA"/>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diagrams/_rels/data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image" Target="../media/image38.jpeg"/><Relationship Id="rId4"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27901-7F49-4797-B40C-9CD59344C47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uk-UA"/>
        </a:p>
      </dgm:t>
    </dgm:pt>
    <dgm:pt modelId="{753402D0-233D-45C3-B2B0-5C07AF82601E}">
      <dgm:prSet/>
      <dgm:spPr/>
      <dgm:t>
        <a:bodyPr/>
        <a:lstStyle/>
        <a:p>
          <a:pPr rtl="0"/>
          <a:r>
            <a:rPr lang="en-US" dirty="0" smtClean="0"/>
            <a:t>International reports</a:t>
          </a:r>
          <a:r>
            <a:rPr lang="uk-UA" dirty="0" smtClean="0"/>
            <a:t> </a:t>
          </a:r>
          <a:r>
            <a:rPr lang="en-US" dirty="0" smtClean="0"/>
            <a:t>ESPAD</a:t>
          </a:r>
          <a:r>
            <a:rPr lang="uk-UA" dirty="0" smtClean="0"/>
            <a:t>: </a:t>
          </a:r>
          <a:r>
            <a:rPr lang="en-US" dirty="0" err="1" smtClean="0"/>
            <a:t>www.espad.org</a:t>
          </a:r>
          <a:r>
            <a:rPr lang="uk-UA" dirty="0" smtClean="0"/>
            <a:t> </a:t>
          </a:r>
          <a:endParaRPr lang="uk-UA" dirty="0"/>
        </a:p>
      </dgm:t>
    </dgm:pt>
    <dgm:pt modelId="{A55B63D3-C53D-421F-94A9-D4AD929D8707}" type="parTrans" cxnId="{62D4A8EC-0D6C-4C07-980B-FE2E6564C24E}">
      <dgm:prSet/>
      <dgm:spPr/>
      <dgm:t>
        <a:bodyPr/>
        <a:lstStyle/>
        <a:p>
          <a:endParaRPr lang="uk-UA"/>
        </a:p>
      </dgm:t>
    </dgm:pt>
    <dgm:pt modelId="{8EA266CA-88E6-4C7D-A6DF-F66C46EC296B}" type="sibTrans" cxnId="{62D4A8EC-0D6C-4C07-980B-FE2E6564C24E}">
      <dgm:prSet/>
      <dgm:spPr/>
      <dgm:t>
        <a:bodyPr/>
        <a:lstStyle/>
        <a:p>
          <a:endParaRPr lang="uk-UA"/>
        </a:p>
      </dgm:t>
    </dgm:pt>
    <dgm:pt modelId="{8A1EA923-FA91-419A-B34A-165E6F23EE96}" type="pres">
      <dgm:prSet presAssocID="{03927901-7F49-4797-B40C-9CD59344C477}" presName="composite" presStyleCnt="0">
        <dgm:presLayoutVars>
          <dgm:chMax val="1"/>
          <dgm:dir/>
          <dgm:resizeHandles val="exact"/>
        </dgm:presLayoutVars>
      </dgm:prSet>
      <dgm:spPr/>
      <dgm:t>
        <a:bodyPr/>
        <a:lstStyle/>
        <a:p>
          <a:endParaRPr lang="uk-UA"/>
        </a:p>
      </dgm:t>
    </dgm:pt>
    <dgm:pt modelId="{2CC8EA56-5386-486B-8FC8-8B9E4DCAF778}" type="pres">
      <dgm:prSet presAssocID="{753402D0-233D-45C3-B2B0-5C07AF82601E}" presName="roof" presStyleLbl="dkBgShp" presStyleIdx="0" presStyleCnt="2" custScaleY="58918" custLinFactNeighborX="-426" custLinFactNeighborY="-15116"/>
      <dgm:spPr/>
      <dgm:t>
        <a:bodyPr/>
        <a:lstStyle/>
        <a:p>
          <a:endParaRPr lang="uk-UA"/>
        </a:p>
      </dgm:t>
    </dgm:pt>
    <dgm:pt modelId="{A4FA99B3-67E4-404F-B1E0-A3130D651C61}" type="pres">
      <dgm:prSet presAssocID="{753402D0-233D-45C3-B2B0-5C07AF82601E}" presName="pillars" presStyleCnt="0"/>
      <dgm:spPr/>
    </dgm:pt>
    <dgm:pt modelId="{EFAF1FB4-C64D-4E91-B19D-D9FAE683B24A}" type="pres">
      <dgm:prSet presAssocID="{753402D0-233D-45C3-B2B0-5C07AF82601E}" presName="pillar1" presStyleLbl="node1" presStyleIdx="0" presStyleCnt="1" custScaleY="135494" custLinFactNeighborX="-426" custLinFactNeighborY="16038">
        <dgm:presLayoutVars>
          <dgm:bulletEnabled val="1"/>
        </dgm:presLayoutVars>
      </dgm:prSet>
      <dgm:spPr/>
      <dgm:t>
        <a:bodyPr/>
        <a:lstStyle/>
        <a:p>
          <a:endParaRPr lang="ru-RU"/>
        </a:p>
      </dgm:t>
    </dgm:pt>
    <dgm:pt modelId="{ED9D6697-1B94-46D1-B570-04F6E26BDADD}" type="pres">
      <dgm:prSet presAssocID="{753402D0-233D-45C3-B2B0-5C07AF82601E}" presName="base" presStyleLbl="dkBgShp" presStyleIdx="1" presStyleCnt="2" custFlipVert="1" custScaleY="16939"/>
      <dgm:spPr/>
    </dgm:pt>
  </dgm:ptLst>
  <dgm:cxnLst>
    <dgm:cxn modelId="{62D4A8EC-0D6C-4C07-980B-FE2E6564C24E}" srcId="{03927901-7F49-4797-B40C-9CD59344C477}" destId="{753402D0-233D-45C3-B2B0-5C07AF82601E}" srcOrd="0" destOrd="0" parTransId="{A55B63D3-C53D-421F-94A9-D4AD929D8707}" sibTransId="{8EA266CA-88E6-4C7D-A6DF-F66C46EC296B}"/>
    <dgm:cxn modelId="{AFAC52C7-321E-4D8F-B4DC-4510E5A234DC}" type="presOf" srcId="{753402D0-233D-45C3-B2B0-5C07AF82601E}" destId="{2CC8EA56-5386-486B-8FC8-8B9E4DCAF778}" srcOrd="0" destOrd="0" presId="urn:microsoft.com/office/officeart/2005/8/layout/hList3"/>
    <dgm:cxn modelId="{087B1594-EEC1-4E75-9E5A-DEC319983D5E}" type="presOf" srcId="{03927901-7F49-4797-B40C-9CD59344C477}" destId="{8A1EA923-FA91-419A-B34A-165E6F23EE96}" srcOrd="0" destOrd="0" presId="urn:microsoft.com/office/officeart/2005/8/layout/hList3"/>
    <dgm:cxn modelId="{340566CC-5575-4119-B425-1B427BFC0E8E}" type="presParOf" srcId="{8A1EA923-FA91-419A-B34A-165E6F23EE96}" destId="{2CC8EA56-5386-486B-8FC8-8B9E4DCAF778}" srcOrd="0" destOrd="0" presId="urn:microsoft.com/office/officeart/2005/8/layout/hList3"/>
    <dgm:cxn modelId="{25ED5803-6F5B-48C0-B48C-974D6BAE3307}" type="presParOf" srcId="{8A1EA923-FA91-419A-B34A-165E6F23EE96}" destId="{A4FA99B3-67E4-404F-B1E0-A3130D651C61}" srcOrd="1" destOrd="0" presId="urn:microsoft.com/office/officeart/2005/8/layout/hList3"/>
    <dgm:cxn modelId="{5F109AC0-9E6F-4CB4-BFD9-A01EA30ECDBC}" type="presParOf" srcId="{A4FA99B3-67E4-404F-B1E0-A3130D651C61}" destId="{EFAF1FB4-C64D-4E91-B19D-D9FAE683B24A}" srcOrd="0" destOrd="0" presId="urn:microsoft.com/office/officeart/2005/8/layout/hList3"/>
    <dgm:cxn modelId="{9E6E5974-0D49-4D8B-A351-D931258040AF}" type="presParOf" srcId="{8A1EA923-FA91-419A-B34A-165E6F23EE96}" destId="{ED9D6697-1B94-46D1-B570-04F6E26BDAD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927901-7F49-4797-B40C-9CD59344C47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uk-UA"/>
        </a:p>
      </dgm:t>
    </dgm:pt>
    <dgm:pt modelId="{753402D0-233D-45C3-B2B0-5C07AF82601E}">
      <dgm:prSet/>
      <dgm:spPr/>
      <dgm:t>
        <a:bodyPr/>
        <a:lstStyle/>
        <a:p>
          <a:pPr rtl="0"/>
          <a:r>
            <a:rPr lang="en-US" dirty="0" smtClean="0"/>
            <a:t>National reports ESPAD</a:t>
          </a:r>
          <a:r>
            <a:rPr lang="uk-UA" dirty="0" smtClean="0"/>
            <a:t>: </a:t>
          </a:r>
          <a:r>
            <a:rPr lang="en-US" dirty="0" err="1" smtClean="0"/>
            <a:t>www.uisr.org.ua</a:t>
          </a:r>
          <a:r>
            <a:rPr lang="en-US" dirty="0" smtClean="0"/>
            <a:t>/</a:t>
          </a:r>
          <a:r>
            <a:rPr lang="en-US" dirty="0" err="1" smtClean="0"/>
            <a:t>espad</a:t>
          </a:r>
          <a:endParaRPr lang="uk-UA" dirty="0"/>
        </a:p>
      </dgm:t>
    </dgm:pt>
    <dgm:pt modelId="{A55B63D3-C53D-421F-94A9-D4AD929D8707}" type="parTrans" cxnId="{62D4A8EC-0D6C-4C07-980B-FE2E6564C24E}">
      <dgm:prSet/>
      <dgm:spPr/>
      <dgm:t>
        <a:bodyPr/>
        <a:lstStyle/>
        <a:p>
          <a:endParaRPr lang="uk-UA"/>
        </a:p>
      </dgm:t>
    </dgm:pt>
    <dgm:pt modelId="{8EA266CA-88E6-4C7D-A6DF-F66C46EC296B}" type="sibTrans" cxnId="{62D4A8EC-0D6C-4C07-980B-FE2E6564C24E}">
      <dgm:prSet/>
      <dgm:spPr/>
      <dgm:t>
        <a:bodyPr/>
        <a:lstStyle/>
        <a:p>
          <a:endParaRPr lang="uk-UA"/>
        </a:p>
      </dgm:t>
    </dgm:pt>
    <dgm:pt modelId="{8A1EA923-FA91-419A-B34A-165E6F23EE96}" type="pres">
      <dgm:prSet presAssocID="{03927901-7F49-4797-B40C-9CD59344C477}" presName="composite" presStyleCnt="0">
        <dgm:presLayoutVars>
          <dgm:chMax val="1"/>
          <dgm:dir/>
          <dgm:resizeHandles val="exact"/>
        </dgm:presLayoutVars>
      </dgm:prSet>
      <dgm:spPr/>
      <dgm:t>
        <a:bodyPr/>
        <a:lstStyle/>
        <a:p>
          <a:endParaRPr lang="uk-UA"/>
        </a:p>
      </dgm:t>
    </dgm:pt>
    <dgm:pt modelId="{2CC8EA56-5386-486B-8FC8-8B9E4DCAF778}" type="pres">
      <dgm:prSet presAssocID="{753402D0-233D-45C3-B2B0-5C07AF82601E}" presName="roof" presStyleLbl="dkBgShp" presStyleIdx="0" presStyleCnt="2" custScaleY="58918" custLinFactNeighborX="-426" custLinFactNeighborY="-15116"/>
      <dgm:spPr/>
      <dgm:t>
        <a:bodyPr/>
        <a:lstStyle/>
        <a:p>
          <a:endParaRPr lang="uk-UA"/>
        </a:p>
      </dgm:t>
    </dgm:pt>
    <dgm:pt modelId="{A4FA99B3-67E4-404F-B1E0-A3130D651C61}" type="pres">
      <dgm:prSet presAssocID="{753402D0-233D-45C3-B2B0-5C07AF82601E}" presName="pillars" presStyleCnt="0"/>
      <dgm:spPr/>
    </dgm:pt>
    <dgm:pt modelId="{EFAF1FB4-C64D-4E91-B19D-D9FAE683B24A}" type="pres">
      <dgm:prSet presAssocID="{753402D0-233D-45C3-B2B0-5C07AF82601E}" presName="pillar1" presStyleLbl="node1" presStyleIdx="0" presStyleCnt="1" custScaleY="135494" custLinFactNeighborX="-426" custLinFactNeighborY="16038">
        <dgm:presLayoutVars>
          <dgm:bulletEnabled val="1"/>
        </dgm:presLayoutVars>
      </dgm:prSet>
      <dgm:spPr/>
      <dgm:t>
        <a:bodyPr/>
        <a:lstStyle/>
        <a:p>
          <a:endParaRPr lang="uk-UA"/>
        </a:p>
      </dgm:t>
    </dgm:pt>
    <dgm:pt modelId="{ED9D6697-1B94-46D1-B570-04F6E26BDADD}" type="pres">
      <dgm:prSet presAssocID="{753402D0-233D-45C3-B2B0-5C07AF82601E}" presName="base" presStyleLbl="dkBgShp" presStyleIdx="1" presStyleCnt="2" custFlipVert="1" custScaleY="16939"/>
      <dgm:spPr/>
    </dgm:pt>
  </dgm:ptLst>
  <dgm:cxnLst>
    <dgm:cxn modelId="{62D4A8EC-0D6C-4C07-980B-FE2E6564C24E}" srcId="{03927901-7F49-4797-B40C-9CD59344C477}" destId="{753402D0-233D-45C3-B2B0-5C07AF82601E}" srcOrd="0" destOrd="0" parTransId="{A55B63D3-C53D-421F-94A9-D4AD929D8707}" sibTransId="{8EA266CA-88E6-4C7D-A6DF-F66C46EC296B}"/>
    <dgm:cxn modelId="{6B24A591-E477-48F2-B5B0-0CCF0161D8FB}" type="presOf" srcId="{753402D0-233D-45C3-B2B0-5C07AF82601E}" destId="{2CC8EA56-5386-486B-8FC8-8B9E4DCAF778}" srcOrd="0" destOrd="0" presId="urn:microsoft.com/office/officeart/2005/8/layout/hList3"/>
    <dgm:cxn modelId="{CA00E0E7-EE0A-4E79-B202-63D834028388}" type="presOf" srcId="{03927901-7F49-4797-B40C-9CD59344C477}" destId="{8A1EA923-FA91-419A-B34A-165E6F23EE96}" srcOrd="0" destOrd="0" presId="urn:microsoft.com/office/officeart/2005/8/layout/hList3"/>
    <dgm:cxn modelId="{C18FAB66-8607-4D52-BF4C-FE9A2B44DCA7}" type="presParOf" srcId="{8A1EA923-FA91-419A-B34A-165E6F23EE96}" destId="{2CC8EA56-5386-486B-8FC8-8B9E4DCAF778}" srcOrd="0" destOrd="0" presId="urn:microsoft.com/office/officeart/2005/8/layout/hList3"/>
    <dgm:cxn modelId="{DDA92C1B-3282-4095-963E-5C09D604A84D}" type="presParOf" srcId="{8A1EA923-FA91-419A-B34A-165E6F23EE96}" destId="{A4FA99B3-67E4-404F-B1E0-A3130D651C61}" srcOrd="1" destOrd="0" presId="urn:microsoft.com/office/officeart/2005/8/layout/hList3"/>
    <dgm:cxn modelId="{ED708ECD-2718-4C2B-A452-067B84803ADC}" type="presParOf" srcId="{A4FA99B3-67E4-404F-B1E0-A3130D651C61}" destId="{EFAF1FB4-C64D-4E91-B19D-D9FAE683B24A}" srcOrd="0" destOrd="0" presId="urn:microsoft.com/office/officeart/2005/8/layout/hList3"/>
    <dgm:cxn modelId="{A87B6DB6-B0B3-454D-9D4C-E8EE14ACC023}" type="presParOf" srcId="{8A1EA923-FA91-419A-B34A-165E6F23EE96}" destId="{ED9D6697-1B94-46D1-B570-04F6E26BDADD}" srcOrd="2" destOrd="0" presId="urn:microsoft.com/office/officeart/2005/8/layout/h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A0C12A-DC53-41D1-9F12-D56D96BD43A1}" type="doc">
      <dgm:prSet loTypeId="urn:microsoft.com/office/officeart/2005/8/layout/vList3" loCatId="list" qsTypeId="urn:microsoft.com/office/officeart/2005/8/quickstyle/simple1" qsCatId="simple" csTypeId="urn:microsoft.com/office/officeart/2005/8/colors/accent1_2" csCatId="accent1" phldr="1"/>
      <dgm:spPr/>
    </dgm:pt>
    <dgm:pt modelId="{D246C54A-103D-44F0-AD99-F0338F4B0B0E}">
      <dgm:prSet phldrT="[Текст]" custT="1"/>
      <dgm:spPr/>
      <dgm:t>
        <a:bodyPr/>
        <a:lstStyle/>
        <a:p>
          <a:r>
            <a:rPr lang="en-US" sz="1600" dirty="0" smtClean="0">
              <a:effectLst/>
            </a:rPr>
            <a:t>The prevalence of alcohol consumption </a:t>
          </a:r>
          <a:endParaRPr lang="ru-RU" sz="1600" dirty="0">
            <a:latin typeface="Cambria" panose="02040503050406030204" pitchFamily="18" charset="0"/>
          </a:endParaRPr>
        </a:p>
      </dgm:t>
    </dgm:pt>
    <dgm:pt modelId="{46DC2DB2-63DC-43E7-B5E3-B2E670CEBDCF}" type="parTrans" cxnId="{4AC762DD-8424-4630-865D-AEF7EFDFBF78}">
      <dgm:prSet/>
      <dgm:spPr/>
      <dgm:t>
        <a:bodyPr/>
        <a:lstStyle/>
        <a:p>
          <a:endParaRPr lang="ru-RU" sz="2000">
            <a:latin typeface="Cambria" panose="02040503050406030204" pitchFamily="18" charset="0"/>
          </a:endParaRPr>
        </a:p>
      </dgm:t>
    </dgm:pt>
    <dgm:pt modelId="{F0C8316F-2ED0-461A-982E-C200392598E8}" type="sibTrans" cxnId="{4AC762DD-8424-4630-865D-AEF7EFDFBF78}">
      <dgm:prSet/>
      <dgm:spPr/>
      <dgm:t>
        <a:bodyPr/>
        <a:lstStyle/>
        <a:p>
          <a:endParaRPr lang="ru-RU" sz="2000">
            <a:latin typeface="Cambria" panose="02040503050406030204" pitchFamily="18" charset="0"/>
          </a:endParaRPr>
        </a:p>
      </dgm:t>
    </dgm:pt>
    <dgm:pt modelId="{2906A47A-8F80-4D91-9676-2445578D36AB}">
      <dgm:prSet phldrT="[Текст]" custT="1"/>
      <dgm:spPr/>
      <dgm:t>
        <a:bodyPr/>
        <a:lstStyle/>
        <a:p>
          <a:r>
            <a:rPr lang="en-US" sz="1600" dirty="0" smtClean="0">
              <a:effectLst/>
            </a:rPr>
            <a:t>The prevalence </a:t>
          </a:r>
          <a:r>
            <a:rPr lang="en-US" sz="1600" smtClean="0">
              <a:effectLst/>
            </a:rPr>
            <a:t>of tobacco </a:t>
          </a:r>
          <a:r>
            <a:rPr lang="en-US" sz="1600" dirty="0" smtClean="0">
              <a:effectLst/>
            </a:rPr>
            <a:t>use</a:t>
          </a:r>
          <a:endParaRPr lang="ru-RU" sz="1600" dirty="0">
            <a:latin typeface="Cambria" panose="02040503050406030204" pitchFamily="18" charset="0"/>
          </a:endParaRPr>
        </a:p>
      </dgm:t>
    </dgm:pt>
    <dgm:pt modelId="{CA90304B-8310-4612-B97B-E53FA3D53005}" type="parTrans" cxnId="{B9C1D690-68B9-468A-871F-00B97A40B8C6}">
      <dgm:prSet/>
      <dgm:spPr/>
      <dgm:t>
        <a:bodyPr/>
        <a:lstStyle/>
        <a:p>
          <a:endParaRPr lang="ru-RU" sz="2000">
            <a:latin typeface="Cambria" panose="02040503050406030204" pitchFamily="18" charset="0"/>
          </a:endParaRPr>
        </a:p>
      </dgm:t>
    </dgm:pt>
    <dgm:pt modelId="{3691AF1B-8584-4463-AF5C-DECBB344C74A}" type="sibTrans" cxnId="{B9C1D690-68B9-468A-871F-00B97A40B8C6}">
      <dgm:prSet/>
      <dgm:spPr/>
      <dgm:t>
        <a:bodyPr/>
        <a:lstStyle/>
        <a:p>
          <a:endParaRPr lang="ru-RU" sz="2000">
            <a:latin typeface="Cambria" panose="02040503050406030204" pitchFamily="18" charset="0"/>
          </a:endParaRPr>
        </a:p>
      </dgm:t>
    </dgm:pt>
    <dgm:pt modelId="{EBE13C2D-BC62-49B2-A8A6-979A5C3791D2}">
      <dgm:prSet phldrT="[Текст]" custT="1"/>
      <dgm:spPr/>
      <dgm:t>
        <a:bodyPr/>
        <a:lstStyle/>
        <a:p>
          <a:r>
            <a:rPr lang="en-US" sz="1600" dirty="0" smtClean="0">
              <a:effectLst/>
            </a:rPr>
            <a:t>The prevalence of drug use </a:t>
          </a:r>
          <a:endParaRPr lang="ru-RU" sz="1600" dirty="0">
            <a:latin typeface="Cambria" panose="02040503050406030204" pitchFamily="18" charset="0"/>
          </a:endParaRPr>
        </a:p>
      </dgm:t>
    </dgm:pt>
    <dgm:pt modelId="{27F4B643-12E8-4E8B-BE63-BFD8F3C1D6A6}" type="parTrans" cxnId="{3B1E895A-C5BF-4F88-A099-0308F8E13B76}">
      <dgm:prSet/>
      <dgm:spPr/>
      <dgm:t>
        <a:bodyPr/>
        <a:lstStyle/>
        <a:p>
          <a:endParaRPr lang="ru-RU" sz="2000">
            <a:latin typeface="Cambria" panose="02040503050406030204" pitchFamily="18" charset="0"/>
          </a:endParaRPr>
        </a:p>
      </dgm:t>
    </dgm:pt>
    <dgm:pt modelId="{41A17A05-F5B5-4B76-9364-DD36897DB53C}" type="sibTrans" cxnId="{3B1E895A-C5BF-4F88-A099-0308F8E13B76}">
      <dgm:prSet/>
      <dgm:spPr/>
      <dgm:t>
        <a:bodyPr/>
        <a:lstStyle/>
        <a:p>
          <a:endParaRPr lang="ru-RU" sz="2000">
            <a:latin typeface="Cambria" panose="02040503050406030204" pitchFamily="18" charset="0"/>
          </a:endParaRPr>
        </a:p>
      </dgm:t>
    </dgm:pt>
    <dgm:pt modelId="{FD068B14-60D9-4939-976E-AEE9992D4CE3}">
      <dgm:prSet phldrT="[Текст]" custT="1"/>
      <dgm:spPr/>
      <dgm:t>
        <a:bodyPr/>
        <a:lstStyle/>
        <a:p>
          <a:r>
            <a:rPr lang="en-US" sz="1600" dirty="0" smtClean="0">
              <a:latin typeface="Cambria" panose="02040503050406030204" pitchFamily="18" charset="0"/>
            </a:rPr>
            <a:t>Leisure, family</a:t>
          </a:r>
          <a:r>
            <a:rPr lang="uk-UA" sz="1600" dirty="0" smtClean="0">
              <a:latin typeface="Cambria" panose="02040503050406030204" pitchFamily="18" charset="0"/>
            </a:rPr>
            <a:t>,</a:t>
          </a:r>
          <a:r>
            <a:rPr lang="en-US" sz="1600" dirty="0" smtClean="0">
              <a:latin typeface="Cambria" panose="02040503050406030204" pitchFamily="18" charset="0"/>
            </a:rPr>
            <a:t> friends</a:t>
          </a:r>
          <a:endParaRPr lang="ru-RU" sz="1600" dirty="0">
            <a:latin typeface="Cambria" panose="02040503050406030204" pitchFamily="18" charset="0"/>
          </a:endParaRPr>
        </a:p>
      </dgm:t>
    </dgm:pt>
    <dgm:pt modelId="{E05F5F2A-529C-4DDF-A0A6-6EB60BF318F3}" type="parTrans" cxnId="{912157FB-FBBF-43FA-91E3-E4C6ABC6F124}">
      <dgm:prSet/>
      <dgm:spPr/>
      <dgm:t>
        <a:bodyPr/>
        <a:lstStyle/>
        <a:p>
          <a:endParaRPr lang="ru-RU" sz="2000">
            <a:latin typeface="Cambria" panose="02040503050406030204" pitchFamily="18" charset="0"/>
          </a:endParaRPr>
        </a:p>
      </dgm:t>
    </dgm:pt>
    <dgm:pt modelId="{55504386-3491-4447-B37C-1005CF8C0584}" type="sibTrans" cxnId="{912157FB-FBBF-43FA-91E3-E4C6ABC6F124}">
      <dgm:prSet/>
      <dgm:spPr/>
      <dgm:t>
        <a:bodyPr/>
        <a:lstStyle/>
        <a:p>
          <a:endParaRPr lang="ru-RU" sz="2000">
            <a:latin typeface="Cambria" panose="02040503050406030204" pitchFamily="18" charset="0"/>
          </a:endParaRPr>
        </a:p>
      </dgm:t>
    </dgm:pt>
    <dgm:pt modelId="{7EEA6B24-DB22-4A9B-B984-0C74EA29FC91}">
      <dgm:prSet phldrT="[Текст]" custT="1"/>
      <dgm:spPr/>
      <dgm:t>
        <a:bodyPr/>
        <a:lstStyle/>
        <a:p>
          <a:r>
            <a:rPr lang="en-US" sz="1600" dirty="0" smtClean="0">
              <a:latin typeface="Cambria" panose="02040503050406030204" pitchFamily="18" charset="0"/>
            </a:rPr>
            <a:t>The dependence of students on the Internet, gaming, gambling</a:t>
          </a:r>
          <a:endParaRPr lang="ru-RU" sz="1600" dirty="0">
            <a:latin typeface="Cambria" panose="02040503050406030204" pitchFamily="18" charset="0"/>
          </a:endParaRPr>
        </a:p>
      </dgm:t>
    </dgm:pt>
    <dgm:pt modelId="{E776A956-2618-4C22-A4A7-E80FE032A490}" type="parTrans" cxnId="{CD2A7347-3EDE-4E8B-AE11-E2697C5576C2}">
      <dgm:prSet/>
      <dgm:spPr/>
      <dgm:t>
        <a:bodyPr/>
        <a:lstStyle/>
        <a:p>
          <a:endParaRPr lang="ru-RU" sz="2000">
            <a:latin typeface="Cambria" panose="02040503050406030204" pitchFamily="18" charset="0"/>
          </a:endParaRPr>
        </a:p>
      </dgm:t>
    </dgm:pt>
    <dgm:pt modelId="{0397C699-DDC6-488A-9E34-DC0A9F5475A8}" type="sibTrans" cxnId="{CD2A7347-3EDE-4E8B-AE11-E2697C5576C2}">
      <dgm:prSet/>
      <dgm:spPr/>
      <dgm:t>
        <a:bodyPr/>
        <a:lstStyle/>
        <a:p>
          <a:endParaRPr lang="ru-RU" sz="2000">
            <a:latin typeface="Cambria" panose="02040503050406030204" pitchFamily="18" charset="0"/>
          </a:endParaRPr>
        </a:p>
      </dgm:t>
    </dgm:pt>
    <dgm:pt modelId="{83D81125-A469-4CFB-828A-9ACDEDC6371A}">
      <dgm:prSet phldrT="[Текст]" custT="1"/>
      <dgm:spPr/>
      <dgm:t>
        <a:bodyPr/>
        <a:lstStyle/>
        <a:p>
          <a:r>
            <a:rPr lang="en-US" sz="1600" dirty="0" smtClean="0">
              <a:latin typeface="Cambria" panose="02040503050406030204" pitchFamily="18" charset="0"/>
            </a:rPr>
            <a:t>Consumption  of new substances that imitate drugs</a:t>
          </a:r>
          <a:endParaRPr lang="ru-RU" sz="1600" dirty="0">
            <a:latin typeface="Cambria" panose="02040503050406030204" pitchFamily="18" charset="0"/>
          </a:endParaRPr>
        </a:p>
      </dgm:t>
    </dgm:pt>
    <dgm:pt modelId="{35BD9DF7-DE33-4B33-B518-11BF444006F1}" type="parTrans" cxnId="{F5C7ED70-40B3-4A98-BF2B-DB571536220A}">
      <dgm:prSet/>
      <dgm:spPr/>
      <dgm:t>
        <a:bodyPr/>
        <a:lstStyle/>
        <a:p>
          <a:endParaRPr lang="ru-RU" sz="2000">
            <a:latin typeface="Cambria" panose="02040503050406030204" pitchFamily="18" charset="0"/>
          </a:endParaRPr>
        </a:p>
      </dgm:t>
    </dgm:pt>
    <dgm:pt modelId="{1F1E35CB-D946-411F-845C-370802DC8086}" type="sibTrans" cxnId="{F5C7ED70-40B3-4A98-BF2B-DB571536220A}">
      <dgm:prSet/>
      <dgm:spPr/>
      <dgm:t>
        <a:bodyPr/>
        <a:lstStyle/>
        <a:p>
          <a:endParaRPr lang="ru-RU" sz="2000">
            <a:latin typeface="Cambria" panose="02040503050406030204" pitchFamily="18" charset="0"/>
          </a:endParaRPr>
        </a:p>
      </dgm:t>
    </dgm:pt>
    <dgm:pt modelId="{66150DBD-D70A-4CAC-AACD-D4E72B9F159A}" type="pres">
      <dgm:prSet presAssocID="{79A0C12A-DC53-41D1-9F12-D56D96BD43A1}" presName="linearFlow" presStyleCnt="0">
        <dgm:presLayoutVars>
          <dgm:dir/>
          <dgm:resizeHandles val="exact"/>
        </dgm:presLayoutVars>
      </dgm:prSet>
      <dgm:spPr/>
    </dgm:pt>
    <dgm:pt modelId="{0F3F63E1-B04F-4FCE-9979-D4E125936DAD}" type="pres">
      <dgm:prSet presAssocID="{D246C54A-103D-44F0-AD99-F0338F4B0B0E}" presName="composite" presStyleCnt="0"/>
      <dgm:spPr/>
    </dgm:pt>
    <dgm:pt modelId="{941FE78F-E582-4726-9D88-8548A9BC4D72}" type="pres">
      <dgm:prSet presAssocID="{D246C54A-103D-44F0-AD99-F0338F4B0B0E}" presName="imgShp" presStyleLbl="fgImgPlace1" presStyleIdx="0" presStyleCnt="6" custLinFactNeighborX="-38195" custLinFactNeighborY="-376"/>
      <dgm:spPr>
        <a:blipFill>
          <a:blip xmlns:r="http://schemas.openxmlformats.org/officeDocument/2006/relationships" r:embed="rId1">
            <a:extLst>
              <a:ext uri="{28A0092B-C50C-407E-A947-70E740481C1C}">
                <a14:useLocalDpi xmlns:a14="http://schemas.microsoft.com/office/drawing/2010/main" val="0"/>
              </a:ext>
            </a:extLst>
          </a:blip>
          <a:srcRect/>
          <a:stretch>
            <a:fillRect l="-78000" r="-78000"/>
          </a:stretch>
        </a:blipFill>
      </dgm:spPr>
    </dgm:pt>
    <dgm:pt modelId="{E90ACF81-7EF1-4E66-8604-6DDE8F4F7320}" type="pres">
      <dgm:prSet presAssocID="{D246C54A-103D-44F0-AD99-F0338F4B0B0E}" presName="txShp" presStyleLbl="node1" presStyleIdx="0" presStyleCnt="6" custScaleX="125313" custScaleY="94707">
        <dgm:presLayoutVars>
          <dgm:bulletEnabled val="1"/>
        </dgm:presLayoutVars>
      </dgm:prSet>
      <dgm:spPr/>
      <dgm:t>
        <a:bodyPr/>
        <a:lstStyle/>
        <a:p>
          <a:endParaRPr lang="ru-RU"/>
        </a:p>
      </dgm:t>
    </dgm:pt>
    <dgm:pt modelId="{E47DD75F-FF0F-4450-9338-58A3E7E5C6BE}" type="pres">
      <dgm:prSet presAssocID="{F0C8316F-2ED0-461A-982E-C200392598E8}" presName="spacing" presStyleCnt="0"/>
      <dgm:spPr/>
    </dgm:pt>
    <dgm:pt modelId="{7A817B72-EE7E-448E-97DB-E373E3AB46D5}" type="pres">
      <dgm:prSet presAssocID="{2906A47A-8F80-4D91-9676-2445578D36AB}" presName="composite" presStyleCnt="0"/>
      <dgm:spPr/>
    </dgm:pt>
    <dgm:pt modelId="{8F685B57-AA39-4F3B-B9A8-D29A4CF8869C}" type="pres">
      <dgm:prSet presAssocID="{2906A47A-8F80-4D91-9676-2445578D36AB}" presName="imgShp" presStyleLbl="fgImgPlace1" presStyleIdx="1" presStyleCnt="6" custLinFactNeighborX="-49151" custLinFactNeighborY="124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B84B1484-ED1D-4843-AF24-1B2CC2F310CF}" type="pres">
      <dgm:prSet presAssocID="{2906A47A-8F80-4D91-9676-2445578D36AB}" presName="txShp" presStyleLbl="node1" presStyleIdx="1" presStyleCnt="6" custScaleX="125313" custScaleY="94707">
        <dgm:presLayoutVars>
          <dgm:bulletEnabled val="1"/>
        </dgm:presLayoutVars>
      </dgm:prSet>
      <dgm:spPr/>
      <dgm:t>
        <a:bodyPr/>
        <a:lstStyle/>
        <a:p>
          <a:endParaRPr lang="ru-RU"/>
        </a:p>
      </dgm:t>
    </dgm:pt>
    <dgm:pt modelId="{2FC6935E-8883-4BF7-9207-40CF4520C38B}" type="pres">
      <dgm:prSet presAssocID="{3691AF1B-8584-4463-AF5C-DECBB344C74A}" presName="spacing" presStyleCnt="0"/>
      <dgm:spPr/>
    </dgm:pt>
    <dgm:pt modelId="{B0ED4055-C2E1-4B99-8BE7-9974CC0D0D1C}" type="pres">
      <dgm:prSet presAssocID="{EBE13C2D-BC62-49B2-A8A6-979A5C3791D2}" presName="composite" presStyleCnt="0"/>
      <dgm:spPr/>
    </dgm:pt>
    <dgm:pt modelId="{3228D6C3-6C18-4652-9516-2C585BC08A4D}" type="pres">
      <dgm:prSet presAssocID="{EBE13C2D-BC62-49B2-A8A6-979A5C3791D2}" presName="imgShp" presStyleLbl="fgImgPlace1" presStyleIdx="2" presStyleCnt="6" custLinFactNeighborX="-49151" custLinFactNeighborY="286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dgm:spPr>
    </dgm:pt>
    <dgm:pt modelId="{0EC08BAD-D085-48A5-A3E7-42AEA6E3E289}" type="pres">
      <dgm:prSet presAssocID="{EBE13C2D-BC62-49B2-A8A6-979A5C3791D2}" presName="txShp" presStyleLbl="node1" presStyleIdx="2" presStyleCnt="6" custScaleX="125313" custScaleY="94707" custLinFactNeighborX="0" custLinFactNeighborY="219">
        <dgm:presLayoutVars>
          <dgm:bulletEnabled val="1"/>
        </dgm:presLayoutVars>
      </dgm:prSet>
      <dgm:spPr/>
      <dgm:t>
        <a:bodyPr/>
        <a:lstStyle/>
        <a:p>
          <a:endParaRPr lang="ru-RU"/>
        </a:p>
      </dgm:t>
    </dgm:pt>
    <dgm:pt modelId="{5AAC950F-6610-4FF4-8C36-FFA20AA4D21B}" type="pres">
      <dgm:prSet presAssocID="{41A17A05-F5B5-4B76-9364-DD36897DB53C}" presName="spacing" presStyleCnt="0"/>
      <dgm:spPr/>
    </dgm:pt>
    <dgm:pt modelId="{66B56460-4DF5-4C4A-9A28-F11DAE7E6B7F}" type="pres">
      <dgm:prSet presAssocID="{FD068B14-60D9-4939-976E-AEE9992D4CE3}" presName="composite" presStyleCnt="0"/>
      <dgm:spPr/>
    </dgm:pt>
    <dgm:pt modelId="{B72D817C-DA30-4223-87B5-7570621F4D2E}" type="pres">
      <dgm:prSet presAssocID="{FD068B14-60D9-4939-976E-AEE9992D4CE3}" presName="imgShp" presStyleLbl="fgImgPlace1" presStyleIdx="3" presStyleCnt="6" custLinFactNeighborX="-38195" custLinFactNeighborY="-647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138F1DFC-C3CA-4798-BD5E-B7562DAAA132}" type="pres">
      <dgm:prSet presAssocID="{FD068B14-60D9-4939-976E-AEE9992D4CE3}" presName="txShp" presStyleLbl="node1" presStyleIdx="3" presStyleCnt="6" custScaleX="125313" custScaleY="94707">
        <dgm:presLayoutVars>
          <dgm:bulletEnabled val="1"/>
        </dgm:presLayoutVars>
      </dgm:prSet>
      <dgm:spPr/>
      <dgm:t>
        <a:bodyPr/>
        <a:lstStyle/>
        <a:p>
          <a:endParaRPr lang="ru-RU"/>
        </a:p>
      </dgm:t>
    </dgm:pt>
    <dgm:pt modelId="{95DDBB8F-616F-44A6-BFAA-94D007C96726}" type="pres">
      <dgm:prSet presAssocID="{55504386-3491-4447-B37C-1005CF8C0584}" presName="spacing" presStyleCnt="0"/>
      <dgm:spPr/>
    </dgm:pt>
    <dgm:pt modelId="{2898768A-9EC4-4812-8CDE-7FDCD4C6BF7D}" type="pres">
      <dgm:prSet presAssocID="{7EEA6B24-DB22-4A9B-B984-0C74EA29FC91}" presName="composite" presStyleCnt="0"/>
      <dgm:spPr/>
    </dgm:pt>
    <dgm:pt modelId="{A8EAB73B-850A-478E-AE6D-56515CF1F205}" type="pres">
      <dgm:prSet presAssocID="{7EEA6B24-DB22-4A9B-B984-0C74EA29FC91}" presName="imgShp" presStyleLbl="fgImgPlace1" presStyleIdx="4" presStyleCnt="6" custLinFactNeighborX="-38195" custLinFactNeighborY="-4849"/>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dgm:spPr>
    </dgm:pt>
    <dgm:pt modelId="{31695328-533F-46CB-AD2F-344CAFB25EDD}" type="pres">
      <dgm:prSet presAssocID="{7EEA6B24-DB22-4A9B-B984-0C74EA29FC91}" presName="txShp" presStyleLbl="node1" presStyleIdx="4" presStyleCnt="6" custScaleX="120301" custScaleY="137856">
        <dgm:presLayoutVars>
          <dgm:bulletEnabled val="1"/>
        </dgm:presLayoutVars>
      </dgm:prSet>
      <dgm:spPr/>
      <dgm:t>
        <a:bodyPr/>
        <a:lstStyle/>
        <a:p>
          <a:endParaRPr lang="ru-RU"/>
        </a:p>
      </dgm:t>
    </dgm:pt>
    <dgm:pt modelId="{979D64DC-7B47-4039-92DF-7E4C08411BA3}" type="pres">
      <dgm:prSet presAssocID="{0397C699-DDC6-488A-9E34-DC0A9F5475A8}" presName="spacing" presStyleCnt="0"/>
      <dgm:spPr/>
    </dgm:pt>
    <dgm:pt modelId="{7200DB49-9162-4C33-8617-F885B651DAC0}" type="pres">
      <dgm:prSet presAssocID="{83D81125-A469-4CFB-828A-9ACDEDC6371A}" presName="composite" presStyleCnt="0"/>
      <dgm:spPr/>
    </dgm:pt>
    <dgm:pt modelId="{D3B3B603-4C4D-4854-85CE-91052C9C2E73}" type="pres">
      <dgm:prSet presAssocID="{83D81125-A469-4CFB-828A-9ACDEDC6371A}" presName="imgShp" presStyleLbl="fgImgPlace1" presStyleIdx="5" presStyleCnt="6" custLinFactNeighborX="-38195" custLinFactNeighborY="-322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9000" r="-29000"/>
          </a:stretch>
        </a:blipFill>
      </dgm:spPr>
    </dgm:pt>
    <dgm:pt modelId="{D2D8B7B3-2057-4DD7-AED8-8BFD13BFC42B}" type="pres">
      <dgm:prSet presAssocID="{83D81125-A469-4CFB-828A-9ACDEDC6371A}" presName="txShp" presStyleLbl="node1" presStyleIdx="5" presStyleCnt="6" custScaleX="125313" custScaleY="94707">
        <dgm:presLayoutVars>
          <dgm:bulletEnabled val="1"/>
        </dgm:presLayoutVars>
      </dgm:prSet>
      <dgm:spPr/>
      <dgm:t>
        <a:bodyPr/>
        <a:lstStyle/>
        <a:p>
          <a:endParaRPr lang="ru-RU"/>
        </a:p>
      </dgm:t>
    </dgm:pt>
  </dgm:ptLst>
  <dgm:cxnLst>
    <dgm:cxn modelId="{CD2A7347-3EDE-4E8B-AE11-E2697C5576C2}" srcId="{79A0C12A-DC53-41D1-9F12-D56D96BD43A1}" destId="{7EEA6B24-DB22-4A9B-B984-0C74EA29FC91}" srcOrd="4" destOrd="0" parTransId="{E776A956-2618-4C22-A4A7-E80FE032A490}" sibTransId="{0397C699-DDC6-488A-9E34-DC0A9F5475A8}"/>
    <dgm:cxn modelId="{0B916CA6-2784-48B2-ACD8-A6DD166E44CA}" type="presOf" srcId="{EBE13C2D-BC62-49B2-A8A6-979A5C3791D2}" destId="{0EC08BAD-D085-48A5-A3E7-42AEA6E3E289}" srcOrd="0" destOrd="0" presId="urn:microsoft.com/office/officeart/2005/8/layout/vList3"/>
    <dgm:cxn modelId="{4AC762DD-8424-4630-865D-AEF7EFDFBF78}" srcId="{79A0C12A-DC53-41D1-9F12-D56D96BD43A1}" destId="{D246C54A-103D-44F0-AD99-F0338F4B0B0E}" srcOrd="0" destOrd="0" parTransId="{46DC2DB2-63DC-43E7-B5E3-B2E670CEBDCF}" sibTransId="{F0C8316F-2ED0-461A-982E-C200392598E8}"/>
    <dgm:cxn modelId="{22E3CF60-4581-4F5B-86A2-C412393048E0}" type="presOf" srcId="{2906A47A-8F80-4D91-9676-2445578D36AB}" destId="{B84B1484-ED1D-4843-AF24-1B2CC2F310CF}" srcOrd="0" destOrd="0" presId="urn:microsoft.com/office/officeart/2005/8/layout/vList3"/>
    <dgm:cxn modelId="{B5B58643-9801-4686-B6CC-1F80DB48CEF9}" type="presOf" srcId="{79A0C12A-DC53-41D1-9F12-D56D96BD43A1}" destId="{66150DBD-D70A-4CAC-AACD-D4E72B9F159A}" srcOrd="0" destOrd="0" presId="urn:microsoft.com/office/officeart/2005/8/layout/vList3"/>
    <dgm:cxn modelId="{F5C7ED70-40B3-4A98-BF2B-DB571536220A}" srcId="{79A0C12A-DC53-41D1-9F12-D56D96BD43A1}" destId="{83D81125-A469-4CFB-828A-9ACDEDC6371A}" srcOrd="5" destOrd="0" parTransId="{35BD9DF7-DE33-4B33-B518-11BF444006F1}" sibTransId="{1F1E35CB-D946-411F-845C-370802DC8086}"/>
    <dgm:cxn modelId="{3B1E895A-C5BF-4F88-A099-0308F8E13B76}" srcId="{79A0C12A-DC53-41D1-9F12-D56D96BD43A1}" destId="{EBE13C2D-BC62-49B2-A8A6-979A5C3791D2}" srcOrd="2" destOrd="0" parTransId="{27F4B643-12E8-4E8B-BE63-BFD8F3C1D6A6}" sibTransId="{41A17A05-F5B5-4B76-9364-DD36897DB53C}"/>
    <dgm:cxn modelId="{3287D58D-0AED-4E72-A5A8-7703762EC408}" type="presOf" srcId="{7EEA6B24-DB22-4A9B-B984-0C74EA29FC91}" destId="{31695328-533F-46CB-AD2F-344CAFB25EDD}" srcOrd="0" destOrd="0" presId="urn:microsoft.com/office/officeart/2005/8/layout/vList3"/>
    <dgm:cxn modelId="{A59D54CC-7EF1-4AD9-B58F-05BBA0343A79}" type="presOf" srcId="{83D81125-A469-4CFB-828A-9ACDEDC6371A}" destId="{D2D8B7B3-2057-4DD7-AED8-8BFD13BFC42B}" srcOrd="0" destOrd="0" presId="urn:microsoft.com/office/officeart/2005/8/layout/vList3"/>
    <dgm:cxn modelId="{E93651A6-DDBF-4CD1-AA75-DAA6C592BA24}" type="presOf" srcId="{D246C54A-103D-44F0-AD99-F0338F4B0B0E}" destId="{E90ACF81-7EF1-4E66-8604-6DDE8F4F7320}" srcOrd="0" destOrd="0" presId="urn:microsoft.com/office/officeart/2005/8/layout/vList3"/>
    <dgm:cxn modelId="{29310708-5846-4BD6-A7E2-580B0029AC66}" type="presOf" srcId="{FD068B14-60D9-4939-976E-AEE9992D4CE3}" destId="{138F1DFC-C3CA-4798-BD5E-B7562DAAA132}" srcOrd="0" destOrd="0" presId="urn:microsoft.com/office/officeart/2005/8/layout/vList3"/>
    <dgm:cxn modelId="{912157FB-FBBF-43FA-91E3-E4C6ABC6F124}" srcId="{79A0C12A-DC53-41D1-9F12-D56D96BD43A1}" destId="{FD068B14-60D9-4939-976E-AEE9992D4CE3}" srcOrd="3" destOrd="0" parTransId="{E05F5F2A-529C-4DDF-A0A6-6EB60BF318F3}" sibTransId="{55504386-3491-4447-B37C-1005CF8C0584}"/>
    <dgm:cxn modelId="{B9C1D690-68B9-468A-871F-00B97A40B8C6}" srcId="{79A0C12A-DC53-41D1-9F12-D56D96BD43A1}" destId="{2906A47A-8F80-4D91-9676-2445578D36AB}" srcOrd="1" destOrd="0" parTransId="{CA90304B-8310-4612-B97B-E53FA3D53005}" sibTransId="{3691AF1B-8584-4463-AF5C-DECBB344C74A}"/>
    <dgm:cxn modelId="{89F677B8-D5D8-46A7-B040-390166174579}" type="presParOf" srcId="{66150DBD-D70A-4CAC-AACD-D4E72B9F159A}" destId="{0F3F63E1-B04F-4FCE-9979-D4E125936DAD}" srcOrd="0" destOrd="0" presId="urn:microsoft.com/office/officeart/2005/8/layout/vList3"/>
    <dgm:cxn modelId="{22370E14-F7C3-4217-9819-CB79B86E44E0}" type="presParOf" srcId="{0F3F63E1-B04F-4FCE-9979-D4E125936DAD}" destId="{941FE78F-E582-4726-9D88-8548A9BC4D72}" srcOrd="0" destOrd="0" presId="urn:microsoft.com/office/officeart/2005/8/layout/vList3"/>
    <dgm:cxn modelId="{D0977E74-EBD7-4F24-B7EE-CCFBEF766168}" type="presParOf" srcId="{0F3F63E1-B04F-4FCE-9979-D4E125936DAD}" destId="{E90ACF81-7EF1-4E66-8604-6DDE8F4F7320}" srcOrd="1" destOrd="0" presId="urn:microsoft.com/office/officeart/2005/8/layout/vList3"/>
    <dgm:cxn modelId="{41C3DDD1-D65E-4891-8261-0128FF9F6C23}" type="presParOf" srcId="{66150DBD-D70A-4CAC-AACD-D4E72B9F159A}" destId="{E47DD75F-FF0F-4450-9338-58A3E7E5C6BE}" srcOrd="1" destOrd="0" presId="urn:microsoft.com/office/officeart/2005/8/layout/vList3"/>
    <dgm:cxn modelId="{E7D032E7-0A96-4D5E-86E3-89A1078523EF}" type="presParOf" srcId="{66150DBD-D70A-4CAC-AACD-D4E72B9F159A}" destId="{7A817B72-EE7E-448E-97DB-E373E3AB46D5}" srcOrd="2" destOrd="0" presId="urn:microsoft.com/office/officeart/2005/8/layout/vList3"/>
    <dgm:cxn modelId="{FA1BF68E-7994-4F97-AC34-6E9A1D4B2D95}" type="presParOf" srcId="{7A817B72-EE7E-448E-97DB-E373E3AB46D5}" destId="{8F685B57-AA39-4F3B-B9A8-D29A4CF8869C}" srcOrd="0" destOrd="0" presId="urn:microsoft.com/office/officeart/2005/8/layout/vList3"/>
    <dgm:cxn modelId="{5658151D-6D81-4133-8BA5-F11BE725CDA3}" type="presParOf" srcId="{7A817B72-EE7E-448E-97DB-E373E3AB46D5}" destId="{B84B1484-ED1D-4843-AF24-1B2CC2F310CF}" srcOrd="1" destOrd="0" presId="urn:microsoft.com/office/officeart/2005/8/layout/vList3"/>
    <dgm:cxn modelId="{5F2EDB8C-BC64-40B1-A1A5-E6BF0DA7FAEE}" type="presParOf" srcId="{66150DBD-D70A-4CAC-AACD-D4E72B9F159A}" destId="{2FC6935E-8883-4BF7-9207-40CF4520C38B}" srcOrd="3" destOrd="0" presId="urn:microsoft.com/office/officeart/2005/8/layout/vList3"/>
    <dgm:cxn modelId="{E7E96705-565D-4EDD-BEE1-F124C6166069}" type="presParOf" srcId="{66150DBD-D70A-4CAC-AACD-D4E72B9F159A}" destId="{B0ED4055-C2E1-4B99-8BE7-9974CC0D0D1C}" srcOrd="4" destOrd="0" presId="urn:microsoft.com/office/officeart/2005/8/layout/vList3"/>
    <dgm:cxn modelId="{B3F86C0A-284A-437D-B8E9-7437677D8DE0}" type="presParOf" srcId="{B0ED4055-C2E1-4B99-8BE7-9974CC0D0D1C}" destId="{3228D6C3-6C18-4652-9516-2C585BC08A4D}" srcOrd="0" destOrd="0" presId="urn:microsoft.com/office/officeart/2005/8/layout/vList3"/>
    <dgm:cxn modelId="{BDB94192-F208-4FEB-86C7-3E7E026F9059}" type="presParOf" srcId="{B0ED4055-C2E1-4B99-8BE7-9974CC0D0D1C}" destId="{0EC08BAD-D085-48A5-A3E7-42AEA6E3E289}" srcOrd="1" destOrd="0" presId="urn:microsoft.com/office/officeart/2005/8/layout/vList3"/>
    <dgm:cxn modelId="{C2CCF1B6-01DB-48E4-804D-F9E5AFA18A08}" type="presParOf" srcId="{66150DBD-D70A-4CAC-AACD-D4E72B9F159A}" destId="{5AAC950F-6610-4FF4-8C36-FFA20AA4D21B}" srcOrd="5" destOrd="0" presId="urn:microsoft.com/office/officeart/2005/8/layout/vList3"/>
    <dgm:cxn modelId="{8B85E093-9AE9-4772-B479-37CB34026C21}" type="presParOf" srcId="{66150DBD-D70A-4CAC-AACD-D4E72B9F159A}" destId="{66B56460-4DF5-4C4A-9A28-F11DAE7E6B7F}" srcOrd="6" destOrd="0" presId="urn:microsoft.com/office/officeart/2005/8/layout/vList3"/>
    <dgm:cxn modelId="{AD8233E0-51D9-4F54-A152-3D66A05CAF9F}" type="presParOf" srcId="{66B56460-4DF5-4C4A-9A28-F11DAE7E6B7F}" destId="{B72D817C-DA30-4223-87B5-7570621F4D2E}" srcOrd="0" destOrd="0" presId="urn:microsoft.com/office/officeart/2005/8/layout/vList3"/>
    <dgm:cxn modelId="{F2DEFB77-996D-4B01-8C22-0FBDFCC2656B}" type="presParOf" srcId="{66B56460-4DF5-4C4A-9A28-F11DAE7E6B7F}" destId="{138F1DFC-C3CA-4798-BD5E-B7562DAAA132}" srcOrd="1" destOrd="0" presId="urn:microsoft.com/office/officeart/2005/8/layout/vList3"/>
    <dgm:cxn modelId="{F7C47AAD-48A9-4558-B3A4-CC0E5C5B39BA}" type="presParOf" srcId="{66150DBD-D70A-4CAC-AACD-D4E72B9F159A}" destId="{95DDBB8F-616F-44A6-BFAA-94D007C96726}" srcOrd="7" destOrd="0" presId="urn:microsoft.com/office/officeart/2005/8/layout/vList3"/>
    <dgm:cxn modelId="{F6F4F02B-9699-4AC2-92F5-72460A599E61}" type="presParOf" srcId="{66150DBD-D70A-4CAC-AACD-D4E72B9F159A}" destId="{2898768A-9EC4-4812-8CDE-7FDCD4C6BF7D}" srcOrd="8" destOrd="0" presId="urn:microsoft.com/office/officeart/2005/8/layout/vList3"/>
    <dgm:cxn modelId="{D53B7892-AF08-4835-BA26-C4D19683703C}" type="presParOf" srcId="{2898768A-9EC4-4812-8CDE-7FDCD4C6BF7D}" destId="{A8EAB73B-850A-478E-AE6D-56515CF1F205}" srcOrd="0" destOrd="0" presId="urn:microsoft.com/office/officeart/2005/8/layout/vList3"/>
    <dgm:cxn modelId="{34E77114-8E6C-43F2-BCC1-A9ED55EC472F}" type="presParOf" srcId="{2898768A-9EC4-4812-8CDE-7FDCD4C6BF7D}" destId="{31695328-533F-46CB-AD2F-344CAFB25EDD}" srcOrd="1" destOrd="0" presId="urn:microsoft.com/office/officeart/2005/8/layout/vList3"/>
    <dgm:cxn modelId="{B17D3065-2B0E-4476-A3FC-493172631C35}" type="presParOf" srcId="{66150DBD-D70A-4CAC-AACD-D4E72B9F159A}" destId="{979D64DC-7B47-4039-92DF-7E4C08411BA3}" srcOrd="9" destOrd="0" presId="urn:microsoft.com/office/officeart/2005/8/layout/vList3"/>
    <dgm:cxn modelId="{A948DB73-7E19-411D-A762-1544B97A5639}" type="presParOf" srcId="{66150DBD-D70A-4CAC-AACD-D4E72B9F159A}" destId="{7200DB49-9162-4C33-8617-F885B651DAC0}" srcOrd="10" destOrd="0" presId="urn:microsoft.com/office/officeart/2005/8/layout/vList3"/>
    <dgm:cxn modelId="{0C9E8B16-53F4-439A-A729-AE263E4DF408}" type="presParOf" srcId="{7200DB49-9162-4C33-8617-F885B651DAC0}" destId="{D3B3B603-4C4D-4854-85CE-91052C9C2E73}" srcOrd="0" destOrd="0" presId="urn:microsoft.com/office/officeart/2005/8/layout/vList3"/>
    <dgm:cxn modelId="{43F305D6-5B0B-4D65-922F-D61629334210}" type="presParOf" srcId="{7200DB49-9162-4C33-8617-F885B651DAC0}" destId="{D2D8B7B3-2057-4DD7-AED8-8BFD13BFC42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B3EACF-75DC-4965-B9D7-C793D2FB6916}" type="doc">
      <dgm:prSet loTypeId="urn:microsoft.com/office/officeart/2005/8/layout/vList3" loCatId="list" qsTypeId="urn:microsoft.com/office/officeart/2005/8/quickstyle/simple1" qsCatId="simple" csTypeId="urn:microsoft.com/office/officeart/2005/8/colors/accent1_2" csCatId="accent1" phldr="1"/>
      <dgm:spPr/>
    </dgm:pt>
    <dgm:pt modelId="{0FDDE080-8FD8-4BBC-98E4-63ABBDB6998E}">
      <dgm:prSet phldrT="[Текст]"/>
      <dgm:spPr/>
      <dgm:t>
        <a:bodyPr/>
        <a:lstStyle/>
        <a:p>
          <a:r>
            <a:rPr lang="en-US" dirty="0" smtClean="0">
              <a:latin typeface="Cambria" panose="02040503050406030204" pitchFamily="18" charset="0"/>
            </a:rPr>
            <a:t>Sexual life and behavior</a:t>
          </a:r>
          <a:endParaRPr lang="ru-RU" dirty="0">
            <a:latin typeface="Cambria" panose="02040503050406030204" pitchFamily="18" charset="0"/>
          </a:endParaRPr>
        </a:p>
      </dgm:t>
    </dgm:pt>
    <dgm:pt modelId="{AF14E95C-A37E-48F1-97B3-31DF63FCA1FD}" type="parTrans" cxnId="{4155D954-6688-4C57-9AC1-8C02C7E1DCBB}">
      <dgm:prSet/>
      <dgm:spPr/>
      <dgm:t>
        <a:bodyPr/>
        <a:lstStyle/>
        <a:p>
          <a:endParaRPr lang="ru-RU">
            <a:latin typeface="Cambria" panose="02040503050406030204" pitchFamily="18" charset="0"/>
          </a:endParaRPr>
        </a:p>
      </dgm:t>
    </dgm:pt>
    <dgm:pt modelId="{4F781DC6-E7A0-48E1-80D8-4BE22D273170}" type="sibTrans" cxnId="{4155D954-6688-4C57-9AC1-8C02C7E1DCBB}">
      <dgm:prSet/>
      <dgm:spPr/>
      <dgm:t>
        <a:bodyPr/>
        <a:lstStyle/>
        <a:p>
          <a:endParaRPr lang="ru-RU">
            <a:latin typeface="Cambria" panose="02040503050406030204" pitchFamily="18" charset="0"/>
          </a:endParaRPr>
        </a:p>
      </dgm:t>
    </dgm:pt>
    <dgm:pt modelId="{44F34A32-CEE9-4E59-BF55-C0A85E290DBC}">
      <dgm:prSet phldrT="[Текст]"/>
      <dgm:spPr/>
      <dgm:t>
        <a:bodyPr/>
        <a:lstStyle/>
        <a:p>
          <a:r>
            <a:rPr lang="en-US" dirty="0" smtClean="0"/>
            <a:t>Addressing medical and social services</a:t>
          </a:r>
          <a:endParaRPr lang="ru-RU" dirty="0">
            <a:latin typeface="Cambria" panose="02040503050406030204" pitchFamily="18" charset="0"/>
          </a:endParaRPr>
        </a:p>
      </dgm:t>
    </dgm:pt>
    <dgm:pt modelId="{05EBBE4E-3BC1-4423-B0CC-A91B45FA4974}" type="parTrans" cxnId="{1E39257B-8996-460E-BEA4-DF471DBB7414}">
      <dgm:prSet/>
      <dgm:spPr/>
      <dgm:t>
        <a:bodyPr/>
        <a:lstStyle/>
        <a:p>
          <a:endParaRPr lang="ru-RU">
            <a:latin typeface="Cambria" panose="02040503050406030204" pitchFamily="18" charset="0"/>
          </a:endParaRPr>
        </a:p>
      </dgm:t>
    </dgm:pt>
    <dgm:pt modelId="{4F62B378-5548-4A63-86DF-1EC74DAA50B0}" type="sibTrans" cxnId="{1E39257B-8996-460E-BEA4-DF471DBB7414}">
      <dgm:prSet/>
      <dgm:spPr/>
      <dgm:t>
        <a:bodyPr/>
        <a:lstStyle/>
        <a:p>
          <a:endParaRPr lang="ru-RU">
            <a:latin typeface="Cambria" panose="02040503050406030204" pitchFamily="18" charset="0"/>
          </a:endParaRPr>
        </a:p>
      </dgm:t>
    </dgm:pt>
    <dgm:pt modelId="{A29A4C79-7104-47ED-B525-00403CCCD2BF}">
      <dgm:prSet phldrT="[Текст]"/>
      <dgm:spPr/>
      <dgm:t>
        <a:bodyPr/>
        <a:lstStyle/>
        <a:p>
          <a:r>
            <a:rPr lang="en-US" dirty="0" smtClean="0">
              <a:latin typeface="Cambria" panose="02040503050406030204" pitchFamily="18" charset="0"/>
            </a:rPr>
            <a:t>Adolescents’ mental health</a:t>
          </a:r>
          <a:endParaRPr lang="ru-RU" dirty="0">
            <a:latin typeface="Cambria" panose="02040503050406030204" pitchFamily="18" charset="0"/>
          </a:endParaRPr>
        </a:p>
      </dgm:t>
    </dgm:pt>
    <dgm:pt modelId="{B7605484-420B-4AEC-B1E3-43A25E97E8C1}" type="parTrans" cxnId="{AC4BCC75-BEFE-4AA4-8721-08B3F1B3C071}">
      <dgm:prSet/>
      <dgm:spPr/>
      <dgm:t>
        <a:bodyPr/>
        <a:lstStyle/>
        <a:p>
          <a:endParaRPr lang="ru-RU">
            <a:latin typeface="Cambria" panose="02040503050406030204" pitchFamily="18" charset="0"/>
          </a:endParaRPr>
        </a:p>
      </dgm:t>
    </dgm:pt>
    <dgm:pt modelId="{3C7D10A6-24E0-4D38-AD68-83FDF3A3CD20}" type="sibTrans" cxnId="{AC4BCC75-BEFE-4AA4-8721-08B3F1B3C071}">
      <dgm:prSet/>
      <dgm:spPr/>
      <dgm:t>
        <a:bodyPr/>
        <a:lstStyle/>
        <a:p>
          <a:endParaRPr lang="ru-RU">
            <a:latin typeface="Cambria" panose="02040503050406030204" pitchFamily="18" charset="0"/>
          </a:endParaRPr>
        </a:p>
      </dgm:t>
    </dgm:pt>
    <dgm:pt modelId="{1434801B-A07D-43B3-9C8D-AD4CA1003307}">
      <dgm:prSet phldrT="[Текст]"/>
      <dgm:spPr/>
      <dgm:t>
        <a:bodyPr/>
        <a:lstStyle/>
        <a:p>
          <a:r>
            <a:rPr lang="en-US" smtClean="0">
              <a:latin typeface="Cambria" panose="02040503050406030204" pitchFamily="18" charset="0"/>
            </a:rPr>
            <a:t>Events on the East of the country</a:t>
          </a:r>
          <a:endParaRPr lang="ru-RU" dirty="0">
            <a:latin typeface="Cambria" panose="02040503050406030204" pitchFamily="18" charset="0"/>
          </a:endParaRPr>
        </a:p>
      </dgm:t>
    </dgm:pt>
    <dgm:pt modelId="{B0067535-D8B4-4001-9F75-4ADF1BBBB28A}" type="parTrans" cxnId="{1D96E849-2A23-4003-83DA-5C63C0D64FB8}">
      <dgm:prSet/>
      <dgm:spPr/>
      <dgm:t>
        <a:bodyPr/>
        <a:lstStyle/>
        <a:p>
          <a:endParaRPr lang="ru-RU">
            <a:latin typeface="Cambria" panose="02040503050406030204" pitchFamily="18" charset="0"/>
          </a:endParaRPr>
        </a:p>
      </dgm:t>
    </dgm:pt>
    <dgm:pt modelId="{DC850AAD-BA7E-4926-8551-B19FC58FA886}" type="sibTrans" cxnId="{1D96E849-2A23-4003-83DA-5C63C0D64FB8}">
      <dgm:prSet/>
      <dgm:spPr/>
      <dgm:t>
        <a:bodyPr/>
        <a:lstStyle/>
        <a:p>
          <a:endParaRPr lang="ru-RU">
            <a:latin typeface="Cambria" panose="02040503050406030204" pitchFamily="18" charset="0"/>
          </a:endParaRPr>
        </a:p>
      </dgm:t>
    </dgm:pt>
    <dgm:pt modelId="{4B61B3D9-2583-4439-8102-61E54EDCF92B}" type="pres">
      <dgm:prSet presAssocID="{C5B3EACF-75DC-4965-B9D7-C793D2FB6916}" presName="linearFlow" presStyleCnt="0">
        <dgm:presLayoutVars>
          <dgm:dir/>
          <dgm:resizeHandles val="exact"/>
        </dgm:presLayoutVars>
      </dgm:prSet>
      <dgm:spPr/>
    </dgm:pt>
    <dgm:pt modelId="{CDD719F7-9B45-4A3A-86A2-B5255A3544F7}" type="pres">
      <dgm:prSet presAssocID="{0FDDE080-8FD8-4BBC-98E4-63ABBDB6998E}" presName="composite" presStyleCnt="0"/>
      <dgm:spPr/>
    </dgm:pt>
    <dgm:pt modelId="{487D9D48-0014-4B68-89A3-F0AFDC817727}" type="pres">
      <dgm:prSet presAssocID="{0FDDE080-8FD8-4BBC-98E4-63ABBDB6998E}" presName="imgShp" presStyleLbl="fgImgPlace1" presStyleIdx="0" presStyleCnt="4" custLinFactNeighborX="-43376" custLinFactNeighborY="-10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F0472F1-9EE0-42CC-94FB-A5E39BC91E19}" type="pres">
      <dgm:prSet presAssocID="{0FDDE080-8FD8-4BBC-98E4-63ABBDB6998E}" presName="txShp" presStyleLbl="node1" presStyleIdx="0" presStyleCnt="4" custScaleX="117761" custScaleY="111914">
        <dgm:presLayoutVars>
          <dgm:bulletEnabled val="1"/>
        </dgm:presLayoutVars>
      </dgm:prSet>
      <dgm:spPr/>
      <dgm:t>
        <a:bodyPr/>
        <a:lstStyle/>
        <a:p>
          <a:endParaRPr lang="ru-RU"/>
        </a:p>
      </dgm:t>
    </dgm:pt>
    <dgm:pt modelId="{3DAEDB5C-1B40-4799-81A6-6A01CC8CC1DE}" type="pres">
      <dgm:prSet presAssocID="{4F781DC6-E7A0-48E1-80D8-4BE22D273170}" presName="spacing" presStyleCnt="0"/>
      <dgm:spPr/>
    </dgm:pt>
    <dgm:pt modelId="{E38D419E-FC38-4AFC-B985-6B13EE0F39B4}" type="pres">
      <dgm:prSet presAssocID="{44F34A32-CEE9-4E59-BF55-C0A85E290DBC}" presName="composite" presStyleCnt="0"/>
      <dgm:spPr/>
    </dgm:pt>
    <dgm:pt modelId="{640D0FDB-E3F5-4B43-9EF7-8F17F6BA399B}" type="pres">
      <dgm:prSet presAssocID="{44F34A32-CEE9-4E59-BF55-C0A85E290DBC}" presName="imgShp" presStyleLbl="fgImgPlace1" presStyleIdx="1" presStyleCnt="4" custLinFactNeighborX="-43376" custLinFactNeighborY="-5902"/>
      <dgm:spPr>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dgm:spPr>
    </dgm:pt>
    <dgm:pt modelId="{3A418627-4149-4FC9-B8DA-E418FED13BE2}" type="pres">
      <dgm:prSet presAssocID="{44F34A32-CEE9-4E59-BF55-C0A85E290DBC}" presName="txShp" presStyleLbl="node1" presStyleIdx="1" presStyleCnt="4" custScaleX="117761" custScaleY="111914">
        <dgm:presLayoutVars>
          <dgm:bulletEnabled val="1"/>
        </dgm:presLayoutVars>
      </dgm:prSet>
      <dgm:spPr/>
      <dgm:t>
        <a:bodyPr/>
        <a:lstStyle/>
        <a:p>
          <a:endParaRPr lang="ru-RU"/>
        </a:p>
      </dgm:t>
    </dgm:pt>
    <dgm:pt modelId="{F24B743B-8D11-4F86-8849-2BB65A521915}" type="pres">
      <dgm:prSet presAssocID="{4F62B378-5548-4A63-86DF-1EC74DAA50B0}" presName="spacing" presStyleCnt="0"/>
      <dgm:spPr/>
    </dgm:pt>
    <dgm:pt modelId="{6913456E-3541-47FF-89CC-35C56E4E171E}" type="pres">
      <dgm:prSet presAssocID="{A29A4C79-7104-47ED-B525-00403CCCD2BF}" presName="composite" presStyleCnt="0"/>
      <dgm:spPr/>
    </dgm:pt>
    <dgm:pt modelId="{E429CE72-BE35-4913-946A-AC9EDDA37640}" type="pres">
      <dgm:prSet presAssocID="{A29A4C79-7104-47ED-B525-00403CCCD2BF}" presName="imgShp" presStyleLbl="fgImgPlace1" presStyleIdx="2" presStyleCnt="4" custLinFactNeighborX="-43376" custLinFactNeighborY="-342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1000" r="-61000"/>
          </a:stretch>
        </a:blipFill>
      </dgm:spPr>
    </dgm:pt>
    <dgm:pt modelId="{01CC59F2-1A99-4C33-B93D-072289AB3DAF}" type="pres">
      <dgm:prSet presAssocID="{A29A4C79-7104-47ED-B525-00403CCCD2BF}" presName="txShp" presStyleLbl="node1" presStyleIdx="2" presStyleCnt="4" custScaleX="117761" custScaleY="111914">
        <dgm:presLayoutVars>
          <dgm:bulletEnabled val="1"/>
        </dgm:presLayoutVars>
      </dgm:prSet>
      <dgm:spPr/>
      <dgm:t>
        <a:bodyPr/>
        <a:lstStyle/>
        <a:p>
          <a:endParaRPr lang="ru-RU"/>
        </a:p>
      </dgm:t>
    </dgm:pt>
    <dgm:pt modelId="{D010365D-1385-4566-A60C-C32C3E7036B8}" type="pres">
      <dgm:prSet presAssocID="{3C7D10A6-24E0-4D38-AD68-83FDF3A3CD20}" presName="spacing" presStyleCnt="0"/>
      <dgm:spPr/>
    </dgm:pt>
    <dgm:pt modelId="{4F90A81B-67F3-47A0-9AA6-52391543C673}" type="pres">
      <dgm:prSet presAssocID="{1434801B-A07D-43B3-9C8D-AD4CA1003307}" presName="composite" presStyleCnt="0"/>
      <dgm:spPr/>
    </dgm:pt>
    <dgm:pt modelId="{24D2F6FD-907A-4F6D-A8FC-1F405E177A8F}" type="pres">
      <dgm:prSet presAssocID="{1434801B-A07D-43B3-9C8D-AD4CA1003307}" presName="imgShp" presStyleLbl="fgImgPlace1" presStyleIdx="3" presStyleCnt="4" custLinFactNeighborX="-43376" custLinFactNeighborY="-949"/>
      <dgm:spPr>
        <a:blipFill>
          <a:blip xmlns:r="http://schemas.openxmlformats.org/officeDocument/2006/relationships" r:embed="rId4">
            <a:extLst>
              <a:ext uri="{28A0092B-C50C-407E-A947-70E740481C1C}">
                <a14:useLocalDpi xmlns:a14="http://schemas.microsoft.com/office/drawing/2010/main" val="0"/>
              </a:ext>
            </a:extLst>
          </a:blip>
          <a:srcRect/>
          <a:stretch>
            <a:fillRect l="-21000" r="-21000"/>
          </a:stretch>
        </a:blipFill>
      </dgm:spPr>
    </dgm:pt>
    <dgm:pt modelId="{7D4EECCD-45C5-4A36-9089-0E27E94E2650}" type="pres">
      <dgm:prSet presAssocID="{1434801B-A07D-43B3-9C8D-AD4CA1003307}" presName="txShp" presStyleLbl="node1" presStyleIdx="3" presStyleCnt="4" custScaleX="117761" custScaleY="111914">
        <dgm:presLayoutVars>
          <dgm:bulletEnabled val="1"/>
        </dgm:presLayoutVars>
      </dgm:prSet>
      <dgm:spPr/>
      <dgm:t>
        <a:bodyPr/>
        <a:lstStyle/>
        <a:p>
          <a:endParaRPr lang="ru-RU"/>
        </a:p>
      </dgm:t>
    </dgm:pt>
  </dgm:ptLst>
  <dgm:cxnLst>
    <dgm:cxn modelId="{3ACC4EEE-97BE-49A4-8119-8BED4ED352E6}" type="presOf" srcId="{44F34A32-CEE9-4E59-BF55-C0A85E290DBC}" destId="{3A418627-4149-4FC9-B8DA-E418FED13BE2}" srcOrd="0" destOrd="0" presId="urn:microsoft.com/office/officeart/2005/8/layout/vList3"/>
    <dgm:cxn modelId="{DC22AE83-5CB5-43A2-9AAA-1CF20E1E40B5}" type="presOf" srcId="{0FDDE080-8FD8-4BBC-98E4-63ABBDB6998E}" destId="{EF0472F1-9EE0-42CC-94FB-A5E39BC91E19}" srcOrd="0" destOrd="0" presId="urn:microsoft.com/office/officeart/2005/8/layout/vList3"/>
    <dgm:cxn modelId="{AC4BCC75-BEFE-4AA4-8721-08B3F1B3C071}" srcId="{C5B3EACF-75DC-4965-B9D7-C793D2FB6916}" destId="{A29A4C79-7104-47ED-B525-00403CCCD2BF}" srcOrd="2" destOrd="0" parTransId="{B7605484-420B-4AEC-B1E3-43A25E97E8C1}" sibTransId="{3C7D10A6-24E0-4D38-AD68-83FDF3A3CD20}"/>
    <dgm:cxn modelId="{BE4FF855-44BE-4F9E-B0D3-FCBCCC027F5B}" type="presOf" srcId="{A29A4C79-7104-47ED-B525-00403CCCD2BF}" destId="{01CC59F2-1A99-4C33-B93D-072289AB3DAF}" srcOrd="0" destOrd="0" presId="urn:microsoft.com/office/officeart/2005/8/layout/vList3"/>
    <dgm:cxn modelId="{1D96E849-2A23-4003-83DA-5C63C0D64FB8}" srcId="{C5B3EACF-75DC-4965-B9D7-C793D2FB6916}" destId="{1434801B-A07D-43B3-9C8D-AD4CA1003307}" srcOrd="3" destOrd="0" parTransId="{B0067535-D8B4-4001-9F75-4ADF1BBBB28A}" sibTransId="{DC850AAD-BA7E-4926-8551-B19FC58FA886}"/>
    <dgm:cxn modelId="{4155D954-6688-4C57-9AC1-8C02C7E1DCBB}" srcId="{C5B3EACF-75DC-4965-B9D7-C793D2FB6916}" destId="{0FDDE080-8FD8-4BBC-98E4-63ABBDB6998E}" srcOrd="0" destOrd="0" parTransId="{AF14E95C-A37E-48F1-97B3-31DF63FCA1FD}" sibTransId="{4F781DC6-E7A0-48E1-80D8-4BE22D273170}"/>
    <dgm:cxn modelId="{8C75679D-AE93-4686-93AA-0607F54595E5}" type="presOf" srcId="{1434801B-A07D-43B3-9C8D-AD4CA1003307}" destId="{7D4EECCD-45C5-4A36-9089-0E27E94E2650}" srcOrd="0" destOrd="0" presId="urn:microsoft.com/office/officeart/2005/8/layout/vList3"/>
    <dgm:cxn modelId="{1E39257B-8996-460E-BEA4-DF471DBB7414}" srcId="{C5B3EACF-75DC-4965-B9D7-C793D2FB6916}" destId="{44F34A32-CEE9-4E59-BF55-C0A85E290DBC}" srcOrd="1" destOrd="0" parTransId="{05EBBE4E-3BC1-4423-B0CC-A91B45FA4974}" sibTransId="{4F62B378-5548-4A63-86DF-1EC74DAA50B0}"/>
    <dgm:cxn modelId="{40A4DFAC-27BB-4C30-A7DB-8550A6A0030D}" type="presOf" srcId="{C5B3EACF-75DC-4965-B9D7-C793D2FB6916}" destId="{4B61B3D9-2583-4439-8102-61E54EDCF92B}" srcOrd="0" destOrd="0" presId="urn:microsoft.com/office/officeart/2005/8/layout/vList3"/>
    <dgm:cxn modelId="{7A9217F4-0468-4189-99D7-8D7A00B8E36F}" type="presParOf" srcId="{4B61B3D9-2583-4439-8102-61E54EDCF92B}" destId="{CDD719F7-9B45-4A3A-86A2-B5255A3544F7}" srcOrd="0" destOrd="0" presId="urn:microsoft.com/office/officeart/2005/8/layout/vList3"/>
    <dgm:cxn modelId="{175CF1E3-7024-4BDF-8877-C382D15F1661}" type="presParOf" srcId="{CDD719F7-9B45-4A3A-86A2-B5255A3544F7}" destId="{487D9D48-0014-4B68-89A3-F0AFDC817727}" srcOrd="0" destOrd="0" presId="urn:microsoft.com/office/officeart/2005/8/layout/vList3"/>
    <dgm:cxn modelId="{10051663-597D-4449-B44F-FFE0E3ABC048}" type="presParOf" srcId="{CDD719F7-9B45-4A3A-86A2-B5255A3544F7}" destId="{EF0472F1-9EE0-42CC-94FB-A5E39BC91E19}" srcOrd="1" destOrd="0" presId="urn:microsoft.com/office/officeart/2005/8/layout/vList3"/>
    <dgm:cxn modelId="{985F6842-DA9D-4000-81D2-110A2F5F4D0A}" type="presParOf" srcId="{4B61B3D9-2583-4439-8102-61E54EDCF92B}" destId="{3DAEDB5C-1B40-4799-81A6-6A01CC8CC1DE}" srcOrd="1" destOrd="0" presId="urn:microsoft.com/office/officeart/2005/8/layout/vList3"/>
    <dgm:cxn modelId="{4892BB2C-E1BF-4118-88FB-EF7494FF71DD}" type="presParOf" srcId="{4B61B3D9-2583-4439-8102-61E54EDCF92B}" destId="{E38D419E-FC38-4AFC-B985-6B13EE0F39B4}" srcOrd="2" destOrd="0" presId="urn:microsoft.com/office/officeart/2005/8/layout/vList3"/>
    <dgm:cxn modelId="{2F09B7EA-BAC1-47B3-A9CF-99678764755C}" type="presParOf" srcId="{E38D419E-FC38-4AFC-B985-6B13EE0F39B4}" destId="{640D0FDB-E3F5-4B43-9EF7-8F17F6BA399B}" srcOrd="0" destOrd="0" presId="urn:microsoft.com/office/officeart/2005/8/layout/vList3"/>
    <dgm:cxn modelId="{FE22EF6D-07FE-40CC-A9A8-7F40B301C1A3}" type="presParOf" srcId="{E38D419E-FC38-4AFC-B985-6B13EE0F39B4}" destId="{3A418627-4149-4FC9-B8DA-E418FED13BE2}" srcOrd="1" destOrd="0" presId="urn:microsoft.com/office/officeart/2005/8/layout/vList3"/>
    <dgm:cxn modelId="{1347E421-F7E9-4160-AF7D-6AB15419459C}" type="presParOf" srcId="{4B61B3D9-2583-4439-8102-61E54EDCF92B}" destId="{F24B743B-8D11-4F86-8849-2BB65A521915}" srcOrd="3" destOrd="0" presId="urn:microsoft.com/office/officeart/2005/8/layout/vList3"/>
    <dgm:cxn modelId="{50DAF127-EC66-4A13-B1D6-66D5C0893A18}" type="presParOf" srcId="{4B61B3D9-2583-4439-8102-61E54EDCF92B}" destId="{6913456E-3541-47FF-89CC-35C56E4E171E}" srcOrd="4" destOrd="0" presId="urn:microsoft.com/office/officeart/2005/8/layout/vList3"/>
    <dgm:cxn modelId="{C0456E60-F467-4585-9CE7-EC48A5C6867B}" type="presParOf" srcId="{6913456E-3541-47FF-89CC-35C56E4E171E}" destId="{E429CE72-BE35-4913-946A-AC9EDDA37640}" srcOrd="0" destOrd="0" presId="urn:microsoft.com/office/officeart/2005/8/layout/vList3"/>
    <dgm:cxn modelId="{AAA59431-7435-4891-84BA-6AF6713B582E}" type="presParOf" srcId="{6913456E-3541-47FF-89CC-35C56E4E171E}" destId="{01CC59F2-1A99-4C33-B93D-072289AB3DAF}" srcOrd="1" destOrd="0" presId="urn:microsoft.com/office/officeart/2005/8/layout/vList3"/>
    <dgm:cxn modelId="{3820E640-4F3D-4308-B905-B8A43E697C36}" type="presParOf" srcId="{4B61B3D9-2583-4439-8102-61E54EDCF92B}" destId="{D010365D-1385-4566-A60C-C32C3E7036B8}" srcOrd="5" destOrd="0" presId="urn:microsoft.com/office/officeart/2005/8/layout/vList3"/>
    <dgm:cxn modelId="{37B1B67A-28B2-4433-828C-D9D530A713AE}" type="presParOf" srcId="{4B61B3D9-2583-4439-8102-61E54EDCF92B}" destId="{4F90A81B-67F3-47A0-9AA6-52391543C673}" srcOrd="6" destOrd="0" presId="urn:microsoft.com/office/officeart/2005/8/layout/vList3"/>
    <dgm:cxn modelId="{628595CA-3368-48B1-A9EF-F6AADA6808E1}" type="presParOf" srcId="{4F90A81B-67F3-47A0-9AA6-52391543C673}" destId="{24D2F6FD-907A-4F6D-A8FC-1F405E177A8F}" srcOrd="0" destOrd="0" presId="urn:microsoft.com/office/officeart/2005/8/layout/vList3"/>
    <dgm:cxn modelId="{35709080-BA4F-4602-9BF0-63C7D0529A62}" type="presParOf" srcId="{4F90A81B-67F3-47A0-9AA6-52391543C673}" destId="{7D4EECCD-45C5-4A36-9089-0E27E94E265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927901-7F49-4797-B40C-9CD59344C47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uk-UA"/>
        </a:p>
      </dgm:t>
    </dgm:pt>
    <dgm:pt modelId="{753402D0-233D-45C3-B2B0-5C07AF82601E}">
      <dgm:prSet/>
      <dgm:spPr/>
      <dgm:t>
        <a:bodyPr/>
        <a:lstStyle/>
        <a:p>
          <a:pPr rtl="0"/>
          <a:r>
            <a:rPr lang="uk-UA" dirty="0" smtClean="0"/>
            <a:t>Міжнародні звіти </a:t>
          </a:r>
          <a:r>
            <a:rPr lang="en-US" dirty="0" smtClean="0"/>
            <a:t>HBSC</a:t>
          </a:r>
          <a:r>
            <a:rPr lang="uk-UA" dirty="0" smtClean="0"/>
            <a:t>: </a:t>
          </a:r>
          <a:r>
            <a:rPr lang="en-US" dirty="0" smtClean="0"/>
            <a:t>www.hbsc.org</a:t>
          </a:r>
          <a:r>
            <a:rPr lang="uk-UA" dirty="0" smtClean="0"/>
            <a:t> </a:t>
          </a:r>
          <a:endParaRPr lang="uk-UA" dirty="0"/>
        </a:p>
      </dgm:t>
    </dgm:pt>
    <dgm:pt modelId="{A55B63D3-C53D-421F-94A9-D4AD929D8707}" type="parTrans" cxnId="{62D4A8EC-0D6C-4C07-980B-FE2E6564C24E}">
      <dgm:prSet/>
      <dgm:spPr/>
      <dgm:t>
        <a:bodyPr/>
        <a:lstStyle/>
        <a:p>
          <a:endParaRPr lang="uk-UA"/>
        </a:p>
      </dgm:t>
    </dgm:pt>
    <dgm:pt modelId="{8EA266CA-88E6-4C7D-A6DF-F66C46EC296B}" type="sibTrans" cxnId="{62D4A8EC-0D6C-4C07-980B-FE2E6564C24E}">
      <dgm:prSet/>
      <dgm:spPr/>
      <dgm:t>
        <a:bodyPr/>
        <a:lstStyle/>
        <a:p>
          <a:endParaRPr lang="uk-UA"/>
        </a:p>
      </dgm:t>
    </dgm:pt>
    <dgm:pt modelId="{8A1EA923-FA91-419A-B34A-165E6F23EE96}" type="pres">
      <dgm:prSet presAssocID="{03927901-7F49-4797-B40C-9CD59344C477}" presName="composite" presStyleCnt="0">
        <dgm:presLayoutVars>
          <dgm:chMax val="1"/>
          <dgm:dir/>
          <dgm:resizeHandles val="exact"/>
        </dgm:presLayoutVars>
      </dgm:prSet>
      <dgm:spPr/>
      <dgm:t>
        <a:bodyPr/>
        <a:lstStyle/>
        <a:p>
          <a:endParaRPr lang="uk-UA"/>
        </a:p>
      </dgm:t>
    </dgm:pt>
    <dgm:pt modelId="{2CC8EA56-5386-486B-8FC8-8B9E4DCAF778}" type="pres">
      <dgm:prSet presAssocID="{753402D0-233D-45C3-B2B0-5C07AF82601E}" presName="roof" presStyleLbl="dkBgShp" presStyleIdx="0" presStyleCnt="2" custScaleY="58918" custLinFactNeighborX="-426" custLinFactNeighborY="-15116"/>
      <dgm:spPr/>
      <dgm:t>
        <a:bodyPr/>
        <a:lstStyle/>
        <a:p>
          <a:endParaRPr lang="uk-UA"/>
        </a:p>
      </dgm:t>
    </dgm:pt>
    <dgm:pt modelId="{A4FA99B3-67E4-404F-B1E0-A3130D651C61}" type="pres">
      <dgm:prSet presAssocID="{753402D0-233D-45C3-B2B0-5C07AF82601E}" presName="pillars" presStyleCnt="0"/>
      <dgm:spPr/>
    </dgm:pt>
    <dgm:pt modelId="{EFAF1FB4-C64D-4E91-B19D-D9FAE683B24A}" type="pres">
      <dgm:prSet presAssocID="{753402D0-233D-45C3-B2B0-5C07AF82601E}" presName="pillar1" presStyleLbl="node1" presStyleIdx="0" presStyleCnt="1" custScaleY="135494" custLinFactNeighborX="-426" custLinFactNeighborY="16038">
        <dgm:presLayoutVars>
          <dgm:bulletEnabled val="1"/>
        </dgm:presLayoutVars>
        <dgm:style>
          <a:lnRef idx="1">
            <a:schemeClr val="accent1"/>
          </a:lnRef>
          <a:fillRef idx="2">
            <a:schemeClr val="accent1"/>
          </a:fillRef>
          <a:effectRef idx="1">
            <a:schemeClr val="accent1"/>
          </a:effectRef>
          <a:fontRef idx="minor">
            <a:schemeClr val="dk1"/>
          </a:fontRef>
        </dgm:style>
      </dgm:prSet>
      <dgm:spPr/>
      <dgm:t>
        <a:bodyPr/>
        <a:lstStyle/>
        <a:p>
          <a:endParaRPr lang="ru-RU"/>
        </a:p>
      </dgm:t>
    </dgm:pt>
    <dgm:pt modelId="{ED9D6697-1B94-46D1-B570-04F6E26BDADD}" type="pres">
      <dgm:prSet presAssocID="{753402D0-233D-45C3-B2B0-5C07AF82601E}" presName="base" presStyleLbl="dkBgShp" presStyleIdx="1" presStyleCnt="2" custFlipVert="1" custScaleY="16939"/>
      <dgm:spPr/>
    </dgm:pt>
  </dgm:ptLst>
  <dgm:cxnLst>
    <dgm:cxn modelId="{FA99F0C7-B4BB-49ED-AE76-B6CBDBA1EDF3}" type="presOf" srcId="{03927901-7F49-4797-B40C-9CD59344C477}" destId="{8A1EA923-FA91-419A-B34A-165E6F23EE96}" srcOrd="0" destOrd="0" presId="urn:microsoft.com/office/officeart/2005/8/layout/hList3"/>
    <dgm:cxn modelId="{62D4A8EC-0D6C-4C07-980B-FE2E6564C24E}" srcId="{03927901-7F49-4797-B40C-9CD59344C477}" destId="{753402D0-233D-45C3-B2B0-5C07AF82601E}" srcOrd="0" destOrd="0" parTransId="{A55B63D3-C53D-421F-94A9-D4AD929D8707}" sibTransId="{8EA266CA-88E6-4C7D-A6DF-F66C46EC296B}"/>
    <dgm:cxn modelId="{0C29CB72-AEF7-4E55-9955-2E6DD4ECB8A8}" type="presOf" srcId="{753402D0-233D-45C3-B2B0-5C07AF82601E}" destId="{2CC8EA56-5386-486B-8FC8-8B9E4DCAF778}" srcOrd="0" destOrd="0" presId="urn:microsoft.com/office/officeart/2005/8/layout/hList3"/>
    <dgm:cxn modelId="{8320E035-D41E-4BE5-AECF-CE2EF782A003}" type="presParOf" srcId="{8A1EA923-FA91-419A-B34A-165E6F23EE96}" destId="{2CC8EA56-5386-486B-8FC8-8B9E4DCAF778}" srcOrd="0" destOrd="0" presId="urn:microsoft.com/office/officeart/2005/8/layout/hList3"/>
    <dgm:cxn modelId="{82898B36-A0BB-4093-AC58-D8B73F08F136}" type="presParOf" srcId="{8A1EA923-FA91-419A-B34A-165E6F23EE96}" destId="{A4FA99B3-67E4-404F-B1E0-A3130D651C61}" srcOrd="1" destOrd="0" presId="urn:microsoft.com/office/officeart/2005/8/layout/hList3"/>
    <dgm:cxn modelId="{8FDFB553-0359-4F26-974D-05FA8065D624}" type="presParOf" srcId="{A4FA99B3-67E4-404F-B1E0-A3130D651C61}" destId="{EFAF1FB4-C64D-4E91-B19D-D9FAE683B24A}" srcOrd="0" destOrd="0" presId="urn:microsoft.com/office/officeart/2005/8/layout/hList3"/>
    <dgm:cxn modelId="{05F3E4EE-9EAB-4198-A331-D20C19884072}" type="presParOf" srcId="{8A1EA923-FA91-419A-B34A-165E6F23EE96}" destId="{ED9D6697-1B94-46D1-B570-04F6E26BDAD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927901-7F49-4797-B40C-9CD59344C477}"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uk-UA"/>
        </a:p>
      </dgm:t>
    </dgm:pt>
    <dgm:pt modelId="{753402D0-233D-45C3-B2B0-5C07AF82601E}">
      <dgm:prSet/>
      <dgm:spPr/>
      <dgm:t>
        <a:bodyPr/>
        <a:lstStyle/>
        <a:p>
          <a:pPr rtl="0"/>
          <a:r>
            <a:rPr lang="uk-UA" dirty="0" smtClean="0"/>
            <a:t>Національні звіти </a:t>
          </a:r>
          <a:r>
            <a:rPr lang="en-US" dirty="0" smtClean="0"/>
            <a:t>HBSC</a:t>
          </a:r>
          <a:r>
            <a:rPr lang="uk-UA" dirty="0" smtClean="0"/>
            <a:t>: </a:t>
          </a:r>
          <a:r>
            <a:rPr lang="en-US" dirty="0" smtClean="0"/>
            <a:t>www.uisr.org.ua/hbsc</a:t>
          </a:r>
          <a:endParaRPr lang="uk-UA" dirty="0"/>
        </a:p>
      </dgm:t>
    </dgm:pt>
    <dgm:pt modelId="{A55B63D3-C53D-421F-94A9-D4AD929D8707}" type="parTrans" cxnId="{62D4A8EC-0D6C-4C07-980B-FE2E6564C24E}">
      <dgm:prSet/>
      <dgm:spPr/>
      <dgm:t>
        <a:bodyPr/>
        <a:lstStyle/>
        <a:p>
          <a:endParaRPr lang="uk-UA"/>
        </a:p>
      </dgm:t>
    </dgm:pt>
    <dgm:pt modelId="{8EA266CA-88E6-4C7D-A6DF-F66C46EC296B}" type="sibTrans" cxnId="{62D4A8EC-0D6C-4C07-980B-FE2E6564C24E}">
      <dgm:prSet/>
      <dgm:spPr/>
      <dgm:t>
        <a:bodyPr/>
        <a:lstStyle/>
        <a:p>
          <a:endParaRPr lang="uk-UA"/>
        </a:p>
      </dgm:t>
    </dgm:pt>
    <dgm:pt modelId="{8A1EA923-FA91-419A-B34A-165E6F23EE96}" type="pres">
      <dgm:prSet presAssocID="{03927901-7F49-4797-B40C-9CD59344C477}" presName="composite" presStyleCnt="0">
        <dgm:presLayoutVars>
          <dgm:chMax val="1"/>
          <dgm:dir/>
          <dgm:resizeHandles val="exact"/>
        </dgm:presLayoutVars>
      </dgm:prSet>
      <dgm:spPr/>
      <dgm:t>
        <a:bodyPr/>
        <a:lstStyle/>
        <a:p>
          <a:endParaRPr lang="uk-UA"/>
        </a:p>
      </dgm:t>
    </dgm:pt>
    <dgm:pt modelId="{2CC8EA56-5386-486B-8FC8-8B9E4DCAF778}" type="pres">
      <dgm:prSet presAssocID="{753402D0-233D-45C3-B2B0-5C07AF82601E}" presName="roof" presStyleLbl="dkBgShp" presStyleIdx="0" presStyleCnt="2" custScaleY="58918" custLinFactNeighborX="-426" custLinFactNeighborY="-15116"/>
      <dgm:spPr/>
      <dgm:t>
        <a:bodyPr/>
        <a:lstStyle/>
        <a:p>
          <a:endParaRPr lang="uk-UA"/>
        </a:p>
      </dgm:t>
    </dgm:pt>
    <dgm:pt modelId="{A4FA99B3-67E4-404F-B1E0-A3130D651C61}" type="pres">
      <dgm:prSet presAssocID="{753402D0-233D-45C3-B2B0-5C07AF82601E}" presName="pillars" presStyleCnt="0"/>
      <dgm:spPr/>
    </dgm:pt>
    <dgm:pt modelId="{EFAF1FB4-C64D-4E91-B19D-D9FAE683B24A}" type="pres">
      <dgm:prSet presAssocID="{753402D0-233D-45C3-B2B0-5C07AF82601E}" presName="pillar1" presStyleLbl="node1" presStyleIdx="0" presStyleCnt="1" custScaleY="135494" custLinFactNeighborX="-465" custLinFactNeighborY="-37149">
        <dgm:presLayoutVars>
          <dgm:bulletEnabled val="1"/>
        </dgm:presLayoutVars>
        <dgm:style>
          <a:lnRef idx="1">
            <a:schemeClr val="accent1"/>
          </a:lnRef>
          <a:fillRef idx="2">
            <a:schemeClr val="accent1"/>
          </a:fillRef>
          <a:effectRef idx="1">
            <a:schemeClr val="accent1"/>
          </a:effectRef>
          <a:fontRef idx="minor">
            <a:schemeClr val="dk1"/>
          </a:fontRef>
        </dgm:style>
      </dgm:prSet>
      <dgm:spPr/>
      <dgm:t>
        <a:bodyPr/>
        <a:lstStyle/>
        <a:p>
          <a:endParaRPr lang="ru-RU"/>
        </a:p>
      </dgm:t>
    </dgm:pt>
    <dgm:pt modelId="{ED9D6697-1B94-46D1-B570-04F6E26BDADD}" type="pres">
      <dgm:prSet presAssocID="{753402D0-233D-45C3-B2B0-5C07AF82601E}" presName="base" presStyleLbl="dkBgShp" presStyleIdx="1" presStyleCnt="2" custFlipVert="1" custScaleY="16939"/>
      <dgm:spPr/>
    </dgm:pt>
  </dgm:ptLst>
  <dgm:cxnLst>
    <dgm:cxn modelId="{62D4A8EC-0D6C-4C07-980B-FE2E6564C24E}" srcId="{03927901-7F49-4797-B40C-9CD59344C477}" destId="{753402D0-233D-45C3-B2B0-5C07AF82601E}" srcOrd="0" destOrd="0" parTransId="{A55B63D3-C53D-421F-94A9-D4AD929D8707}" sibTransId="{8EA266CA-88E6-4C7D-A6DF-F66C46EC296B}"/>
    <dgm:cxn modelId="{81DF4D41-B7AB-4E85-8FD7-72002F7AE377}" type="presOf" srcId="{03927901-7F49-4797-B40C-9CD59344C477}" destId="{8A1EA923-FA91-419A-B34A-165E6F23EE96}" srcOrd="0" destOrd="0" presId="urn:microsoft.com/office/officeart/2005/8/layout/hList3"/>
    <dgm:cxn modelId="{22A5D73F-DDBF-44E8-BB44-EE5CD002522D}" type="presOf" srcId="{753402D0-233D-45C3-B2B0-5C07AF82601E}" destId="{2CC8EA56-5386-486B-8FC8-8B9E4DCAF778}" srcOrd="0" destOrd="0" presId="urn:microsoft.com/office/officeart/2005/8/layout/hList3"/>
    <dgm:cxn modelId="{A1764745-F086-412D-9BF1-2A010311DA73}" type="presParOf" srcId="{8A1EA923-FA91-419A-B34A-165E6F23EE96}" destId="{2CC8EA56-5386-486B-8FC8-8B9E4DCAF778}" srcOrd="0" destOrd="0" presId="urn:microsoft.com/office/officeart/2005/8/layout/hList3"/>
    <dgm:cxn modelId="{D1DCDE5A-BDC0-4ECF-B9C4-A4C2151D2274}" type="presParOf" srcId="{8A1EA923-FA91-419A-B34A-165E6F23EE96}" destId="{A4FA99B3-67E4-404F-B1E0-A3130D651C61}" srcOrd="1" destOrd="0" presId="urn:microsoft.com/office/officeart/2005/8/layout/hList3"/>
    <dgm:cxn modelId="{B71113D5-602B-46D2-B81B-B4D8D59CC56D}" type="presParOf" srcId="{A4FA99B3-67E4-404F-B1E0-A3130D651C61}" destId="{EFAF1FB4-C64D-4E91-B19D-D9FAE683B24A}" srcOrd="0" destOrd="0" presId="urn:microsoft.com/office/officeart/2005/8/layout/hList3"/>
    <dgm:cxn modelId="{7A3E0CD6-5C1A-48D4-B0A7-E574904BB69B}" type="presParOf" srcId="{8A1EA923-FA91-419A-B34A-165E6F23EE96}" destId="{ED9D6697-1B94-46D1-B570-04F6E26BDADD}"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cdr:x>
      <cdr:y>0</cdr:y>
    </cdr:from>
    <cdr:to>
      <cdr:x>0.40879</cdr:x>
      <cdr:y>0.17219</cdr:y>
    </cdr:to>
    <cdr:sp macro="" textlink="">
      <cdr:nvSpPr>
        <cdr:cNvPr id="2" name="Прямоугольник 1"/>
        <cdr:cNvSpPr/>
      </cdr:nvSpPr>
      <cdr:spPr>
        <a:xfrm xmlns:a="http://schemas.openxmlformats.org/drawingml/2006/main">
          <a:off x="0" y="0"/>
          <a:ext cx="3561810" cy="461665"/>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2400" b="1" dirty="0" smtClean="0">
              <a:solidFill>
                <a:srgbClr val="C00000"/>
              </a:solidFill>
              <a:latin typeface="Cambria" panose="02040503050406030204" pitchFamily="18" charset="0"/>
            </a:rPr>
            <a:t>Experiencing alcohol</a:t>
          </a:r>
          <a:endParaRPr lang="ru-RU" sz="2400" dirty="0">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0.00612</cdr:x>
      <cdr:y>0.10639</cdr:y>
    </cdr:from>
    <cdr:to>
      <cdr:x>0.70896</cdr:x>
      <cdr:y>0.24499</cdr:y>
    </cdr:to>
    <cdr:sp macro="" textlink="">
      <cdr:nvSpPr>
        <cdr:cNvPr id="3" name="Заголовок 1"/>
        <cdr:cNvSpPr txBox="1">
          <a:spLocks xmlns:a="http://schemas.openxmlformats.org/drawingml/2006/main"/>
        </cdr:cNvSpPr>
      </cdr:nvSpPr>
      <cdr:spPr>
        <a:xfrm xmlns:a="http://schemas.openxmlformats.org/drawingml/2006/main">
          <a:off x="53752" y="360040"/>
          <a:ext cx="6174462" cy="469049"/>
        </a:xfrm>
        <a:prstGeom xmlns:a="http://schemas.openxmlformats.org/drawingml/2006/main" prst="rect">
          <a:avLst/>
        </a:prstGeom>
      </cdr:spPr>
      <cdr:txBody>
        <a:bodyPr xmlns:a="http://schemas.openxmlformats.org/drawingml/2006/main" vert="horz" lIns="91440" tIns="45720" rIns="91440" bIns="45720" rtlCol="0" anchor="b">
          <a:no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90000"/>
            </a:lnSpc>
          </a:pPr>
          <a:r>
            <a:rPr lang="en-US" sz="1600" b="1" dirty="0" smtClean="0">
              <a:solidFill>
                <a:schemeClr val="tx1"/>
              </a:solidFill>
              <a:effectLst/>
              <a:latin typeface="Cambria" panose="02040503050406030204" pitchFamily="18" charset="0"/>
            </a:rPr>
            <a:t>Consumption level of marijuana or hashish during lifetime in selected European countries</a:t>
          </a:r>
          <a:r>
            <a:rPr lang="uk-UA" sz="1600" b="1" dirty="0" smtClean="0">
              <a:solidFill>
                <a:schemeClr val="tx1"/>
              </a:solidFill>
              <a:effectLst/>
              <a:latin typeface="Cambria" panose="02040503050406030204" pitchFamily="18" charset="0"/>
            </a:rPr>
            <a:t>, %</a:t>
          </a:r>
          <a:endParaRPr lang="uk-UA" sz="1600" dirty="0">
            <a:solidFill>
              <a:schemeClr val="tx1"/>
            </a:solidFill>
            <a:latin typeface="Cambria" panose="020405030504060302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0.65639</cdr:x>
      <cdr:y>0.49386</cdr:y>
    </cdr:from>
    <cdr:to>
      <cdr:x>0.70768</cdr:x>
      <cdr:y>0.72166</cdr:y>
    </cdr:to>
    <cdr:sp macro="" textlink="">
      <cdr:nvSpPr>
        <cdr:cNvPr id="2" name="Открывающая фигурная скобка 1"/>
        <cdr:cNvSpPr/>
      </cdr:nvSpPr>
      <cdr:spPr>
        <a:xfrm xmlns:a="http://schemas.openxmlformats.org/drawingml/2006/main">
          <a:off x="3024336" y="2185509"/>
          <a:ext cx="236318" cy="1008096"/>
        </a:xfrm>
        <a:prstGeom xmlns:a="http://schemas.openxmlformats.org/drawingml/2006/main" prst="leftBrace">
          <a:avLst/>
        </a:prstGeom>
        <a:ln xmlns:a="http://schemas.openxmlformats.org/drawingml/2006/main">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endParaRPr lang="ru-RU"/>
        </a:p>
      </cdr:txBody>
    </cdr:sp>
  </cdr:relSizeAnchor>
  <cdr:relSizeAnchor xmlns:cdr="http://schemas.openxmlformats.org/drawingml/2006/chartDrawing">
    <cdr:from>
      <cdr:x>0</cdr:x>
      <cdr:y>0.01627</cdr:y>
    </cdr:from>
    <cdr:to>
      <cdr:x>0.57873</cdr:x>
      <cdr:y>0.87388</cdr:y>
    </cdr:to>
    <cdr:sp macro="" textlink="">
      <cdr:nvSpPr>
        <cdr:cNvPr id="3" name="Скругленный прямоугольник 2"/>
        <cdr:cNvSpPr/>
      </cdr:nvSpPr>
      <cdr:spPr>
        <a:xfrm xmlns:a="http://schemas.openxmlformats.org/drawingml/2006/main">
          <a:off x="-755576" y="72008"/>
          <a:ext cx="2541477" cy="3795228"/>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800" dirty="0" smtClean="0">
              <a:solidFill>
                <a:srgbClr val="000000"/>
              </a:solidFill>
            </a:rPr>
            <a:t>None</a:t>
          </a:r>
          <a:endParaRPr lang="ru-RU" sz="1800" dirty="0" smtClean="0">
            <a:solidFill>
              <a:srgbClr val="000000"/>
            </a:solidFill>
          </a:endParaRPr>
        </a:p>
        <a:p xmlns:a="http://schemas.openxmlformats.org/drawingml/2006/main">
          <a:pPr algn="r"/>
          <a:endParaRPr lang="en-US" sz="1200" dirty="0" smtClean="0">
            <a:solidFill>
              <a:srgbClr val="000000"/>
            </a:solidFill>
          </a:endParaRPr>
        </a:p>
        <a:p xmlns:a="http://schemas.openxmlformats.org/drawingml/2006/main">
          <a:pPr algn="r"/>
          <a:r>
            <a:rPr lang="en-US" sz="1800" dirty="0" smtClean="0">
              <a:solidFill>
                <a:srgbClr val="000000"/>
              </a:solidFill>
            </a:rPr>
            <a:t>Half an hour or less</a:t>
          </a:r>
          <a:endParaRPr lang="ru-RU" sz="1800" dirty="0" smtClean="0">
            <a:solidFill>
              <a:srgbClr val="000000"/>
            </a:solidFill>
          </a:endParaRPr>
        </a:p>
        <a:p xmlns:a="http://schemas.openxmlformats.org/drawingml/2006/main">
          <a:pPr algn="r"/>
          <a:endParaRPr lang="ru-RU" sz="1600" dirty="0" smtClean="0">
            <a:solidFill>
              <a:srgbClr val="000000"/>
            </a:solidFill>
          </a:endParaRPr>
        </a:p>
        <a:p xmlns:a="http://schemas.openxmlformats.org/drawingml/2006/main">
          <a:pPr algn="ctr"/>
          <a:r>
            <a:rPr lang="en-US" sz="1800" dirty="0" smtClean="0">
              <a:solidFill>
                <a:srgbClr val="000000"/>
              </a:solidFill>
            </a:rPr>
            <a:t>About 1 hour</a:t>
          </a:r>
          <a:endParaRPr lang="ru-RU" sz="1800" dirty="0" smtClean="0">
            <a:solidFill>
              <a:srgbClr val="000000"/>
            </a:solidFill>
          </a:endParaRPr>
        </a:p>
        <a:p xmlns:a="http://schemas.openxmlformats.org/drawingml/2006/main">
          <a:pPr algn="r"/>
          <a:endParaRPr lang="ru-RU" sz="1400" dirty="0" smtClean="0">
            <a:solidFill>
              <a:srgbClr val="000000"/>
            </a:solidFill>
          </a:endParaRPr>
        </a:p>
        <a:p xmlns:a="http://schemas.openxmlformats.org/drawingml/2006/main">
          <a:pPr algn="l"/>
          <a:r>
            <a:rPr lang="en-US" sz="1800" dirty="0" smtClean="0">
              <a:solidFill>
                <a:srgbClr val="000000"/>
              </a:solidFill>
            </a:rPr>
            <a:t>About 2-3 hours</a:t>
          </a:r>
          <a:endParaRPr lang="ru-RU" sz="1800" dirty="0" smtClean="0">
            <a:solidFill>
              <a:srgbClr val="000000"/>
            </a:solidFill>
          </a:endParaRPr>
        </a:p>
        <a:p xmlns:a="http://schemas.openxmlformats.org/drawingml/2006/main">
          <a:pPr algn="r"/>
          <a:endParaRPr lang="ru-RU" sz="1800" dirty="0" smtClean="0">
            <a:solidFill>
              <a:srgbClr val="000000"/>
            </a:solidFill>
          </a:endParaRPr>
        </a:p>
        <a:p xmlns:a="http://schemas.openxmlformats.org/drawingml/2006/main">
          <a:pPr algn="r"/>
          <a:r>
            <a:rPr lang="en-US" sz="1800" dirty="0" smtClean="0">
              <a:solidFill>
                <a:srgbClr val="000000"/>
              </a:solidFill>
            </a:rPr>
            <a:t>About 4-5 hours</a:t>
          </a:r>
          <a:endParaRPr lang="ru-RU" sz="1800" dirty="0" smtClean="0">
            <a:solidFill>
              <a:srgbClr val="000000"/>
            </a:solidFill>
          </a:endParaRPr>
        </a:p>
        <a:p xmlns:a="http://schemas.openxmlformats.org/drawingml/2006/main">
          <a:pPr algn="r"/>
          <a:endParaRPr lang="ru-RU" sz="1400" dirty="0" smtClean="0">
            <a:solidFill>
              <a:srgbClr val="000000"/>
            </a:solidFill>
          </a:endParaRPr>
        </a:p>
        <a:p xmlns:a="http://schemas.openxmlformats.org/drawingml/2006/main">
          <a:pPr algn="r"/>
          <a:r>
            <a:rPr lang="en-US" sz="1800" dirty="0" smtClean="0">
              <a:solidFill>
                <a:srgbClr val="000000"/>
              </a:solidFill>
            </a:rPr>
            <a:t>6 hours and more</a:t>
          </a:r>
          <a:endParaRPr lang="ru-RU" sz="1800" dirty="0">
            <a:solidFill>
              <a:srgbClr val="000000"/>
            </a:solidFill>
          </a:endParaRPr>
        </a:p>
      </cdr:txBody>
    </cdr:sp>
  </cdr:relSizeAnchor>
  <cdr:relSizeAnchor xmlns:cdr="http://schemas.openxmlformats.org/drawingml/2006/chartDrawing">
    <cdr:from>
      <cdr:x>0.51574</cdr:x>
      <cdr:y>0.56951</cdr:y>
    </cdr:from>
    <cdr:to>
      <cdr:x>0.67973</cdr:x>
      <cdr:y>0.64601</cdr:y>
    </cdr:to>
    <cdr:sp macro="" textlink="">
      <cdr:nvSpPr>
        <cdr:cNvPr id="4" name="TextBox 14"/>
        <cdr:cNvSpPr txBox="1"/>
      </cdr:nvSpPr>
      <cdr:spPr>
        <a:xfrm xmlns:a="http://schemas.openxmlformats.org/drawingml/2006/main">
          <a:off x="2376264" y="2520280"/>
          <a:ext cx="755576"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uk-UA" sz="1600" b="1" dirty="0" smtClean="0">
              <a:solidFill>
                <a:schemeClr val="tx2"/>
              </a:solidFill>
            </a:rPr>
            <a:t>35,6%</a:t>
          </a:r>
          <a:endParaRPr lang="uk-UA" sz="1600" b="1" dirty="0">
            <a:solidFill>
              <a:schemeClr val="tx2"/>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0.67925</cdr:x>
      <cdr:y>0.60656</cdr:y>
    </cdr:from>
    <cdr:to>
      <cdr:x>0.76733</cdr:x>
      <cdr:y>0.83607</cdr:y>
    </cdr:to>
    <cdr:sp macro="" textlink="">
      <cdr:nvSpPr>
        <cdr:cNvPr id="2" name="Открывающая фигурная скобка 1"/>
        <cdr:cNvSpPr/>
      </cdr:nvSpPr>
      <cdr:spPr>
        <a:xfrm xmlns:a="http://schemas.openxmlformats.org/drawingml/2006/main" flipH="1">
          <a:off x="2592288" y="2664296"/>
          <a:ext cx="336151" cy="1008119"/>
        </a:xfrm>
        <a:prstGeom xmlns:a="http://schemas.openxmlformats.org/drawingml/2006/main" prst="leftBrace">
          <a:avLst/>
        </a:prstGeom>
        <a:ln xmlns:a="http://schemas.openxmlformats.org/drawingml/2006/main">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ru-RU"/>
        </a:p>
      </cdr:txBody>
    </cdr:sp>
  </cdr:relSizeAnchor>
</c:userShapes>
</file>

<file path=ppt/drawings/drawing5.xml><?xml version="1.0" encoding="utf-8"?>
<c:userShapes xmlns:c="http://schemas.openxmlformats.org/drawingml/2006/chart">
  <cdr:relSizeAnchor xmlns:cdr="http://schemas.openxmlformats.org/drawingml/2006/chartDrawing">
    <cdr:from>
      <cdr:x>0.0082</cdr:x>
      <cdr:y>0.02232</cdr:y>
    </cdr:from>
    <cdr:to>
      <cdr:x>0.81967</cdr:x>
      <cdr:y>0.20362</cdr:y>
    </cdr:to>
    <cdr:sp macro="" textlink="">
      <cdr:nvSpPr>
        <cdr:cNvPr id="3" name="Прямоугольник 2"/>
        <cdr:cNvSpPr/>
      </cdr:nvSpPr>
      <cdr:spPr>
        <a:xfrm xmlns:a="http://schemas.openxmlformats.org/drawingml/2006/main">
          <a:off x="72009" y="72008"/>
          <a:ext cx="7128791" cy="584789"/>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The part of European adolescents, who gambled at least 1 time </a:t>
          </a:r>
        </a:p>
        <a:p xmlns:a="http://schemas.openxmlformats.org/drawingml/2006/main">
          <a:pPr algn="ctr"/>
          <a:r>
            <a:rPr lang="en-US" sz="1600" b="1" dirty="0" smtClean="0"/>
            <a:t>during the  last 12 months</a:t>
          </a:r>
          <a:r>
            <a:rPr lang="uk-UA" sz="1600" b="1" dirty="0" smtClean="0">
              <a:latin typeface="Cambria" panose="02040503050406030204" pitchFamily="18" charset="0"/>
            </a:rPr>
            <a:t>, </a:t>
          </a:r>
          <a:r>
            <a:rPr lang="uk-UA" sz="1600" b="1" dirty="0">
              <a:latin typeface="Cambria" panose="02040503050406030204" pitchFamily="18" charset="0"/>
            </a:rPr>
            <a:t>% </a:t>
          </a:r>
          <a:endParaRPr lang="ru-RU"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80C01F-0AEA-4C10-B7DF-7BF532F98FB9}" type="datetimeFigureOut">
              <a:rPr lang="uk-UA" smtClean="0"/>
              <a:t>20.09.2018</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DF1C3D-7AF4-4324-B0AE-ED8150CB6DAC}" type="slidenum">
              <a:rPr lang="uk-UA" smtClean="0"/>
              <a:t>‹#›</a:t>
            </a:fld>
            <a:endParaRPr lang="uk-UA"/>
          </a:p>
        </p:txBody>
      </p:sp>
    </p:spTree>
    <p:extLst>
      <p:ext uri="{BB962C8B-B14F-4D97-AF65-F5344CB8AC3E}">
        <p14:creationId xmlns:p14="http://schemas.microsoft.com/office/powerpoint/2010/main" val="267606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a:ln/>
        </p:spPr>
      </p:sp>
      <p:sp>
        <p:nvSpPr>
          <p:cNvPr id="3277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smtClean="0"/>
          </a:p>
        </p:txBody>
      </p:sp>
    </p:spTree>
    <p:extLst>
      <p:ext uri="{BB962C8B-B14F-4D97-AF65-F5344CB8AC3E}">
        <p14:creationId xmlns:p14="http://schemas.microsoft.com/office/powerpoint/2010/main" val="2927456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uk-UA"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104451"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04452"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D22266-54C5-4DB6-9406-340E89245FFC}" type="slidenum">
              <a:rPr lang="sv-SE" smtClean="0">
                <a:latin typeface="Lucida Grande"/>
                <a:ea typeface="Geneva"/>
                <a:cs typeface="Geneva"/>
              </a:rPr>
              <a:pPr/>
              <a:t>56</a:t>
            </a:fld>
            <a:endParaRPr lang="sv-SE" smtClean="0">
              <a:latin typeface="Lucida Grande"/>
              <a:ea typeface="Geneva"/>
              <a:cs typeface="Geneva"/>
            </a:endParaRPr>
          </a:p>
        </p:txBody>
      </p:sp>
    </p:spTree>
    <p:extLst>
      <p:ext uri="{BB962C8B-B14F-4D97-AF65-F5344CB8AC3E}">
        <p14:creationId xmlns:p14="http://schemas.microsoft.com/office/powerpoint/2010/main" val="36297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111619"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11620" name="Platshållare för bild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06B490-5F4E-4AA0-ACF4-35C8FD71A022}" type="slidenum">
              <a:rPr lang="sv-SE" smtClean="0">
                <a:latin typeface="Lucida Grande"/>
                <a:ea typeface="Geneva"/>
                <a:cs typeface="Geneva"/>
              </a:rPr>
              <a:pPr/>
              <a:t>57</a:t>
            </a:fld>
            <a:endParaRPr lang="sv-SE" smtClean="0">
              <a:latin typeface="Lucida Grande"/>
              <a:ea typeface="Geneva"/>
              <a:cs typeface="Geneva"/>
            </a:endParaRPr>
          </a:p>
        </p:txBody>
      </p:sp>
    </p:spTree>
    <p:extLst>
      <p:ext uri="{BB962C8B-B14F-4D97-AF65-F5344CB8AC3E}">
        <p14:creationId xmlns:p14="http://schemas.microsoft.com/office/powerpoint/2010/main" val="205079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260649" y="4343400"/>
            <a:ext cx="6336704" cy="4114800"/>
          </a:xfrm>
        </p:spPr>
        <p:txBody>
          <a:bodyPr>
            <a:normAutofit/>
          </a:bodyPr>
          <a:lstStyle/>
          <a:p>
            <a:pPr defTabSz="903427">
              <a:defRPr/>
            </a:pPr>
            <a:r>
              <a:rPr lang="uk-UA" sz="2600" dirty="0"/>
              <a:t>Науковий супровід діяльності щодо формування здорового способу життя передбачає моніторинговий характер, оскільки важливим є системне та регулярне вимірювання на різних етапах. </a:t>
            </a:r>
          </a:p>
          <a:p>
            <a:r>
              <a:rPr lang="uk-UA" sz="2600" dirty="0"/>
              <a:t>Завдяки цьому можна визначити динаміку (тенденцію) кількісних та якісних змін, прогнозувати розвиток ситуації, вчасно коригувати напрями та змістовні компоненти профілактичної діяльності.</a:t>
            </a:r>
            <a:endParaRPr lang="ru-RU" sz="2600" dirty="0"/>
          </a:p>
          <a:p>
            <a:endParaRPr lang="ru-RU" dirty="0"/>
          </a:p>
        </p:txBody>
      </p:sp>
      <p:sp>
        <p:nvSpPr>
          <p:cNvPr id="4" name="Номер слайда 3"/>
          <p:cNvSpPr>
            <a:spLocks noGrp="1"/>
          </p:cNvSpPr>
          <p:nvPr>
            <p:ph type="sldNum" sz="quarter" idx="10"/>
          </p:nvPr>
        </p:nvSpPr>
        <p:spPr/>
        <p:txBody>
          <a:bodyPr/>
          <a:lstStyle/>
          <a:p>
            <a:fld id="{73B59A4C-D648-44C6-A680-EDD2CC8F1E2E}" type="slidenum">
              <a:rPr lang="uk-UA" smtClean="0"/>
              <a:pPr/>
              <a:t>64</a:t>
            </a:fld>
            <a:endParaRPr lang="uk-U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E8ABE377-E70E-4F9E-A7E2-CFE4206A13D7}" type="slidenum">
              <a:rPr lang="uk-UA" smtClean="0"/>
              <a:t>67</a:t>
            </a:fld>
            <a:endParaRPr lang="uk-UA"/>
          </a:p>
        </p:txBody>
      </p:sp>
    </p:spTree>
    <p:extLst>
      <p:ext uri="{BB962C8B-B14F-4D97-AF65-F5344CB8AC3E}">
        <p14:creationId xmlns:p14="http://schemas.microsoft.com/office/powerpoint/2010/main" val="343168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3301B4E5-076A-45A4-AE8B-16B7995E024A}" type="slidenum">
              <a:rPr lang="uk-UA" smtClean="0"/>
              <a:t>22</a:t>
            </a:fld>
            <a:endParaRPr lang="uk-UA"/>
          </a:p>
        </p:txBody>
      </p:sp>
    </p:spTree>
    <p:extLst>
      <p:ext uri="{BB962C8B-B14F-4D97-AF65-F5344CB8AC3E}">
        <p14:creationId xmlns:p14="http://schemas.microsoft.com/office/powerpoint/2010/main" val="164828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uk-UA" noProof="0" dirty="0"/>
          </a:p>
        </p:txBody>
      </p:sp>
      <p:sp>
        <p:nvSpPr>
          <p:cNvPr id="4" name="Slide Number Placeholder 3"/>
          <p:cNvSpPr>
            <a:spLocks noGrp="1"/>
          </p:cNvSpPr>
          <p:nvPr>
            <p:ph type="sldNum" sz="quarter" idx="10"/>
          </p:nvPr>
        </p:nvSpPr>
        <p:spPr/>
        <p:txBody>
          <a:bodyPr/>
          <a:lstStyle/>
          <a:p>
            <a:fld id="{44F2AB2A-AC47-46F5-B6D6-821EE801CC66}" type="slidenum">
              <a:rPr lang="en-US" smtClean="0"/>
              <a:pPr/>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3301B4E5-076A-45A4-AE8B-16B7995E024A}" type="slidenum">
              <a:rPr lang="uk-UA" smtClean="0"/>
              <a:t>32</a:t>
            </a:fld>
            <a:endParaRPr lang="uk-UA"/>
          </a:p>
        </p:txBody>
      </p:sp>
    </p:spTree>
    <p:extLst>
      <p:ext uri="{BB962C8B-B14F-4D97-AF65-F5344CB8AC3E}">
        <p14:creationId xmlns:p14="http://schemas.microsoft.com/office/powerpoint/2010/main" val="354520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3301B4E5-076A-45A4-AE8B-16B7995E024A}" type="slidenum">
              <a:rPr lang="uk-UA" smtClean="0"/>
              <a:t>35</a:t>
            </a:fld>
            <a:endParaRPr lang="uk-UA"/>
          </a:p>
        </p:txBody>
      </p:sp>
    </p:spTree>
    <p:extLst>
      <p:ext uri="{BB962C8B-B14F-4D97-AF65-F5344CB8AC3E}">
        <p14:creationId xmlns:p14="http://schemas.microsoft.com/office/powerpoint/2010/main" val="992898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3301B4E5-076A-45A4-AE8B-16B7995E024A}" type="slidenum">
              <a:rPr lang="uk-UA" smtClean="0"/>
              <a:t>38</a:t>
            </a:fld>
            <a:endParaRPr lang="uk-UA"/>
          </a:p>
        </p:txBody>
      </p:sp>
    </p:spTree>
    <p:extLst>
      <p:ext uri="{BB962C8B-B14F-4D97-AF65-F5344CB8AC3E}">
        <p14:creationId xmlns:p14="http://schemas.microsoft.com/office/powerpoint/2010/main" val="57087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3301B4E5-076A-45A4-AE8B-16B7995E024A}" type="slidenum">
              <a:rPr lang="uk-UA" smtClean="0"/>
              <a:t>42</a:t>
            </a:fld>
            <a:endParaRPr lang="uk-UA"/>
          </a:p>
        </p:txBody>
      </p:sp>
    </p:spTree>
    <p:extLst>
      <p:ext uri="{BB962C8B-B14F-4D97-AF65-F5344CB8AC3E}">
        <p14:creationId xmlns:p14="http://schemas.microsoft.com/office/powerpoint/2010/main" val="57087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536575" algn="just"/>
            <a:r>
              <a:rPr lang="uk-UA" sz="1200" dirty="0" smtClean="0"/>
              <a:t>Респондентам було поставлено запитання стосовно того, чи відчували вони коли-небудь потребу ставити все більше і більше грошей в азартній грі та чи доводилося їм брехати близьким про кількість витрачених на гру коштів.</a:t>
            </a:r>
          </a:p>
          <a:p>
            <a:pPr indent="536575" algn="just"/>
            <a:r>
              <a:rPr lang="uk-UA" sz="1200" dirty="0" smtClean="0">
                <a:ea typeface="Calibri"/>
                <a:cs typeface="Times New Roman"/>
              </a:rPr>
              <a:t>Відсутність проблем через азартні ігри – відсоток тих, хто дав відповідь «Ні» на обидва запитання; залежність від азартних ігор – відсоток тих, хто хоча б на одне запитання дав відповідь «Так»; проблематична залежність від азартних ігор – відсоток тих, хто дав відповідь «Так» на обидва запитання. В сумі відсотки не становлять 100, оскільки ті, хто відповів «Так» на обидва запитання є частиною тих, хто відповів «Так» хоча б на одне запитання.</a:t>
            </a:r>
            <a:endParaRPr lang="ru-RU" sz="1200" dirty="0" smtClean="0"/>
          </a:p>
          <a:p>
            <a:endParaRPr lang="ru-RU" dirty="0"/>
          </a:p>
        </p:txBody>
      </p:sp>
      <p:sp>
        <p:nvSpPr>
          <p:cNvPr id="4" name="Номер слайда 3"/>
          <p:cNvSpPr>
            <a:spLocks noGrp="1"/>
          </p:cNvSpPr>
          <p:nvPr>
            <p:ph type="sldNum" sz="quarter" idx="10"/>
          </p:nvPr>
        </p:nvSpPr>
        <p:spPr/>
        <p:txBody>
          <a:bodyPr/>
          <a:lstStyle/>
          <a:p>
            <a:fld id="{3301B4E5-076A-45A4-AE8B-16B7995E024A}" type="slidenum">
              <a:rPr lang="uk-UA" smtClean="0"/>
              <a:t>43</a:t>
            </a:fld>
            <a:endParaRPr lang="uk-UA"/>
          </a:p>
        </p:txBody>
      </p:sp>
    </p:spTree>
    <p:extLst>
      <p:ext uri="{BB962C8B-B14F-4D97-AF65-F5344CB8AC3E}">
        <p14:creationId xmlns:p14="http://schemas.microsoft.com/office/powerpoint/2010/main" val="3124218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544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265B43D-95F4-417A-B39E-EFEA351EC06D}" type="datetimeFigureOut">
              <a:rPr lang="ru-RU" smtClean="0"/>
              <a:pPr/>
              <a:t>20.09.2018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9941484-B12E-4ACF-88A6-628385B69B0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5B43D-95F4-417A-B39E-EFEA351EC06D}" type="datetimeFigureOut">
              <a:rPr lang="ru-RU" smtClean="0"/>
              <a:pPr/>
              <a:t>20.09.2018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41484-B12E-4ACF-88A6-628385B69B0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hyperlink" Target="http://www.europeanvaluesstudy.eu/page/longitudinal-file-1981-2008.html" TargetMode="External"/><Relationship Id="rId3" Type="http://schemas.openxmlformats.org/officeDocument/2006/relationships/hyperlink" Target="http://www.europeanvaluesstudy.eu/" TargetMode="External"/><Relationship Id="rId7" Type="http://schemas.openxmlformats.org/officeDocument/2006/relationships/hyperlink" Target="http://www.europeanvaluesstudy.eu/page/survey-2008.html"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www.europeanvaluesstudy.eu/page/survey-1999.html" TargetMode="External"/><Relationship Id="rId5" Type="http://schemas.openxmlformats.org/officeDocument/2006/relationships/hyperlink" Target="http://www.europeanvaluesstudy.eu/page/survey-1990.html" TargetMode="External"/><Relationship Id="rId4" Type="http://schemas.openxmlformats.org/officeDocument/2006/relationships/hyperlink" Target="http://www.europeanvaluesstudy.eu/page/survey-1981.html" TargetMode="External"/><Relationship Id="rId9" Type="http://schemas.openxmlformats.org/officeDocument/2006/relationships/hyperlink" Target="http://www.europeanvaluesstudy.eu/page/integrated-values-surveys-1981-2008.html"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www.europeanvaluesstudy.eu/page/translation-harmonization-between-shared-language-countries" TargetMode="External"/><Relationship Id="rId3" Type="http://schemas.openxmlformats.org/officeDocument/2006/relationships/hyperlink" Target="http://www.europeanvaluesstudy.eu/" TargetMode="External"/><Relationship Id="rId7" Type="http://schemas.openxmlformats.org/officeDocument/2006/relationships/hyperlink" Target="http://www.europeanvaluesstudy.eu/page/the-translation-management-tool-tmt"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www.europeanvaluesstudy.eu/page/translation-in-evs2017" TargetMode="External"/><Relationship Id="rId5" Type="http://schemas.openxmlformats.org/officeDocument/2006/relationships/hyperlink" Target="http://www.europeanvaluesstudy.eu/page/mixed-mode.html" TargetMode="External"/><Relationship Id="rId4" Type="http://schemas.openxmlformats.org/officeDocument/2006/relationships/hyperlink" Target="http://www.europeanvaluesstudy.eu/page/current-survey.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europeanvaluesstudy.eu/"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europeanvaluesstudy.eu/page/current-survey.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europeanvaluesstudy.eu/"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https://www.fsf.vu.lt/naujienos/mokslo-naujienos/86-sociologijos-ir-socialinio-darbo-institutas/sociologijos-katedra/katedros-nariai/532-ruta-ziliukait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uropeanvaluesstudy.eu/page/atlas-of-european-values.html"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atlasofeuropeanvalues.eu/new/index.php"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esis.org/en/services/data-analysis/international-survey-programs/european-values-study/" TargetMode="External"/><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www.gesis.org/en/hom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europeanvaluesstudy.eu/"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europeanvaluesstudy.eu/"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europeanvaluesstudy.eu/page/dissemination-activities.html" TargetMode="External"/><Relationship Id="rId13" Type="http://schemas.openxmlformats.org/officeDocument/2006/relationships/hyperlink" Target="http://www.europeanvaluesstudy.eu/page/education-1.html" TargetMode="External"/><Relationship Id="rId3" Type="http://schemas.openxmlformats.org/officeDocument/2006/relationships/hyperlink" Target="http://www.europeanvaluesstudy.eu/" TargetMode="External"/><Relationship Id="rId7" Type="http://schemas.openxmlformats.org/officeDocument/2006/relationships/hyperlink" Target="http://www.europeanvaluesstudy.eu/page/current-survey.html" TargetMode="External"/><Relationship Id="rId12" Type="http://schemas.openxmlformats.org/officeDocument/2006/relationships/hyperlink" Target="http://www.europeanvaluesstudy.eu/page/atlas-of-european-values.html"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www.europeanvaluesstudy.eu/page/surveys.html" TargetMode="External"/><Relationship Id="rId11" Type="http://schemas.openxmlformats.org/officeDocument/2006/relationships/hyperlink" Target="http://www.europeanvaluesstudy.eu/page/online-analysis.html" TargetMode="External"/><Relationship Id="rId5" Type="http://schemas.openxmlformats.org/officeDocument/2006/relationships/hyperlink" Target="http://www.europeanvaluesstudy.eu/page/research-topics.html" TargetMode="External"/><Relationship Id="rId15" Type="http://schemas.openxmlformats.org/officeDocument/2006/relationships/hyperlink" Target="http://www.europeanvaluesstudy.eu/news/" TargetMode="External"/><Relationship Id="rId10" Type="http://schemas.openxmlformats.org/officeDocument/2006/relationships/hyperlink" Target="http://www.gesis.org/en/services/data-analysis/survey-data/european-values-study/" TargetMode="External"/><Relationship Id="rId4" Type="http://schemas.openxmlformats.org/officeDocument/2006/relationships/hyperlink" Target="http://www.europeanvaluesstudy.eu/page/about-evs.html" TargetMode="External"/><Relationship Id="rId9" Type="http://schemas.openxmlformats.org/officeDocument/2006/relationships/hyperlink" Target="http://www.europeanvaluesstudy.eu/page/collaboration-with-wvs.html" TargetMode="External"/><Relationship Id="rId14" Type="http://schemas.openxmlformats.org/officeDocument/2006/relationships/hyperlink" Target="http://www.europeanvaluesstudy.eu/page/publications.html"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7.jpeg"/><Relationship Id="rId5" Type="http://schemas.openxmlformats.org/officeDocument/2006/relationships/image" Target="../media/image10.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diagramLayout" Target="../diagrams/layout2.xml"/><Relationship Id="rId18" Type="http://schemas.openxmlformats.org/officeDocument/2006/relationships/image" Target="../media/image27.png"/><Relationship Id="rId3" Type="http://schemas.openxmlformats.org/officeDocument/2006/relationships/diagramLayout" Target="../diagrams/layout1.xml"/><Relationship Id="rId21" Type="http://schemas.openxmlformats.org/officeDocument/2006/relationships/image" Target="../media/image30.jpg"/><Relationship Id="rId7" Type="http://schemas.openxmlformats.org/officeDocument/2006/relationships/image" Target="../media/image21.png"/><Relationship Id="rId12" Type="http://schemas.openxmlformats.org/officeDocument/2006/relationships/diagramData" Target="../diagrams/data2.xml"/><Relationship Id="rId17" Type="http://schemas.openxmlformats.org/officeDocument/2006/relationships/image" Target="../media/image26.png"/><Relationship Id="rId2" Type="http://schemas.openxmlformats.org/officeDocument/2006/relationships/diagramData" Target="../diagrams/data1.xml"/><Relationship Id="rId16" Type="http://schemas.microsoft.com/office/2007/relationships/diagramDrawing" Target="../diagrams/drawing2.xml"/><Relationship Id="rId20" Type="http://schemas.openxmlformats.org/officeDocument/2006/relationships/image" Target="../media/image29.jpe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5.png"/><Relationship Id="rId5" Type="http://schemas.openxmlformats.org/officeDocument/2006/relationships/diagramColors" Target="../diagrams/colors1.xml"/><Relationship Id="rId15" Type="http://schemas.openxmlformats.org/officeDocument/2006/relationships/diagramColors" Target="../diagrams/colors2.xml"/><Relationship Id="rId10" Type="http://schemas.openxmlformats.org/officeDocument/2006/relationships/image" Target="../media/image24.png"/><Relationship Id="rId19" Type="http://schemas.openxmlformats.org/officeDocument/2006/relationships/image" Target="../media/image28.jpeg"/><Relationship Id="rId4" Type="http://schemas.openxmlformats.org/officeDocument/2006/relationships/diagramQuickStyle" Target="../diagrams/quickStyle1.xml"/><Relationship Id="rId9" Type="http://schemas.openxmlformats.org/officeDocument/2006/relationships/image" Target="../media/image23.png"/><Relationship Id="rId14" Type="http://schemas.openxmlformats.org/officeDocument/2006/relationships/diagramQuickStyle" Target="../diagrams/quickStyle2.xml"/><Relationship Id="rId22" Type="http://schemas.openxmlformats.org/officeDocument/2006/relationships/image" Target="../media/image31.jpe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42.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europeanvaluesstudy.eu/page/dissemination-activities.html" TargetMode="External"/><Relationship Id="rId13" Type="http://schemas.openxmlformats.org/officeDocument/2006/relationships/hyperlink" Target="http://www.europeanvaluesstudy.eu/page/education-1.html" TargetMode="External"/><Relationship Id="rId18" Type="http://schemas.openxmlformats.org/officeDocument/2006/relationships/hyperlink" Target="http://www.europeanvaluesstudy.eu/page/survey-1999.html" TargetMode="External"/><Relationship Id="rId3" Type="http://schemas.openxmlformats.org/officeDocument/2006/relationships/hyperlink" Target="http://www.europeanvaluesstudy.eu/" TargetMode="External"/><Relationship Id="rId7" Type="http://schemas.openxmlformats.org/officeDocument/2006/relationships/hyperlink" Target="http://www.europeanvaluesstudy.eu/page/current-survey.html" TargetMode="External"/><Relationship Id="rId12" Type="http://schemas.openxmlformats.org/officeDocument/2006/relationships/hyperlink" Target="http://www.europeanvaluesstudy.eu/page/atlas-of-european-values.html" TargetMode="External"/><Relationship Id="rId17" Type="http://schemas.openxmlformats.org/officeDocument/2006/relationships/hyperlink" Target="http://www.europeanvaluesstudy.eu/page/survey-1990.html" TargetMode="External"/><Relationship Id="rId2" Type="http://schemas.openxmlformats.org/officeDocument/2006/relationships/image" Target="../media/image4.png"/><Relationship Id="rId16" Type="http://schemas.openxmlformats.org/officeDocument/2006/relationships/hyperlink" Target="http://www.europeanvaluesstudy.eu/page/survey-1981.html" TargetMode="External"/><Relationship Id="rId1" Type="http://schemas.openxmlformats.org/officeDocument/2006/relationships/slideLayout" Target="../slideLayouts/slideLayout2.xml"/><Relationship Id="rId6" Type="http://schemas.openxmlformats.org/officeDocument/2006/relationships/hyperlink" Target="http://www.europeanvaluesstudy.eu/page/surveys.html" TargetMode="External"/><Relationship Id="rId11" Type="http://schemas.openxmlformats.org/officeDocument/2006/relationships/hyperlink" Target="http://www.europeanvaluesstudy.eu/page/online-analysis.html" TargetMode="External"/><Relationship Id="rId5" Type="http://schemas.openxmlformats.org/officeDocument/2006/relationships/hyperlink" Target="http://www.europeanvaluesstudy.eu/page/research-topics.html" TargetMode="External"/><Relationship Id="rId15" Type="http://schemas.openxmlformats.org/officeDocument/2006/relationships/hyperlink" Target="http://www.europeanvaluesstudy.eu/news/" TargetMode="External"/><Relationship Id="rId10" Type="http://schemas.openxmlformats.org/officeDocument/2006/relationships/hyperlink" Target="http://www.gesis.org/en/services/data-analysis/survey-data/european-values-study/" TargetMode="External"/><Relationship Id="rId19" Type="http://schemas.openxmlformats.org/officeDocument/2006/relationships/hyperlink" Target="http://www.europeanvaluesstudy.eu/page/survey-2008.html" TargetMode="External"/><Relationship Id="rId4" Type="http://schemas.openxmlformats.org/officeDocument/2006/relationships/hyperlink" Target="http://www.europeanvaluesstudy.eu/page/about-evs.html" TargetMode="External"/><Relationship Id="rId9" Type="http://schemas.openxmlformats.org/officeDocument/2006/relationships/hyperlink" Target="http://www.europeanvaluesstudy.eu/page/collaboration-with-wvs.html" TargetMode="External"/><Relationship Id="rId14" Type="http://schemas.openxmlformats.org/officeDocument/2006/relationships/hyperlink" Target="http://www.europeanvaluesstudy.eu/page/publications.html" TargetMode="Externa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3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3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hyperlink" Target="http://www.europeanvaluesstudy.eu/page/sponsoring-and-funding.html" TargetMode="External"/><Relationship Id="rId13" Type="http://schemas.openxmlformats.org/officeDocument/2006/relationships/hyperlink" Target="http://www.europeanvaluesstudy.eu/page/methodology-group.html" TargetMode="External"/><Relationship Id="rId3" Type="http://schemas.openxmlformats.org/officeDocument/2006/relationships/hyperlink" Target="http://www.europeanvaluesstudy.eu/" TargetMode="External"/><Relationship Id="rId7" Type="http://schemas.openxmlformats.org/officeDocument/2006/relationships/hyperlink" Target="http://www.europeanvaluesstudy.eu/page/participating-countries.html" TargetMode="External"/><Relationship Id="rId12" Type="http://schemas.openxmlformats.org/officeDocument/2006/relationships/hyperlink" Target="http://www.europeanvaluesstudy.eu/page/theory-group.html" TargetMode="External"/><Relationship Id="rId2" Type="http://schemas.openxmlformats.org/officeDocument/2006/relationships/image" Target="../media/image4.png"/><Relationship Id="rId16" Type="http://schemas.openxmlformats.org/officeDocument/2006/relationships/hyperlink" Target="http://www.europeanvaluesstudy.eu/page/operational-and-planning-group" TargetMode="External"/><Relationship Id="rId1" Type="http://schemas.openxmlformats.org/officeDocument/2006/relationships/slideLayout" Target="../slideLayouts/slideLayout2.xml"/><Relationship Id="rId6" Type="http://schemas.openxmlformats.org/officeDocument/2006/relationships/hyperlink" Target="http://www.europeanvaluesstudy.eu/page/organisation.html" TargetMode="External"/><Relationship Id="rId11" Type="http://schemas.openxmlformats.org/officeDocument/2006/relationships/hyperlink" Target="http://www.europeanvaluesstudy.eu/page/executive-committee.html" TargetMode="External"/><Relationship Id="rId5" Type="http://schemas.openxmlformats.org/officeDocument/2006/relationships/hyperlink" Target="http://www.europeanvaluesstudy.eu/page/history.html" TargetMode="External"/><Relationship Id="rId15" Type="http://schemas.openxmlformats.org/officeDocument/2006/relationships/hyperlink" Target="http://www.europeanvaluesstudy.eu/page/communication.html" TargetMode="External"/><Relationship Id="rId10" Type="http://schemas.openxmlformats.org/officeDocument/2006/relationships/hyperlink" Target="http://www.europeanvaluesstudy.eu/page/council-of-program-directors.html" TargetMode="External"/><Relationship Id="rId4" Type="http://schemas.openxmlformats.org/officeDocument/2006/relationships/hyperlink" Target="http://www.europeanvaluesstudy.eu/page/about-evs.html" TargetMode="External"/><Relationship Id="rId9" Type="http://schemas.openxmlformats.org/officeDocument/2006/relationships/hyperlink" Target="http://www.europeanvaluesstudy.eu/page/contact.html" TargetMode="External"/><Relationship Id="rId14" Type="http://schemas.openxmlformats.org/officeDocument/2006/relationships/hyperlink" Target="http://www.europeanvaluesstudy.eu/page/board-evs-foundation.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hyperlink" Target="http://www.europeanvaluesstudy.eu/"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europeanvaluesstudy.eu/page/sponsoring-and-funding.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hbscdata.uib.no/"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51.gif"/><Relationship Id="rId18" Type="http://schemas.openxmlformats.org/officeDocument/2006/relationships/image" Target="../media/image56.jpe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50.png"/><Relationship Id="rId17" Type="http://schemas.openxmlformats.org/officeDocument/2006/relationships/image" Target="../media/image55.jpeg"/><Relationship Id="rId2" Type="http://schemas.openxmlformats.org/officeDocument/2006/relationships/diagramData" Target="../diagrams/data5.xml"/><Relationship Id="rId16"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image" Target="../media/image53.gif"/><Relationship Id="rId10" Type="http://schemas.openxmlformats.org/officeDocument/2006/relationships/diagramColors" Target="../diagrams/colors6.xml"/><Relationship Id="rId19" Type="http://schemas.openxmlformats.org/officeDocument/2006/relationships/image" Target="../media/image57.png"/><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image" Target="../media/image52.gi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europeanvaluesstudy.eu/"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europeanvaluesstudy.eu/page/sponsoring-and-funding.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0.pn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europeanvaluesstudy.eu/"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www.europeanvaluesstudy.eu/page/sponsoring-and-funding.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europeanvaluesstudy.eu/page/methodology-1.html" TargetMode="External"/><Relationship Id="rId2" Type="http://schemas.openxmlformats.org/officeDocument/2006/relationships/hyperlink" Target="http://www.europeanvaluesstudy.eu/files/MOU%20EVS-WVS%2015.2.2016%20final%20version.pdf" TargetMode="Externa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hyperlink" Target="http://www.europeanvaluesstudy.eu/files/Values%20Survey%20in%20Europe_Collaboration%20EVS-WV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5516" y="1988840"/>
            <a:ext cx="8856984" cy="1470025"/>
          </a:xfrm>
        </p:spPr>
        <p:txBody>
          <a:bodyPr>
            <a:normAutofit/>
          </a:bodyPr>
          <a:lstStyle/>
          <a:p>
            <a:r>
              <a:rPr lang="en-US" b="1" dirty="0" smtClean="0">
                <a:solidFill>
                  <a:schemeClr val="accent2">
                    <a:lumMod val="75000"/>
                  </a:schemeClr>
                </a:solidFill>
              </a:rPr>
              <a:t>“</a:t>
            </a:r>
            <a:r>
              <a:rPr lang="en-US" b="1" dirty="0">
                <a:solidFill>
                  <a:schemeClr val="accent2">
                    <a:lumMod val="75000"/>
                  </a:schemeClr>
                </a:solidFill>
              </a:rPr>
              <a:t>Experience of participation in EVS and other international projects”</a:t>
            </a:r>
            <a:endParaRPr lang="uk-UA" b="1" dirty="0">
              <a:solidFill>
                <a:schemeClr val="accent2">
                  <a:lumMod val="75000"/>
                </a:schemeClr>
              </a:solidFill>
            </a:endParaRPr>
          </a:p>
        </p:txBody>
      </p:sp>
      <p:sp>
        <p:nvSpPr>
          <p:cNvPr id="3" name="Подзаголовок 2"/>
          <p:cNvSpPr>
            <a:spLocks noGrp="1"/>
          </p:cNvSpPr>
          <p:nvPr>
            <p:ph type="subTitle" idx="1"/>
          </p:nvPr>
        </p:nvSpPr>
        <p:spPr>
          <a:xfrm>
            <a:off x="1420137" y="3704479"/>
            <a:ext cx="7664896" cy="1752600"/>
          </a:xfrm>
        </p:spPr>
        <p:txBody>
          <a:bodyPr>
            <a:normAutofit fontScale="77500" lnSpcReduction="20000"/>
          </a:bodyPr>
          <a:lstStyle/>
          <a:p>
            <a:pPr algn="l"/>
            <a:r>
              <a:rPr lang="en-US" b="1" i="1" dirty="0">
                <a:solidFill>
                  <a:srgbClr val="C00000"/>
                </a:solidFill>
              </a:rPr>
              <a:t>Olga </a:t>
            </a:r>
            <a:r>
              <a:rPr lang="en-US" b="1" i="1" dirty="0" err="1" smtClean="0">
                <a:solidFill>
                  <a:srgbClr val="C00000"/>
                </a:solidFill>
              </a:rPr>
              <a:t>Balakireva</a:t>
            </a:r>
            <a:r>
              <a:rPr lang="ru-RU" b="1" i="1" dirty="0" smtClean="0">
                <a:solidFill>
                  <a:srgbClr val="C00000"/>
                </a:solidFill>
              </a:rPr>
              <a:t>, </a:t>
            </a:r>
            <a:endParaRPr lang="en-US" b="1" i="1" dirty="0" smtClean="0">
              <a:solidFill>
                <a:srgbClr val="C00000"/>
              </a:solidFill>
            </a:endParaRPr>
          </a:p>
          <a:p>
            <a:pPr algn="l"/>
            <a:r>
              <a:rPr lang="en-GB" i="1" dirty="0" smtClean="0">
                <a:solidFill>
                  <a:srgbClr val="C00000"/>
                </a:solidFill>
              </a:rPr>
              <a:t>Department </a:t>
            </a:r>
            <a:r>
              <a:rPr lang="en-GB" i="1" dirty="0">
                <a:solidFill>
                  <a:srgbClr val="C00000"/>
                </a:solidFill>
              </a:rPr>
              <a:t>of the Monitoring Studies of Socio-Economic Transformations, </a:t>
            </a:r>
            <a:endParaRPr lang="en-GB" i="1" dirty="0" smtClean="0">
              <a:solidFill>
                <a:srgbClr val="C00000"/>
              </a:solidFill>
            </a:endParaRPr>
          </a:p>
          <a:p>
            <a:pPr algn="l"/>
            <a:r>
              <a:rPr lang="en-GB" i="1" dirty="0" smtClean="0">
                <a:solidFill>
                  <a:srgbClr val="C00000"/>
                </a:solidFill>
              </a:rPr>
              <a:t>The </a:t>
            </a:r>
            <a:r>
              <a:rPr lang="en-GB" i="1" dirty="0">
                <a:solidFill>
                  <a:srgbClr val="C00000"/>
                </a:solidFill>
              </a:rPr>
              <a:t>Institute for Economics and Forecasting of </a:t>
            </a:r>
            <a:r>
              <a:rPr lang="en-GB" i="1" dirty="0" smtClean="0">
                <a:solidFill>
                  <a:srgbClr val="C00000"/>
                </a:solidFill>
              </a:rPr>
              <a:t>the NASU</a:t>
            </a:r>
            <a:r>
              <a:rPr lang="en-GB" b="1" i="1" dirty="0" smtClean="0">
                <a:solidFill>
                  <a:srgbClr val="C00000"/>
                </a:solidFill>
              </a:rPr>
              <a:t> </a:t>
            </a:r>
            <a:endParaRPr lang="uk-UA" b="1" i="1" dirty="0">
              <a:solidFill>
                <a:srgbClr val="C00000"/>
              </a:solidFill>
            </a:endParaRPr>
          </a:p>
        </p:txBody>
      </p:sp>
      <p:sp>
        <p:nvSpPr>
          <p:cNvPr id="4" name="TextBox 3"/>
          <p:cNvSpPr txBox="1"/>
          <p:nvPr/>
        </p:nvSpPr>
        <p:spPr>
          <a:xfrm>
            <a:off x="395536" y="260648"/>
            <a:ext cx="8496944" cy="1015663"/>
          </a:xfrm>
          <a:prstGeom prst="rect">
            <a:avLst/>
          </a:prstGeom>
          <a:noFill/>
        </p:spPr>
        <p:txBody>
          <a:bodyPr wrap="square" rtlCol="0">
            <a:spAutoFit/>
          </a:bodyPr>
          <a:lstStyle/>
          <a:p>
            <a:pPr algn="ctr"/>
            <a:r>
              <a:rPr lang="ru-RU" sz="2000" b="1" dirty="0" err="1" smtClean="0">
                <a:solidFill>
                  <a:srgbClr val="C00000"/>
                </a:solidFill>
              </a:rPr>
              <a:t>Науковий</a:t>
            </a:r>
            <a:r>
              <a:rPr lang="ru-RU" sz="2000" b="1" dirty="0" smtClean="0">
                <a:solidFill>
                  <a:srgbClr val="C00000"/>
                </a:solidFill>
              </a:rPr>
              <a:t> </a:t>
            </a:r>
            <a:r>
              <a:rPr lang="ru-RU" sz="2000" b="1" dirty="0" err="1" smtClean="0">
                <a:solidFill>
                  <a:srgbClr val="C00000"/>
                </a:solidFill>
              </a:rPr>
              <a:t>семінар</a:t>
            </a:r>
            <a:r>
              <a:rPr lang="ru-RU" sz="2000" b="1" dirty="0" smtClean="0">
                <a:solidFill>
                  <a:srgbClr val="C00000"/>
                </a:solidFill>
              </a:rPr>
              <a:t> </a:t>
            </a:r>
          </a:p>
          <a:p>
            <a:pPr algn="ctr"/>
            <a:r>
              <a:rPr lang="ru-RU" sz="2000" b="1" dirty="0" smtClean="0">
                <a:solidFill>
                  <a:srgbClr val="C00000"/>
                </a:solidFill>
              </a:rPr>
              <a:t>«</a:t>
            </a:r>
            <a:r>
              <a:rPr lang="ru-RU" sz="2000" b="1" i="1" dirty="0">
                <a:solidFill>
                  <a:srgbClr val="C00000"/>
                </a:solidFill>
              </a:rPr>
              <a:t>Участь </a:t>
            </a:r>
            <a:r>
              <a:rPr lang="ru-RU" sz="2000" b="1" i="1" dirty="0" err="1">
                <a:solidFill>
                  <a:srgbClr val="C00000"/>
                </a:solidFill>
              </a:rPr>
              <a:t>України</a:t>
            </a:r>
            <a:r>
              <a:rPr lang="ru-RU" sz="2000" b="1" i="1" dirty="0">
                <a:solidFill>
                  <a:srgbClr val="C00000"/>
                </a:solidFill>
              </a:rPr>
              <a:t> в </a:t>
            </a:r>
            <a:r>
              <a:rPr lang="ru-RU" sz="2000" b="1" i="1" dirty="0" err="1">
                <a:solidFill>
                  <a:srgbClr val="C00000"/>
                </a:solidFill>
              </a:rPr>
              <a:t>Європейському</a:t>
            </a:r>
            <a:r>
              <a:rPr lang="ru-RU" sz="2000" b="1" i="1" dirty="0">
                <a:solidFill>
                  <a:srgbClr val="C00000"/>
                </a:solidFill>
              </a:rPr>
              <a:t> </a:t>
            </a:r>
            <a:r>
              <a:rPr lang="ru-RU" sz="2000" b="1" i="1" dirty="0" err="1">
                <a:solidFill>
                  <a:srgbClr val="C00000"/>
                </a:solidFill>
              </a:rPr>
              <a:t>соціальному</a:t>
            </a:r>
            <a:r>
              <a:rPr lang="ru-RU" sz="2000" b="1" i="1" dirty="0">
                <a:solidFill>
                  <a:srgbClr val="C00000"/>
                </a:solidFill>
              </a:rPr>
              <a:t> </a:t>
            </a:r>
            <a:r>
              <a:rPr lang="ru-RU" sz="2000" b="1" i="1" dirty="0" err="1">
                <a:solidFill>
                  <a:srgbClr val="C00000"/>
                </a:solidFill>
              </a:rPr>
              <a:t>дослідженні</a:t>
            </a:r>
            <a:r>
              <a:rPr lang="ru-RU" sz="2000" b="1" i="1" dirty="0">
                <a:solidFill>
                  <a:srgbClr val="C00000"/>
                </a:solidFill>
              </a:rPr>
              <a:t> (ESS): </a:t>
            </a:r>
            <a:endParaRPr lang="ru-RU" sz="2000" b="1" i="1" dirty="0" smtClean="0">
              <a:solidFill>
                <a:srgbClr val="C00000"/>
              </a:solidFill>
            </a:endParaRPr>
          </a:p>
          <a:p>
            <a:pPr algn="ctr"/>
            <a:r>
              <a:rPr lang="ru-RU" sz="2000" b="1" i="1" dirty="0" err="1" smtClean="0">
                <a:solidFill>
                  <a:srgbClr val="C00000"/>
                </a:solidFill>
              </a:rPr>
              <a:t>результати</a:t>
            </a:r>
            <a:r>
              <a:rPr lang="ru-RU" sz="2000" b="1" i="1" dirty="0" smtClean="0">
                <a:solidFill>
                  <a:srgbClr val="C00000"/>
                </a:solidFill>
              </a:rPr>
              <a:t> </a:t>
            </a:r>
            <a:r>
              <a:rPr lang="ru-RU" sz="2000" b="1" i="1" dirty="0">
                <a:solidFill>
                  <a:srgbClr val="C00000"/>
                </a:solidFill>
              </a:rPr>
              <a:t>для </a:t>
            </a:r>
            <a:r>
              <a:rPr lang="ru-RU" sz="2000" b="1" i="1" dirty="0" err="1">
                <a:solidFill>
                  <a:srgbClr val="C00000"/>
                </a:solidFill>
              </a:rPr>
              <a:t>науковців</a:t>
            </a:r>
            <a:r>
              <a:rPr lang="ru-RU" sz="2000" b="1" i="1" dirty="0">
                <a:solidFill>
                  <a:srgbClr val="C00000"/>
                </a:solidFill>
              </a:rPr>
              <a:t>, уряду та </a:t>
            </a:r>
            <a:r>
              <a:rPr lang="ru-RU" sz="2000" b="1" i="1" dirty="0" err="1">
                <a:solidFill>
                  <a:srgbClr val="C00000"/>
                </a:solidFill>
              </a:rPr>
              <a:t>політиків</a:t>
            </a:r>
            <a:r>
              <a:rPr lang="ru-RU" sz="2000" b="1" dirty="0" smtClean="0">
                <a:solidFill>
                  <a:srgbClr val="C00000"/>
                </a:solidFill>
              </a:rPr>
              <a:t>»</a:t>
            </a:r>
            <a:endParaRPr lang="uk-UA" sz="2000" b="1" dirty="0">
              <a:solidFill>
                <a:srgbClr val="C00000"/>
              </a:solidFill>
            </a:endParaRPr>
          </a:p>
        </p:txBody>
      </p:sp>
      <p:sp>
        <p:nvSpPr>
          <p:cNvPr id="5" name="TextBox 4"/>
          <p:cNvSpPr txBox="1"/>
          <p:nvPr/>
        </p:nvSpPr>
        <p:spPr>
          <a:xfrm>
            <a:off x="5940152" y="1412776"/>
            <a:ext cx="2952328" cy="400110"/>
          </a:xfrm>
          <a:prstGeom prst="rect">
            <a:avLst/>
          </a:prstGeom>
          <a:noFill/>
        </p:spPr>
        <p:txBody>
          <a:bodyPr wrap="square" rtlCol="0">
            <a:spAutoFit/>
          </a:bodyPr>
          <a:lstStyle/>
          <a:p>
            <a:pPr algn="r"/>
            <a:r>
              <a:rPr lang="en-US" sz="2000" i="1" dirty="0" smtClean="0">
                <a:solidFill>
                  <a:schemeClr val="accent2">
                    <a:lumMod val="75000"/>
                  </a:schemeClr>
                </a:solidFill>
              </a:rPr>
              <a:t>September, </a:t>
            </a:r>
            <a:r>
              <a:rPr lang="ru-RU" sz="2000" i="1" dirty="0" smtClean="0">
                <a:solidFill>
                  <a:schemeClr val="accent2">
                    <a:lumMod val="75000"/>
                  </a:schemeClr>
                </a:solidFill>
              </a:rPr>
              <a:t>20</a:t>
            </a:r>
            <a:r>
              <a:rPr lang="en-US" sz="2000" i="1" dirty="0" err="1" smtClean="0">
                <a:solidFill>
                  <a:schemeClr val="accent2">
                    <a:lumMod val="75000"/>
                  </a:schemeClr>
                </a:solidFill>
              </a:rPr>
              <a:t>th</a:t>
            </a:r>
            <a:r>
              <a:rPr lang="ru-RU" sz="2000" i="1" dirty="0" smtClean="0">
                <a:solidFill>
                  <a:schemeClr val="accent2">
                    <a:lumMod val="75000"/>
                  </a:schemeClr>
                </a:solidFill>
              </a:rPr>
              <a:t> </a:t>
            </a:r>
            <a:r>
              <a:rPr lang="en-US" sz="2000" i="1" dirty="0" smtClean="0">
                <a:solidFill>
                  <a:schemeClr val="accent2">
                    <a:lumMod val="75000"/>
                  </a:schemeClr>
                </a:solidFill>
              </a:rPr>
              <a:t>, </a:t>
            </a:r>
            <a:r>
              <a:rPr lang="ru-RU" sz="2000" i="1" dirty="0" smtClean="0">
                <a:solidFill>
                  <a:schemeClr val="accent2">
                    <a:lumMod val="75000"/>
                  </a:schemeClr>
                </a:solidFill>
              </a:rPr>
              <a:t>2018</a:t>
            </a:r>
            <a:r>
              <a:rPr lang="ru-RU" sz="2000" i="1" dirty="0">
                <a:solidFill>
                  <a:schemeClr val="accent2">
                    <a:lumMod val="75000"/>
                  </a:schemeClr>
                </a:solidFill>
              </a:rPr>
              <a:t> </a:t>
            </a:r>
            <a:endParaRPr lang="uk-UA" sz="2000" i="1" dirty="0">
              <a:solidFill>
                <a:schemeClr val="accent2">
                  <a:lumMod val="75000"/>
                </a:schemeClr>
              </a:solidFill>
            </a:endParaRPr>
          </a:p>
        </p:txBody>
      </p:sp>
      <p:pic>
        <p:nvPicPr>
          <p:cNvPr id="6" name="Рисунок 5" descr="ief.png"/>
          <p:cNvPicPr>
            <a:picLocks noChangeAspect="1"/>
          </p:cNvPicPr>
          <p:nvPr/>
        </p:nvPicPr>
        <p:blipFill>
          <a:blip r:embed="rId2" cstate="print"/>
          <a:stretch>
            <a:fillRect/>
          </a:stretch>
        </p:blipFill>
        <p:spPr>
          <a:xfrm>
            <a:off x="395536" y="5457079"/>
            <a:ext cx="1327172" cy="1331912"/>
          </a:xfrm>
          <a:prstGeom prst="rect">
            <a:avLst/>
          </a:prstGeom>
          <a:noFill/>
          <a:ln>
            <a:noFill/>
          </a:ln>
        </p:spPr>
      </p:pic>
      <p:pic>
        <p:nvPicPr>
          <p:cNvPr id="7" name="Picture 8" descr="uisr_emblem_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5714614"/>
            <a:ext cx="2912833" cy="95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descr="СSМ_ukr_col"/>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94991" y="5859230"/>
            <a:ext cx="3302290" cy="665627"/>
          </a:xfrm>
          <a:prstGeom prst="rect">
            <a:avLst/>
          </a:prstGeom>
          <a:noFill/>
          <a:ln>
            <a:noFill/>
          </a:ln>
        </p:spPr>
      </p:pic>
      <p:cxnSp>
        <p:nvCxnSpPr>
          <p:cNvPr id="10" name="Прямая соединительная линия 9"/>
          <p:cNvCxnSpPr/>
          <p:nvPr/>
        </p:nvCxnSpPr>
        <p:spPr>
          <a:xfrm>
            <a:off x="179512" y="5229200"/>
            <a:ext cx="871776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159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2094803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3" name="TextBox 2"/>
          <p:cNvSpPr txBox="1"/>
          <p:nvPr/>
        </p:nvSpPr>
        <p:spPr>
          <a:xfrm>
            <a:off x="251520" y="1268760"/>
            <a:ext cx="8568952" cy="5847755"/>
          </a:xfrm>
          <a:prstGeom prst="rect">
            <a:avLst/>
          </a:prstGeom>
          <a:noFill/>
        </p:spPr>
        <p:txBody>
          <a:bodyPr wrap="square" rtlCol="0">
            <a:spAutoFit/>
          </a:bodyPr>
          <a:lstStyle/>
          <a:p>
            <a:r>
              <a:rPr lang="en-US" sz="2000" b="1" dirty="0">
                <a:solidFill>
                  <a:srgbClr val="C00000"/>
                </a:solidFill>
              </a:rPr>
              <a:t>Previous Surveys </a:t>
            </a:r>
            <a:r>
              <a:rPr lang="en-US" sz="2000" b="1" dirty="0" smtClean="0">
                <a:solidFill>
                  <a:srgbClr val="C00000"/>
                </a:solidFill>
              </a:rPr>
              <a:t>1981-2008</a:t>
            </a:r>
            <a:endParaRPr lang="ru-RU" sz="2000" b="1" dirty="0" smtClean="0">
              <a:solidFill>
                <a:srgbClr val="C00000"/>
              </a:solidFill>
            </a:endParaRPr>
          </a:p>
          <a:p>
            <a:endParaRPr lang="en-US" sz="2000" b="1" dirty="0">
              <a:solidFill>
                <a:srgbClr val="C00000"/>
              </a:solidFill>
            </a:endParaRPr>
          </a:p>
          <a:p>
            <a:r>
              <a:rPr lang="en-US" sz="2000" b="1" dirty="0"/>
              <a:t>The four waves of the European Values Study</a:t>
            </a:r>
            <a:br>
              <a:rPr lang="en-US" sz="2000" b="1" dirty="0"/>
            </a:br>
            <a:endParaRPr lang="en-US" sz="2000" dirty="0"/>
          </a:p>
          <a:p>
            <a:r>
              <a:rPr lang="en-US" sz="2000" dirty="0"/>
              <a:t>For more information on study design, fieldwork procedure, and available data and documentation, go to:</a:t>
            </a:r>
          </a:p>
          <a:p>
            <a:r>
              <a:rPr lang="en-US" sz="2000" b="1" u="sng" dirty="0">
                <a:hlinkClick r:id="rId4"/>
              </a:rPr>
              <a:t>1981</a:t>
            </a:r>
            <a:r>
              <a:rPr lang="en-US" sz="2000" dirty="0"/>
              <a:t> - 1st EVS wave (16 countries)</a:t>
            </a:r>
            <a:br>
              <a:rPr lang="en-US" sz="2000" dirty="0"/>
            </a:br>
            <a:r>
              <a:rPr lang="en-US" sz="2000" b="1" u="sng" dirty="0">
                <a:hlinkClick r:id="rId5"/>
              </a:rPr>
              <a:t>1990</a:t>
            </a:r>
            <a:r>
              <a:rPr lang="en-US" sz="2000" dirty="0"/>
              <a:t> - 2nd EVS wave (29 countries)</a:t>
            </a:r>
            <a:br>
              <a:rPr lang="en-US" sz="2000" dirty="0"/>
            </a:br>
            <a:r>
              <a:rPr lang="en-US" sz="2000" b="1" u="sng" dirty="0">
                <a:hlinkClick r:id="rId6"/>
              </a:rPr>
              <a:t>1999</a:t>
            </a:r>
            <a:r>
              <a:rPr lang="en-US" sz="2000" dirty="0"/>
              <a:t> - 3rd EVS wave (33 countries)</a:t>
            </a:r>
            <a:br>
              <a:rPr lang="en-US" sz="2000" dirty="0"/>
            </a:br>
            <a:r>
              <a:rPr lang="en-US" sz="2000" b="1" u="sng" dirty="0">
                <a:hlinkClick r:id="rId7"/>
              </a:rPr>
              <a:t>2008</a:t>
            </a:r>
            <a:r>
              <a:rPr lang="en-US" sz="2000" dirty="0"/>
              <a:t> - 4th EVS wave (47 </a:t>
            </a:r>
            <a:r>
              <a:rPr lang="en-US" sz="2000" dirty="0" smtClean="0"/>
              <a:t>countries/regions</a:t>
            </a:r>
            <a:r>
              <a:rPr lang="ru-RU" sz="2000" dirty="0" smtClean="0"/>
              <a:t> – 65 </a:t>
            </a:r>
            <a:r>
              <a:rPr lang="en-US" sz="2000" dirty="0" smtClean="0"/>
              <a:t>languages)</a:t>
            </a:r>
            <a:endParaRPr lang="en-US" sz="2000" dirty="0"/>
          </a:p>
          <a:p>
            <a:endParaRPr lang="ru-RU" sz="2000" b="1" dirty="0" smtClean="0"/>
          </a:p>
          <a:p>
            <a:r>
              <a:rPr lang="en-US" sz="2000" b="1" dirty="0" smtClean="0"/>
              <a:t>The </a:t>
            </a:r>
            <a:r>
              <a:rPr lang="en-US" sz="2000" b="1" dirty="0"/>
              <a:t>EVS longitudinal data files 1981-2008</a:t>
            </a:r>
            <a:endParaRPr lang="en-US" sz="2000" dirty="0"/>
          </a:p>
          <a:p>
            <a:r>
              <a:rPr lang="en-US" sz="2000" b="1" u="sng" dirty="0">
                <a:hlinkClick r:id="rId8"/>
              </a:rPr>
              <a:t>EVS Longitudinal Data File 1981-2008</a:t>
            </a:r>
            <a:r>
              <a:rPr lang="en-US" sz="2000" dirty="0"/>
              <a:t>: Cumulative dataset based on the four EVS waves 1981, 1990, 1999, and 2008 (48 countries/regions)</a:t>
            </a:r>
            <a:br>
              <a:rPr lang="en-US" sz="2000" dirty="0"/>
            </a:br>
            <a:r>
              <a:rPr lang="en-US" sz="2000" b="1" u="sng" dirty="0">
                <a:hlinkClick r:id="rId9"/>
              </a:rPr>
              <a:t>Integrated Values Surveys 1981-2014</a:t>
            </a:r>
            <a:r>
              <a:rPr lang="en-US" sz="2000" dirty="0"/>
              <a:t>: Information on how to create a data file including the four EVS waves and the six WVS waves (113 countries/regions)</a:t>
            </a:r>
          </a:p>
          <a:p>
            <a:endParaRPr lang="ru-RU" dirty="0" smtClean="0"/>
          </a:p>
          <a:p>
            <a:endParaRPr lang="ru-RU" dirty="0"/>
          </a:p>
          <a:p>
            <a:endParaRPr lang="uk-UA" dirty="0"/>
          </a:p>
        </p:txBody>
      </p:sp>
    </p:spTree>
    <p:extLst>
      <p:ext uri="{BB962C8B-B14F-4D97-AF65-F5344CB8AC3E}">
        <p14:creationId xmlns:p14="http://schemas.microsoft.com/office/powerpoint/2010/main" val="394190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3" name="TextBox 2"/>
          <p:cNvSpPr txBox="1"/>
          <p:nvPr/>
        </p:nvSpPr>
        <p:spPr>
          <a:xfrm>
            <a:off x="216562" y="660526"/>
            <a:ext cx="3203310" cy="369332"/>
          </a:xfrm>
          <a:prstGeom prst="rect">
            <a:avLst/>
          </a:prstGeom>
          <a:noFill/>
        </p:spPr>
        <p:txBody>
          <a:bodyPr wrap="square" rtlCol="0">
            <a:spAutoFit/>
          </a:bodyPr>
          <a:lstStyle/>
          <a:p>
            <a:r>
              <a:rPr lang="en-US" b="1" dirty="0">
                <a:solidFill>
                  <a:srgbClr val="C00000"/>
                </a:solidFill>
                <a:hlinkClick r:id="rId4"/>
              </a:rPr>
              <a:t>Survey </a:t>
            </a:r>
            <a:r>
              <a:rPr lang="en-US" b="1" dirty="0" smtClean="0">
                <a:solidFill>
                  <a:srgbClr val="C00000"/>
                </a:solidFill>
                <a:hlinkClick r:id="rId4"/>
              </a:rPr>
              <a:t>2017</a:t>
            </a:r>
            <a:endParaRPr lang="en-US" b="1" dirty="0" smtClean="0">
              <a:solidFill>
                <a:srgbClr val="C00000"/>
              </a:solidFill>
            </a:endParaRPr>
          </a:p>
        </p:txBody>
      </p:sp>
      <p:sp>
        <p:nvSpPr>
          <p:cNvPr id="2" name="TextBox 1"/>
          <p:cNvSpPr txBox="1"/>
          <p:nvPr/>
        </p:nvSpPr>
        <p:spPr>
          <a:xfrm>
            <a:off x="321902" y="1268760"/>
            <a:ext cx="8892480" cy="4878259"/>
          </a:xfrm>
          <a:prstGeom prst="rect">
            <a:avLst/>
          </a:prstGeom>
          <a:noFill/>
        </p:spPr>
        <p:txBody>
          <a:bodyPr wrap="square" rtlCol="0">
            <a:spAutoFit/>
          </a:bodyPr>
          <a:lstStyle/>
          <a:p>
            <a:r>
              <a:rPr lang="en-US" b="1" dirty="0" smtClean="0">
                <a:solidFill>
                  <a:srgbClr val="C00000"/>
                </a:solidFill>
              </a:rPr>
              <a:t>Methodology</a:t>
            </a:r>
          </a:p>
          <a:p>
            <a:endParaRPr lang="en-US" b="1" dirty="0" smtClean="0">
              <a:solidFill>
                <a:srgbClr val="C00000"/>
              </a:solidFill>
            </a:endParaRPr>
          </a:p>
          <a:p>
            <a:pPr>
              <a:spcAft>
                <a:spcPts val="600"/>
              </a:spcAft>
            </a:pPr>
            <a:r>
              <a:rPr lang="en-US" dirty="0" smtClean="0"/>
              <a:t>* </a:t>
            </a:r>
            <a:r>
              <a:rPr lang="en-US" sz="2000" dirty="0"/>
              <a:t>Respondents are interviewed face-to-face for approximately one hour.  However in the 5</a:t>
            </a:r>
            <a:r>
              <a:rPr lang="en-US" sz="2000" baseline="30000" dirty="0"/>
              <a:t>th</a:t>
            </a:r>
            <a:r>
              <a:rPr lang="en-US" sz="2000" dirty="0"/>
              <a:t> wave of EVS there is the possibility to carry out a </a:t>
            </a:r>
            <a:r>
              <a:rPr lang="en-US" sz="2000" b="1" u="sng" dirty="0">
                <a:hlinkClick r:id="rId5"/>
              </a:rPr>
              <a:t>mixed-mode</a:t>
            </a:r>
            <a:r>
              <a:rPr lang="en-US" sz="2000" dirty="0"/>
              <a:t> data collection.</a:t>
            </a:r>
          </a:p>
          <a:p>
            <a:pPr>
              <a:spcAft>
                <a:spcPts val="600"/>
              </a:spcAft>
            </a:pPr>
            <a:r>
              <a:rPr lang="en-US" sz="2000" dirty="0"/>
              <a:t>* The Countries translated the Master Questionnaire following a </a:t>
            </a:r>
            <a:r>
              <a:rPr lang="en-US" sz="2000" b="1" u="sng" dirty="0">
                <a:hlinkClick r:id="rId6"/>
              </a:rPr>
              <a:t>team approach</a:t>
            </a:r>
            <a:r>
              <a:rPr lang="en-US" sz="2000" dirty="0"/>
              <a:t>. The process was managed, implemented and documented on a web-based platform, the </a:t>
            </a:r>
            <a:r>
              <a:rPr lang="en-US" sz="2000" b="1" u="sng" dirty="0">
                <a:hlinkClick r:id="rId7"/>
              </a:rPr>
              <a:t>Translation Management Tool</a:t>
            </a:r>
            <a:r>
              <a:rPr lang="en-US" sz="2000" dirty="0"/>
              <a:t> (TMT).</a:t>
            </a:r>
          </a:p>
          <a:p>
            <a:pPr>
              <a:spcAft>
                <a:spcPts val="600"/>
              </a:spcAft>
            </a:pPr>
            <a:r>
              <a:rPr lang="en-US" sz="2000" dirty="0"/>
              <a:t>* In each Country, the Master Questionnaire was translated in each language spoken by at least 5% of the population.</a:t>
            </a:r>
          </a:p>
          <a:p>
            <a:pPr>
              <a:spcAft>
                <a:spcPts val="600"/>
              </a:spcAft>
            </a:pPr>
            <a:r>
              <a:rPr lang="en-US" sz="2000" dirty="0"/>
              <a:t>* Countries sharing a language (e.g. French, German, Russian) </a:t>
            </a:r>
            <a:r>
              <a:rPr lang="en-US" sz="2000" b="1" u="sng" dirty="0">
                <a:hlinkClick r:id="rId8"/>
              </a:rPr>
              <a:t>cooperated for the harmonization</a:t>
            </a:r>
            <a:r>
              <a:rPr lang="en-US" sz="2000" dirty="0"/>
              <a:t> between the same-language translations of the EVS2017 questionnaire. Some countries cooperated in the whole translation process, in other cases one country’s translation was used as a basis for the other countries’ questionnaires</a:t>
            </a:r>
            <a:r>
              <a:rPr lang="en-US" sz="2000" dirty="0" smtClean="0"/>
              <a:t>.</a:t>
            </a:r>
            <a:endParaRPr lang="en-US" sz="2000" dirty="0"/>
          </a:p>
        </p:txBody>
      </p:sp>
    </p:spTree>
    <p:extLst>
      <p:ext uri="{BB962C8B-B14F-4D97-AF65-F5344CB8AC3E}">
        <p14:creationId xmlns:p14="http://schemas.microsoft.com/office/powerpoint/2010/main" val="1655299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3" name="TextBox 2"/>
          <p:cNvSpPr txBox="1"/>
          <p:nvPr/>
        </p:nvSpPr>
        <p:spPr>
          <a:xfrm>
            <a:off x="216562" y="660526"/>
            <a:ext cx="3203310" cy="369332"/>
          </a:xfrm>
          <a:prstGeom prst="rect">
            <a:avLst/>
          </a:prstGeom>
          <a:noFill/>
        </p:spPr>
        <p:txBody>
          <a:bodyPr wrap="square" rtlCol="0">
            <a:spAutoFit/>
          </a:bodyPr>
          <a:lstStyle/>
          <a:p>
            <a:r>
              <a:rPr lang="en-US" b="1" dirty="0">
                <a:solidFill>
                  <a:srgbClr val="C00000"/>
                </a:solidFill>
                <a:hlinkClick r:id="rId4"/>
              </a:rPr>
              <a:t>Survey </a:t>
            </a:r>
            <a:r>
              <a:rPr lang="en-US" b="1" dirty="0" smtClean="0">
                <a:solidFill>
                  <a:srgbClr val="C00000"/>
                </a:solidFill>
                <a:hlinkClick r:id="rId4"/>
              </a:rPr>
              <a:t>2017</a:t>
            </a:r>
            <a:endParaRPr lang="en-US" b="1" dirty="0" smtClean="0">
              <a:solidFill>
                <a:srgbClr val="C00000"/>
              </a:solidFill>
            </a:endParaRPr>
          </a:p>
        </p:txBody>
      </p:sp>
      <p:sp>
        <p:nvSpPr>
          <p:cNvPr id="2" name="TextBox 1"/>
          <p:cNvSpPr txBox="1"/>
          <p:nvPr/>
        </p:nvSpPr>
        <p:spPr>
          <a:xfrm>
            <a:off x="251520" y="1484783"/>
            <a:ext cx="8892480" cy="5216813"/>
          </a:xfrm>
          <a:prstGeom prst="rect">
            <a:avLst/>
          </a:prstGeom>
          <a:noFill/>
        </p:spPr>
        <p:txBody>
          <a:bodyPr wrap="square" rtlCol="0">
            <a:spAutoFit/>
          </a:bodyPr>
          <a:lstStyle/>
          <a:p>
            <a:r>
              <a:rPr lang="en-US" b="1" dirty="0" smtClean="0">
                <a:solidFill>
                  <a:srgbClr val="C00000"/>
                </a:solidFill>
              </a:rPr>
              <a:t>Methodology</a:t>
            </a:r>
          </a:p>
          <a:p>
            <a:endParaRPr lang="en-US" b="1" dirty="0" smtClean="0">
              <a:solidFill>
                <a:srgbClr val="C00000"/>
              </a:solidFill>
            </a:endParaRPr>
          </a:p>
          <a:p>
            <a:pPr>
              <a:spcAft>
                <a:spcPts val="600"/>
              </a:spcAft>
            </a:pPr>
            <a:r>
              <a:rPr lang="en-US" dirty="0"/>
              <a:t>* The national effective sample size is 1200 [countries with population over 2 million]  and 1000 [countries with population above 2 million</a:t>
            </a:r>
            <a:r>
              <a:rPr lang="en-US" dirty="0" smtClean="0"/>
              <a:t>].</a:t>
            </a:r>
            <a:endParaRPr lang="en-US" b="1" dirty="0" smtClean="0">
              <a:solidFill>
                <a:srgbClr val="C00000"/>
              </a:solidFill>
            </a:endParaRPr>
          </a:p>
          <a:p>
            <a:pPr>
              <a:spcAft>
                <a:spcPts val="600"/>
              </a:spcAft>
            </a:pPr>
            <a:r>
              <a:rPr lang="en-US" sz="2000" dirty="0" smtClean="0"/>
              <a:t>* </a:t>
            </a:r>
            <a:r>
              <a:rPr lang="en-US" sz="2000" dirty="0"/>
              <a:t>Random samples give full coverage of the target population (persons 18 years and older resident in private households, regardless of nationality or language).</a:t>
            </a:r>
          </a:p>
          <a:p>
            <a:pPr>
              <a:spcAft>
                <a:spcPts val="600"/>
              </a:spcAft>
            </a:pPr>
            <a:r>
              <a:rPr lang="en-US" sz="2000" dirty="0"/>
              <a:t>* Information is provided for weighting purposes, including the complete hierarchical structure of the sampling design, the size of the stages/clusters at each step, population distributions, and so on.</a:t>
            </a:r>
          </a:p>
          <a:p>
            <a:pPr>
              <a:spcAft>
                <a:spcPts val="600"/>
              </a:spcAft>
            </a:pPr>
            <a:r>
              <a:rPr lang="en-US" sz="2000" dirty="0"/>
              <a:t>* Repeated revisits are made to interview the person randomly selected.</a:t>
            </a:r>
          </a:p>
          <a:p>
            <a:pPr>
              <a:spcAft>
                <a:spcPts val="600"/>
              </a:spcAft>
            </a:pPr>
            <a:r>
              <a:rPr lang="en-US" sz="2000" dirty="0" smtClean="0"/>
              <a:t>* The </a:t>
            </a:r>
            <a:r>
              <a:rPr lang="en-US" sz="2000" dirty="0"/>
              <a:t>questionnaire contains pre-classified variables for education, income, political parties, religion, and region, and open questions for occupation, nationality, and language, which are coded according to pre-classified country-comparable classifications</a:t>
            </a:r>
            <a:r>
              <a:rPr lang="en-US" sz="2000" dirty="0" smtClean="0"/>
              <a:t>.</a:t>
            </a:r>
          </a:p>
          <a:p>
            <a:pPr>
              <a:spcAft>
                <a:spcPts val="600"/>
              </a:spcAft>
            </a:pPr>
            <a:r>
              <a:rPr lang="en-US" dirty="0"/>
              <a:t>* Quality control checks are carried out and documented on a sample of respondents, refusals and non-contacts</a:t>
            </a:r>
            <a:r>
              <a:rPr lang="en-US" dirty="0" smtClean="0"/>
              <a:t>.</a:t>
            </a:r>
            <a:endParaRPr lang="en-US" dirty="0"/>
          </a:p>
        </p:txBody>
      </p:sp>
    </p:spTree>
    <p:extLst>
      <p:ext uri="{BB962C8B-B14F-4D97-AF65-F5344CB8AC3E}">
        <p14:creationId xmlns:p14="http://schemas.microsoft.com/office/powerpoint/2010/main" val="228294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3" name="TextBox 2"/>
          <p:cNvSpPr txBox="1"/>
          <p:nvPr/>
        </p:nvSpPr>
        <p:spPr>
          <a:xfrm>
            <a:off x="251520" y="1176958"/>
            <a:ext cx="8568952" cy="923330"/>
          </a:xfrm>
          <a:prstGeom prst="rect">
            <a:avLst/>
          </a:prstGeom>
          <a:noFill/>
        </p:spPr>
        <p:txBody>
          <a:bodyPr wrap="square" rtlCol="0">
            <a:spAutoFit/>
          </a:bodyPr>
          <a:lstStyle/>
          <a:p>
            <a:r>
              <a:rPr lang="en-US" b="1" dirty="0">
                <a:solidFill>
                  <a:srgbClr val="C00000"/>
                </a:solidFill>
              </a:rPr>
              <a:t>New Chair of the EVS Assembly</a:t>
            </a:r>
          </a:p>
          <a:p>
            <a:r>
              <a:rPr lang="en-US" dirty="0" smtClean="0"/>
              <a:t>Starting </a:t>
            </a:r>
            <a:r>
              <a:rPr lang="en-US" dirty="0"/>
              <a:t>with September 2018, </a:t>
            </a:r>
            <a:r>
              <a:rPr lang="en-US" b="1" dirty="0" err="1">
                <a:hlinkClick r:id="rId4"/>
              </a:rPr>
              <a:t>Ruta</a:t>
            </a:r>
            <a:r>
              <a:rPr lang="en-US" b="1" dirty="0">
                <a:hlinkClick r:id="rId4"/>
              </a:rPr>
              <a:t> </a:t>
            </a:r>
            <a:r>
              <a:rPr lang="en-US" b="1" dirty="0" err="1">
                <a:hlinkClick r:id="rId4"/>
              </a:rPr>
              <a:t>Ziliukaite</a:t>
            </a:r>
            <a:r>
              <a:rPr lang="en-US" dirty="0">
                <a:hlinkClick r:id="rId4"/>
              </a:rPr>
              <a:t> </a:t>
            </a:r>
            <a:r>
              <a:rPr lang="en-US" dirty="0"/>
              <a:t>acts as new </a:t>
            </a:r>
            <a:r>
              <a:rPr lang="en-US" b="1" dirty="0"/>
              <a:t>Chair of the EVS Assembly</a:t>
            </a:r>
            <a:r>
              <a:rPr lang="en-US" dirty="0"/>
              <a:t>.</a:t>
            </a:r>
          </a:p>
          <a:p>
            <a:endParaRPr lang="en-US" dirty="0" smtClean="0"/>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1881123"/>
            <a:ext cx="2088232" cy="2592693"/>
          </a:xfrm>
          <a:prstGeom prst="rect">
            <a:avLst/>
          </a:prstGeom>
        </p:spPr>
      </p:pic>
      <p:sp>
        <p:nvSpPr>
          <p:cNvPr id="6" name="TextBox 5"/>
          <p:cNvSpPr txBox="1"/>
          <p:nvPr/>
        </p:nvSpPr>
        <p:spPr>
          <a:xfrm>
            <a:off x="3059832" y="1916832"/>
            <a:ext cx="5904656" cy="2862322"/>
          </a:xfrm>
          <a:prstGeom prst="rect">
            <a:avLst/>
          </a:prstGeom>
          <a:noFill/>
        </p:spPr>
        <p:txBody>
          <a:bodyPr wrap="square" rtlCol="0">
            <a:spAutoFit/>
          </a:bodyPr>
          <a:lstStyle/>
          <a:p>
            <a:r>
              <a:rPr lang="en-US" dirty="0"/>
              <a:t>The EVS Assembly consists of the Full Partners of EVS. The EVS Assembly is the highest scientific authority of EVS. It decides strategic questions of long-term relevance, including the mandatory methodological standards to be followed in conducting the survey, the Partnership fees, the planned budget, the financial accounts report delivered by the Executive Committee, accession, status and termination of Partnership for associate and full Partners, and changes to these statutes. In this last case a quorum of two-thirds of all Full Partners is needed</a:t>
            </a:r>
            <a:r>
              <a:rPr lang="en-US" dirty="0" smtClean="0"/>
              <a:t>.</a:t>
            </a:r>
            <a:endParaRPr lang="en-US" dirty="0"/>
          </a:p>
        </p:txBody>
      </p:sp>
      <p:sp>
        <p:nvSpPr>
          <p:cNvPr id="7" name="TextBox 6"/>
          <p:cNvSpPr txBox="1"/>
          <p:nvPr/>
        </p:nvSpPr>
        <p:spPr>
          <a:xfrm>
            <a:off x="377208" y="4869160"/>
            <a:ext cx="8568952" cy="1754326"/>
          </a:xfrm>
          <a:prstGeom prst="rect">
            <a:avLst/>
          </a:prstGeom>
          <a:noFill/>
        </p:spPr>
        <p:txBody>
          <a:bodyPr wrap="square" rtlCol="0">
            <a:spAutoFit/>
          </a:bodyPr>
          <a:lstStyle/>
          <a:p>
            <a:r>
              <a:rPr lang="en-US" dirty="0" err="1"/>
              <a:t>Ruta</a:t>
            </a:r>
            <a:r>
              <a:rPr lang="en-US" dirty="0"/>
              <a:t> </a:t>
            </a:r>
            <a:r>
              <a:rPr lang="en-US" dirty="0" err="1"/>
              <a:t>Ziliukaite</a:t>
            </a:r>
            <a:r>
              <a:rPr lang="en-US" dirty="0"/>
              <a:t> is Assoc. Professor in Sociology and  Director of the Institute of Sociology and Social Work at the Faculty of Philosophy, Vilnius University</a:t>
            </a:r>
            <a:r>
              <a:rPr lang="en-US" dirty="0" smtClean="0"/>
              <a:t>.</a:t>
            </a:r>
          </a:p>
          <a:p>
            <a:r>
              <a:rPr lang="en-US" dirty="0"/>
              <a:t>She became a member of the Lithuanian EVS  team in 1999, and since 2008 she is the EVS Program Director in Lithuania. Her research interests concern political and religious values, with a particular focus on intergenerational value differences in Lithuanian society.  </a:t>
            </a:r>
          </a:p>
        </p:txBody>
      </p:sp>
    </p:spTree>
    <p:extLst>
      <p:ext uri="{BB962C8B-B14F-4D97-AF65-F5344CB8AC3E}">
        <p14:creationId xmlns:p14="http://schemas.microsoft.com/office/powerpoint/2010/main" val="3548475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7200800" cy="369332"/>
          </a:xfrm>
          <a:prstGeom prst="rect">
            <a:avLst/>
          </a:prstGeom>
          <a:noFill/>
        </p:spPr>
        <p:txBody>
          <a:bodyPr wrap="square" rtlCol="0">
            <a:spAutoFit/>
          </a:bodyPr>
          <a:lstStyle/>
          <a:p>
            <a:r>
              <a:rPr lang="en-US" dirty="0">
                <a:hlinkClick r:id="rId3"/>
              </a:rPr>
              <a:t>http://</a:t>
            </a:r>
            <a:r>
              <a:rPr lang="en-US" dirty="0" smtClean="0">
                <a:hlinkClick r:id="rId3"/>
              </a:rPr>
              <a:t>www.europeanvaluesstudy.eu/page/atlas-of-european-values.html</a:t>
            </a:r>
            <a:r>
              <a:rPr lang="en-US" dirty="0" smtClean="0"/>
              <a:t> </a:t>
            </a:r>
            <a:endParaRPr lang="uk-UA" dirty="0"/>
          </a:p>
        </p:txBody>
      </p:sp>
      <p:sp>
        <p:nvSpPr>
          <p:cNvPr id="3" name="TextBox 2"/>
          <p:cNvSpPr txBox="1"/>
          <p:nvPr/>
        </p:nvSpPr>
        <p:spPr>
          <a:xfrm>
            <a:off x="251520" y="745407"/>
            <a:ext cx="8568952" cy="1477328"/>
          </a:xfrm>
          <a:prstGeom prst="rect">
            <a:avLst/>
          </a:prstGeom>
          <a:noFill/>
        </p:spPr>
        <p:txBody>
          <a:bodyPr wrap="square" rtlCol="0">
            <a:spAutoFit/>
          </a:bodyPr>
          <a:lstStyle/>
          <a:p>
            <a:r>
              <a:rPr lang="en-US" b="1" dirty="0">
                <a:solidFill>
                  <a:srgbClr val="C00000"/>
                </a:solidFill>
              </a:rPr>
              <a:t>Maps</a:t>
            </a:r>
          </a:p>
          <a:p>
            <a:r>
              <a:rPr lang="en-US" dirty="0"/>
              <a:t> </a:t>
            </a:r>
          </a:p>
          <a:p>
            <a:r>
              <a:rPr lang="en-US" dirty="0"/>
              <a:t>The </a:t>
            </a:r>
            <a:r>
              <a:rPr lang="en-US" b="1" u="sng" dirty="0">
                <a:hlinkClick r:id="rId4"/>
              </a:rPr>
              <a:t>Atlas of European Values</a:t>
            </a:r>
            <a:r>
              <a:rPr lang="en-US" dirty="0"/>
              <a:t> allows creating informative maps for comparisons among countries and waves. EVS provides you with a reliable tool to follow the value change in Europe between 1981 and 2008</a:t>
            </a:r>
            <a:r>
              <a:rPr lang="en-US" dirty="0" smtClean="0"/>
              <a:t>.</a:t>
            </a:r>
            <a:endParaRPr lang="ru-RU" dirty="0"/>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2222735"/>
            <a:ext cx="7590400" cy="4509077"/>
          </a:xfrm>
          <a:prstGeom prst="rect">
            <a:avLst/>
          </a:prstGeom>
        </p:spPr>
      </p:pic>
    </p:spTree>
    <p:extLst>
      <p:ext uri="{BB962C8B-B14F-4D97-AF65-F5344CB8AC3E}">
        <p14:creationId xmlns:p14="http://schemas.microsoft.com/office/powerpoint/2010/main" val="1836705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srcRect l="13213" t="25586" r="35176" b="4102"/>
          <a:stretch>
            <a:fillRect/>
          </a:stretch>
        </p:blipFill>
        <p:spPr bwMode="auto">
          <a:xfrm>
            <a:off x="0" y="-76562"/>
            <a:ext cx="9144000" cy="6858000"/>
          </a:xfrm>
          <a:prstGeom prst="rect">
            <a:avLst/>
          </a:prstGeom>
          <a:noFill/>
          <a:ln w="9525">
            <a:noFill/>
            <a:miter lim="800000"/>
            <a:headEnd/>
            <a:tailEnd/>
          </a:ln>
          <a:effectLst/>
        </p:spPr>
      </p:pic>
      <p:sp>
        <p:nvSpPr>
          <p:cNvPr id="3" name="TextBox 2"/>
          <p:cNvSpPr txBox="1"/>
          <p:nvPr/>
        </p:nvSpPr>
        <p:spPr>
          <a:xfrm>
            <a:off x="467544" y="764704"/>
            <a:ext cx="4464496" cy="3785652"/>
          </a:xfrm>
          <a:prstGeom prst="rect">
            <a:avLst/>
          </a:prstGeom>
          <a:solidFill>
            <a:schemeClr val="bg1"/>
          </a:solidFill>
        </p:spPr>
        <p:txBody>
          <a:bodyPr wrap="square" rtlCol="0">
            <a:spAutoFit/>
          </a:bodyPr>
          <a:lstStyle/>
          <a:p>
            <a:r>
              <a:rPr lang="en-US" sz="2400" b="1" dirty="0" smtClean="0"/>
              <a:t>      Data </a:t>
            </a:r>
            <a:r>
              <a:rPr lang="en-US" sz="2400" b="1" dirty="0"/>
              <a:t>and documentation of the EVS waves and the </a:t>
            </a:r>
            <a:r>
              <a:rPr lang="en-US" sz="2400" b="1" dirty="0">
                <a:solidFill>
                  <a:srgbClr val="C00000"/>
                </a:solidFill>
              </a:rPr>
              <a:t>Longitudinal data File 1981-2008 </a:t>
            </a:r>
            <a:r>
              <a:rPr lang="en-US" sz="2400" b="1" dirty="0"/>
              <a:t>is available for download from the </a:t>
            </a:r>
            <a:r>
              <a:rPr lang="en-US" sz="2400" b="1" dirty="0">
                <a:solidFill>
                  <a:srgbClr val="C00000"/>
                </a:solidFill>
              </a:rPr>
              <a:t>GESIS Data Archive </a:t>
            </a:r>
            <a:r>
              <a:rPr lang="en-US" sz="2400" b="1" dirty="0"/>
              <a:t>for the Social Sciences. </a:t>
            </a:r>
            <a:endParaRPr lang="en-US" sz="2400" b="1" dirty="0" smtClean="0"/>
          </a:p>
          <a:p>
            <a:r>
              <a:rPr lang="en-US" sz="2400" b="1" dirty="0"/>
              <a:t> </a:t>
            </a:r>
            <a:r>
              <a:rPr lang="en-US" sz="2400" b="1" dirty="0" smtClean="0"/>
              <a:t>      For </a:t>
            </a:r>
            <a:r>
              <a:rPr lang="en-US" sz="2400" b="1" dirty="0"/>
              <a:t>information on how to download EVS data and documentation, see </a:t>
            </a:r>
            <a:endParaRPr lang="en-US" sz="2400" b="1" dirty="0" smtClean="0"/>
          </a:p>
          <a:p>
            <a:r>
              <a:rPr lang="en-US" sz="2400" b="1" u="sng" dirty="0" smtClean="0">
                <a:hlinkClick r:id="rId3"/>
              </a:rPr>
              <a:t>Data </a:t>
            </a:r>
            <a:r>
              <a:rPr lang="en-US" sz="2400" b="1" u="sng" dirty="0">
                <a:hlinkClick r:id="rId3"/>
              </a:rPr>
              <a:t>and Downloads</a:t>
            </a:r>
            <a:endParaRPr lang="uk-UA" sz="2400" b="1" dirty="0"/>
          </a:p>
        </p:txBody>
      </p:sp>
      <p:sp>
        <p:nvSpPr>
          <p:cNvPr id="7" name="TextBox 6"/>
          <p:cNvSpPr txBox="1"/>
          <p:nvPr/>
        </p:nvSpPr>
        <p:spPr>
          <a:xfrm>
            <a:off x="5076056" y="6381328"/>
            <a:ext cx="3888432" cy="400110"/>
          </a:xfrm>
          <a:prstGeom prst="rect">
            <a:avLst/>
          </a:prstGeom>
          <a:noFill/>
        </p:spPr>
        <p:txBody>
          <a:bodyPr wrap="square" rtlCol="0">
            <a:spAutoFit/>
          </a:bodyPr>
          <a:lstStyle/>
          <a:p>
            <a:r>
              <a:rPr lang="en-US" sz="2000" b="1" dirty="0">
                <a:hlinkClick r:id="rId4"/>
              </a:rPr>
              <a:t>https://www.gesis.org/en/home</a:t>
            </a:r>
            <a:r>
              <a:rPr lang="en-US" sz="2000" b="1" dirty="0" smtClean="0">
                <a:hlinkClick r:id="rId4"/>
              </a:rPr>
              <a:t>/</a:t>
            </a:r>
            <a:r>
              <a:rPr lang="en-US" sz="2000" b="1" dirty="0" smtClean="0"/>
              <a:t> </a:t>
            </a:r>
            <a:endParaRPr lang="uk-UA" sz="2000" b="1" dirty="0"/>
          </a:p>
        </p:txBody>
      </p:sp>
      <p:pic>
        <p:nvPicPr>
          <p:cNvPr id="12" name="Объект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0"/>
            <a:ext cx="2784977" cy="92616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3732"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3" name="TextBox 2"/>
          <p:cNvSpPr txBox="1"/>
          <p:nvPr/>
        </p:nvSpPr>
        <p:spPr>
          <a:xfrm>
            <a:off x="251520" y="1340768"/>
            <a:ext cx="5472608" cy="400110"/>
          </a:xfrm>
          <a:prstGeom prst="rect">
            <a:avLst/>
          </a:prstGeom>
          <a:noFill/>
        </p:spPr>
        <p:txBody>
          <a:bodyPr wrap="square" rtlCol="0">
            <a:spAutoFit/>
          </a:bodyPr>
          <a:lstStyle/>
          <a:p>
            <a:r>
              <a:rPr lang="en-US" sz="2000" b="1" dirty="0" smtClean="0">
                <a:solidFill>
                  <a:srgbClr val="C00000"/>
                </a:solidFill>
              </a:rPr>
              <a:t>EVS in UKRAINE </a:t>
            </a:r>
          </a:p>
        </p:txBody>
      </p:sp>
      <p:sp>
        <p:nvSpPr>
          <p:cNvPr id="2" name="TextBox 1"/>
          <p:cNvSpPr txBox="1"/>
          <p:nvPr/>
        </p:nvSpPr>
        <p:spPr>
          <a:xfrm>
            <a:off x="251520" y="1740878"/>
            <a:ext cx="8175238" cy="5001369"/>
          </a:xfrm>
          <a:prstGeom prst="rect">
            <a:avLst/>
          </a:prstGeom>
          <a:noFill/>
        </p:spPr>
        <p:txBody>
          <a:bodyPr wrap="square" rtlCol="0">
            <a:spAutoFit/>
          </a:bodyPr>
          <a:lstStyle/>
          <a:p>
            <a:r>
              <a:rPr lang="en-US" sz="2000" b="1" dirty="0"/>
              <a:t>Cooperation Agreement</a:t>
            </a:r>
            <a:endParaRPr lang="uk-UA" sz="2000" b="1" dirty="0"/>
          </a:p>
          <a:p>
            <a:r>
              <a:rPr lang="en-US" sz="2000" b="1" dirty="0"/>
              <a:t>between </a:t>
            </a:r>
            <a:r>
              <a:rPr lang="en-US" sz="2000" b="1" dirty="0" err="1"/>
              <a:t>Stichting</a:t>
            </a:r>
            <a:r>
              <a:rPr lang="en-US" sz="2000" b="1" dirty="0"/>
              <a:t> European Values Systems Study Group and Institute of Economics and Forecasting of NAS of </a:t>
            </a:r>
            <a:r>
              <a:rPr lang="en-US" sz="2000" b="1" dirty="0" smtClean="0"/>
              <a:t>Ukraine:</a:t>
            </a:r>
          </a:p>
          <a:p>
            <a:r>
              <a:rPr lang="en-US" dirty="0" smtClean="0"/>
              <a:t>…  agree </a:t>
            </a:r>
            <a:r>
              <a:rPr lang="en-US" dirty="0"/>
              <a:t>as follows:</a:t>
            </a:r>
            <a:endParaRPr lang="uk-UA" dirty="0"/>
          </a:p>
          <a:p>
            <a:pPr lvl="0">
              <a:spcBef>
                <a:spcPts val="600"/>
              </a:spcBef>
            </a:pPr>
            <a:r>
              <a:rPr lang="en-US" dirty="0" smtClean="0"/>
              <a:t>- IEF </a:t>
            </a:r>
            <a:r>
              <a:rPr lang="en-US" dirty="0"/>
              <a:t>is full partner of the Foundation for a period of four years (01-01-2018 to 01-01-2022);</a:t>
            </a:r>
            <a:endParaRPr lang="uk-UA" dirty="0"/>
          </a:p>
          <a:p>
            <a:pPr lvl="0">
              <a:spcBef>
                <a:spcPts val="600"/>
              </a:spcBef>
            </a:pPr>
            <a:r>
              <a:rPr lang="en-US" dirty="0" smtClean="0"/>
              <a:t>- IEF </a:t>
            </a:r>
            <a:r>
              <a:rPr lang="en-US" dirty="0"/>
              <a:t>contributes to the achievement of the objectives of the Foundation;</a:t>
            </a:r>
            <a:endParaRPr lang="uk-UA" dirty="0"/>
          </a:p>
          <a:p>
            <a:pPr lvl="0">
              <a:spcBef>
                <a:spcPts val="600"/>
              </a:spcBef>
            </a:pPr>
            <a:r>
              <a:rPr lang="en-US" dirty="0" smtClean="0"/>
              <a:t>- The </a:t>
            </a:r>
            <a:r>
              <a:rPr lang="en-US" dirty="0"/>
              <a:t>Foundation confers on IEF all rights arising from the Regulations, defined in Appendix I contained in this contract. IEF agrees to comply with the regulations</a:t>
            </a:r>
            <a:r>
              <a:rPr lang="ru-RU" dirty="0"/>
              <a:t>;</a:t>
            </a:r>
            <a:endParaRPr lang="uk-UA" dirty="0"/>
          </a:p>
          <a:p>
            <a:pPr lvl="0">
              <a:spcBef>
                <a:spcPts val="600"/>
              </a:spcBef>
            </a:pPr>
            <a:r>
              <a:rPr lang="en-US" dirty="0" smtClean="0"/>
              <a:t>- IEF </a:t>
            </a:r>
            <a:r>
              <a:rPr lang="en-US" dirty="0"/>
              <a:t>representative to the EVS bodies is Olga </a:t>
            </a:r>
            <a:r>
              <a:rPr lang="en-US" dirty="0" err="1"/>
              <a:t>Balakireva</a:t>
            </a:r>
            <a:r>
              <a:rPr lang="en-US" dirty="0"/>
              <a:t>, Head of the PhD in Sociology, Head of the Department for Monitoring Research on Socio-Economic Transformations;</a:t>
            </a:r>
            <a:endParaRPr lang="uk-UA" dirty="0"/>
          </a:p>
          <a:p>
            <a:pPr lvl="0">
              <a:spcBef>
                <a:spcPts val="600"/>
              </a:spcBef>
            </a:pPr>
            <a:r>
              <a:rPr lang="en-US" dirty="0" smtClean="0"/>
              <a:t>- IEF </a:t>
            </a:r>
            <a:r>
              <a:rPr lang="en-US" dirty="0"/>
              <a:t>owes the Foundation a yearly contribution. For 2018 the contribution is € 100 (One Hundred EURO). The fee for subsequent years is decided each year by the EVS Assembly.   </a:t>
            </a:r>
            <a:endParaRPr lang="uk-UA" dirty="0"/>
          </a:p>
          <a:p>
            <a:endParaRPr lang="uk-UA" dirty="0"/>
          </a:p>
        </p:txBody>
      </p:sp>
    </p:spTree>
    <p:extLst>
      <p:ext uri="{BB962C8B-B14F-4D97-AF65-F5344CB8AC3E}">
        <p14:creationId xmlns:p14="http://schemas.microsoft.com/office/powerpoint/2010/main" val="1597949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3732"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3" name="TextBox 2"/>
          <p:cNvSpPr txBox="1"/>
          <p:nvPr/>
        </p:nvSpPr>
        <p:spPr>
          <a:xfrm>
            <a:off x="251520" y="1340768"/>
            <a:ext cx="5472608" cy="400110"/>
          </a:xfrm>
          <a:prstGeom prst="rect">
            <a:avLst/>
          </a:prstGeom>
          <a:noFill/>
        </p:spPr>
        <p:txBody>
          <a:bodyPr wrap="square" rtlCol="0">
            <a:spAutoFit/>
          </a:bodyPr>
          <a:lstStyle/>
          <a:p>
            <a:r>
              <a:rPr lang="en-US" sz="2000" b="1" dirty="0" smtClean="0">
                <a:solidFill>
                  <a:srgbClr val="C00000"/>
                </a:solidFill>
              </a:rPr>
              <a:t>Survey 2017/2018  in UKRAINE (</a:t>
            </a:r>
            <a:r>
              <a:rPr lang="en-US" sz="2000" b="1" dirty="0">
                <a:solidFill>
                  <a:srgbClr val="C00000"/>
                </a:solidFill>
              </a:rPr>
              <a:t>EVS-WVS </a:t>
            </a:r>
            <a:r>
              <a:rPr lang="en-US" sz="2000" b="1" dirty="0" smtClean="0">
                <a:solidFill>
                  <a:srgbClr val="C00000"/>
                </a:solidFill>
              </a:rPr>
              <a:t>Team)</a:t>
            </a:r>
          </a:p>
        </p:txBody>
      </p:sp>
      <p:sp>
        <p:nvSpPr>
          <p:cNvPr id="2" name="TextBox 1"/>
          <p:cNvSpPr txBox="1"/>
          <p:nvPr/>
        </p:nvSpPr>
        <p:spPr>
          <a:xfrm>
            <a:off x="251520" y="1740878"/>
            <a:ext cx="8175238" cy="4801314"/>
          </a:xfrm>
          <a:prstGeom prst="rect">
            <a:avLst/>
          </a:prstGeom>
          <a:noFill/>
        </p:spPr>
        <p:txBody>
          <a:bodyPr wrap="square" rtlCol="0">
            <a:spAutoFit/>
          </a:bodyPr>
          <a:lstStyle/>
          <a:p>
            <a:endParaRPr lang="en-GB" dirty="0" smtClean="0"/>
          </a:p>
          <a:p>
            <a:r>
              <a:rPr lang="en-GB" dirty="0" smtClean="0"/>
              <a:t>Department </a:t>
            </a:r>
            <a:r>
              <a:rPr lang="en-GB" dirty="0"/>
              <a:t>of the Monitoring Studies of Socio-Economic Transformations, The Institute for Economics and Forecasting of the NAS has been </a:t>
            </a:r>
            <a:r>
              <a:rPr lang="en-GB" dirty="0" smtClean="0"/>
              <a:t>carrying </a:t>
            </a:r>
            <a:r>
              <a:rPr lang="en-GB" dirty="0"/>
              <a:t>out preparatory phase seventh wave of the European Values Study (EVS) and World values Study (WVS) projects</a:t>
            </a:r>
            <a:r>
              <a:rPr lang="en-GB" dirty="0" smtClean="0"/>
              <a:t>.</a:t>
            </a:r>
          </a:p>
          <a:p>
            <a:endParaRPr lang="uk-UA" dirty="0"/>
          </a:p>
          <a:p>
            <a:r>
              <a:rPr lang="en-GB" dirty="0"/>
              <a:t>Now the research team is looking for funding for fieldwork stage implementation of survey in Ukraine. Even so, members of the research group have been preparing Survey tools. </a:t>
            </a:r>
            <a:endParaRPr lang="uk-UA" dirty="0"/>
          </a:p>
          <a:p>
            <a:endParaRPr lang="en-GB" dirty="0" smtClean="0"/>
          </a:p>
          <a:p>
            <a:r>
              <a:rPr lang="en-GB" dirty="0" smtClean="0"/>
              <a:t>Currently</a:t>
            </a:r>
            <a:r>
              <a:rPr lang="en-GB" dirty="0"/>
              <a:t>, we have completed preparation of the international classifications of the educational levels, political parties, and the income levels</a:t>
            </a:r>
            <a:r>
              <a:rPr lang="en-GB" dirty="0" smtClean="0"/>
              <a:t>.</a:t>
            </a:r>
          </a:p>
          <a:p>
            <a:r>
              <a:rPr lang="en-GB" dirty="0" smtClean="0"/>
              <a:t>In </a:t>
            </a:r>
            <a:r>
              <a:rPr lang="en-GB" dirty="0"/>
              <a:t>addition to this, we are working on questionnaire translations in the TMT system and its review. </a:t>
            </a:r>
            <a:endParaRPr lang="en-GB" dirty="0" smtClean="0"/>
          </a:p>
          <a:p>
            <a:endParaRPr lang="en-GB" dirty="0"/>
          </a:p>
          <a:p>
            <a:r>
              <a:rPr lang="en-GB" dirty="0" smtClean="0"/>
              <a:t>Also</a:t>
            </a:r>
            <a:r>
              <a:rPr lang="en-GB" dirty="0"/>
              <a:t>, research team is setting up a sample framework and its description.</a:t>
            </a:r>
            <a:endParaRPr lang="uk-UA" dirty="0"/>
          </a:p>
          <a:p>
            <a:endParaRPr lang="en-US" b="1" dirty="0" smtClean="0">
              <a:solidFill>
                <a:srgbClr val="C00000"/>
              </a:solidFill>
            </a:endParaRPr>
          </a:p>
        </p:txBody>
      </p:sp>
    </p:spTree>
    <p:extLst>
      <p:ext uri="{BB962C8B-B14F-4D97-AF65-F5344CB8AC3E}">
        <p14:creationId xmlns:p14="http://schemas.microsoft.com/office/powerpoint/2010/main" val="2086099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764704"/>
          </a:xfrm>
        </p:spPr>
        <p:txBody>
          <a:bodyPr>
            <a:normAutofit/>
          </a:bodyPr>
          <a:lstStyle/>
          <a:p>
            <a:r>
              <a:rPr lang="en-US" b="1" dirty="0" smtClean="0">
                <a:solidFill>
                  <a:srgbClr val="C00000"/>
                </a:solidFill>
              </a:rPr>
              <a:t>Challenges</a:t>
            </a:r>
            <a:endParaRPr lang="uk-UA" b="1" dirty="0">
              <a:solidFill>
                <a:srgbClr val="C00000"/>
              </a:solidFill>
            </a:endParaRPr>
          </a:p>
        </p:txBody>
      </p:sp>
      <p:sp>
        <p:nvSpPr>
          <p:cNvPr id="3" name="Объект 2"/>
          <p:cNvSpPr>
            <a:spLocks noGrp="1"/>
          </p:cNvSpPr>
          <p:nvPr>
            <p:ph idx="1"/>
          </p:nvPr>
        </p:nvSpPr>
        <p:spPr>
          <a:xfrm>
            <a:off x="323528" y="764704"/>
            <a:ext cx="8496944" cy="5976664"/>
          </a:xfrm>
        </p:spPr>
        <p:txBody>
          <a:bodyPr>
            <a:normAutofit fontScale="92500" lnSpcReduction="20000"/>
          </a:bodyPr>
          <a:lstStyle/>
          <a:p>
            <a:r>
              <a:rPr lang="en-US" b="1" dirty="0" smtClean="0"/>
              <a:t>EVS data do not recognize as a social change data by policy makers, national state bodies</a:t>
            </a:r>
          </a:p>
          <a:p>
            <a:r>
              <a:rPr lang="en-US" b="1" dirty="0" smtClean="0"/>
              <a:t>Resources</a:t>
            </a:r>
            <a:r>
              <a:rPr lang="en-US" b="1" dirty="0"/>
              <a:t>:</a:t>
            </a:r>
          </a:p>
          <a:p>
            <a:pPr lvl="1"/>
            <a:r>
              <a:rPr lang="en-US" dirty="0"/>
              <a:t>Contribution (100  EURO per year)</a:t>
            </a:r>
          </a:p>
          <a:p>
            <a:pPr lvl="1"/>
            <a:r>
              <a:rPr lang="en-US" dirty="0"/>
              <a:t>Participation in the EVS meetings</a:t>
            </a:r>
          </a:p>
          <a:p>
            <a:pPr lvl="1"/>
            <a:r>
              <a:rPr lang="en-US"/>
              <a:t>D</a:t>
            </a:r>
            <a:r>
              <a:rPr lang="en-US" smtClean="0"/>
              <a:t>ata </a:t>
            </a:r>
            <a:r>
              <a:rPr lang="en-US" dirty="0" smtClean="0"/>
              <a:t>Collection Stage VS </a:t>
            </a:r>
            <a:r>
              <a:rPr lang="en-US" smtClean="0"/>
              <a:t>Full Circle </a:t>
            </a:r>
            <a:r>
              <a:rPr lang="en-US" dirty="0" smtClean="0"/>
              <a:t>of </a:t>
            </a:r>
            <a:r>
              <a:rPr lang="en-US" smtClean="0"/>
              <a:t>the Wave </a:t>
            </a:r>
            <a:endParaRPr lang="en-US" dirty="0"/>
          </a:p>
          <a:p>
            <a:pPr lvl="1"/>
            <a:r>
              <a:rPr lang="en-US" dirty="0" smtClean="0"/>
              <a:t>Dissemination activities</a:t>
            </a:r>
            <a:endParaRPr lang="en-US" dirty="0"/>
          </a:p>
          <a:p>
            <a:pPr lvl="1"/>
            <a:r>
              <a:rPr lang="en-US" dirty="0"/>
              <a:t>Participation in the International EVS bodies</a:t>
            </a:r>
          </a:p>
          <a:p>
            <a:r>
              <a:rPr lang="en-US" b="1" dirty="0" smtClean="0"/>
              <a:t>Skills:</a:t>
            </a:r>
          </a:p>
          <a:p>
            <a:pPr lvl="1"/>
            <a:r>
              <a:rPr lang="en-US" dirty="0" smtClean="0"/>
              <a:t>Mixed-mode for data collection</a:t>
            </a:r>
          </a:p>
          <a:p>
            <a:pPr lvl="1"/>
            <a:r>
              <a:rPr lang="en-US" dirty="0" smtClean="0"/>
              <a:t>Level of I’s to use the tablets</a:t>
            </a:r>
          </a:p>
          <a:p>
            <a:pPr lvl="1"/>
            <a:r>
              <a:rPr lang="en-US" dirty="0" smtClean="0"/>
              <a:t>Data </a:t>
            </a:r>
            <a:r>
              <a:rPr lang="en-US" dirty="0" smtClean="0"/>
              <a:t>management </a:t>
            </a:r>
            <a:endParaRPr lang="en-US" dirty="0" smtClean="0"/>
          </a:p>
          <a:p>
            <a:pPr lvl="1"/>
            <a:r>
              <a:rPr lang="en-US" dirty="0" smtClean="0"/>
              <a:t>Proposals preparation</a:t>
            </a:r>
          </a:p>
          <a:p>
            <a:pPr lvl="1"/>
            <a:r>
              <a:rPr lang="en-US" dirty="0" smtClean="0"/>
              <a:t>International papers preparation</a:t>
            </a:r>
          </a:p>
          <a:p>
            <a:pPr marL="457200" lvl="1" indent="0">
              <a:buNone/>
            </a:pPr>
            <a:endParaRPr lang="en-US" dirty="0" smtClean="0"/>
          </a:p>
          <a:p>
            <a:pPr marL="457200" lvl="1" indent="0">
              <a:buNone/>
            </a:pPr>
            <a:endParaRPr lang="en-US" dirty="0"/>
          </a:p>
          <a:p>
            <a:pPr marL="457200" lvl="1" indent="0">
              <a:buNone/>
            </a:pPr>
            <a:endParaRPr lang="en-US" dirty="0" smtClean="0"/>
          </a:p>
          <a:p>
            <a:endParaRPr lang="en-US" dirty="0" smtClean="0"/>
          </a:p>
          <a:p>
            <a:endParaRPr lang="uk-UA" dirty="0"/>
          </a:p>
        </p:txBody>
      </p:sp>
    </p:spTree>
    <p:extLst>
      <p:ext uri="{BB962C8B-B14F-4D97-AF65-F5344CB8AC3E}">
        <p14:creationId xmlns:p14="http://schemas.microsoft.com/office/powerpoint/2010/main" val="1690068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6" name="TextBox 5"/>
          <p:cNvSpPr txBox="1"/>
          <p:nvPr/>
        </p:nvSpPr>
        <p:spPr>
          <a:xfrm>
            <a:off x="268423" y="767165"/>
            <a:ext cx="2304256" cy="6124754"/>
          </a:xfrm>
          <a:prstGeom prst="rect">
            <a:avLst/>
          </a:prstGeom>
          <a:noFill/>
        </p:spPr>
        <p:txBody>
          <a:bodyPr wrap="square" rtlCol="0">
            <a:spAutoFit/>
          </a:bodyPr>
          <a:lstStyle/>
          <a:p>
            <a:r>
              <a:rPr lang="en-US" sz="2200" dirty="0">
                <a:hlinkClick r:id="rId3"/>
              </a:rPr>
              <a:t>Home</a:t>
            </a:r>
            <a:endParaRPr lang="en-US" sz="2200" dirty="0"/>
          </a:p>
          <a:p>
            <a:r>
              <a:rPr lang="en-US" sz="2200" dirty="0">
                <a:hlinkClick r:id="rId4"/>
              </a:rPr>
              <a:t>About EVS</a:t>
            </a:r>
            <a:endParaRPr lang="en-US" sz="2200" dirty="0"/>
          </a:p>
          <a:p>
            <a:r>
              <a:rPr lang="en-US" sz="2200" dirty="0">
                <a:hlinkClick r:id="rId5"/>
              </a:rPr>
              <a:t>Research Topics</a:t>
            </a:r>
            <a:endParaRPr lang="en-US" sz="2200" dirty="0"/>
          </a:p>
          <a:p>
            <a:r>
              <a:rPr lang="en-US" sz="2200" dirty="0">
                <a:hlinkClick r:id="rId6"/>
              </a:rPr>
              <a:t>Previous Surveys 1981-2008</a:t>
            </a:r>
            <a:endParaRPr lang="en-US" sz="2200" dirty="0"/>
          </a:p>
          <a:p>
            <a:r>
              <a:rPr lang="en-US" sz="2200" dirty="0">
                <a:hlinkClick r:id="rId7"/>
              </a:rPr>
              <a:t>Survey 2017</a:t>
            </a:r>
            <a:endParaRPr lang="en-US" sz="2200" dirty="0"/>
          </a:p>
          <a:p>
            <a:r>
              <a:rPr lang="en-US" sz="2200" dirty="0">
                <a:hlinkClick r:id="rId8"/>
              </a:rPr>
              <a:t>Dissemination Activities</a:t>
            </a:r>
            <a:endParaRPr lang="en-US" sz="2200" dirty="0"/>
          </a:p>
          <a:p>
            <a:r>
              <a:rPr lang="en-US" sz="2200" dirty="0">
                <a:hlinkClick r:id="rId9"/>
              </a:rPr>
              <a:t>Collaboration with WVS</a:t>
            </a:r>
            <a:endParaRPr lang="en-US" sz="2200" dirty="0"/>
          </a:p>
          <a:p>
            <a:r>
              <a:rPr lang="en-US" sz="2200" dirty="0">
                <a:hlinkClick r:id="rId10"/>
              </a:rPr>
              <a:t>Data and Downloads</a:t>
            </a:r>
            <a:endParaRPr lang="en-US" sz="2200" dirty="0"/>
          </a:p>
          <a:p>
            <a:r>
              <a:rPr lang="en-US" sz="2200" dirty="0">
                <a:hlinkClick r:id="rId11"/>
              </a:rPr>
              <a:t>Online analysis</a:t>
            </a:r>
            <a:endParaRPr lang="en-US" sz="2200" dirty="0"/>
          </a:p>
          <a:p>
            <a:r>
              <a:rPr lang="en-US" sz="2200" dirty="0">
                <a:hlinkClick r:id="rId12"/>
              </a:rPr>
              <a:t>Maps</a:t>
            </a:r>
            <a:endParaRPr lang="en-US" sz="2200" dirty="0"/>
          </a:p>
          <a:p>
            <a:r>
              <a:rPr lang="en-US" sz="2200" dirty="0">
                <a:hlinkClick r:id="rId13"/>
              </a:rPr>
              <a:t>Education</a:t>
            </a:r>
            <a:endParaRPr lang="en-US" sz="2200" dirty="0"/>
          </a:p>
          <a:p>
            <a:r>
              <a:rPr lang="en-US" sz="2200" dirty="0">
                <a:hlinkClick r:id="rId14"/>
              </a:rPr>
              <a:t>Publications</a:t>
            </a:r>
            <a:endParaRPr lang="en-US" sz="2200" dirty="0"/>
          </a:p>
          <a:p>
            <a:r>
              <a:rPr lang="en-US" sz="2200" dirty="0">
                <a:hlinkClick r:id="rId15"/>
              </a:rPr>
              <a:t>News and Events</a:t>
            </a:r>
            <a:endParaRPr lang="en-US" sz="2200" dirty="0"/>
          </a:p>
          <a:p>
            <a:endParaRPr lang="uk-UA" dirty="0"/>
          </a:p>
        </p:txBody>
      </p:sp>
      <p:sp>
        <p:nvSpPr>
          <p:cNvPr id="8" name="TextBox 7"/>
          <p:cNvSpPr txBox="1"/>
          <p:nvPr/>
        </p:nvSpPr>
        <p:spPr>
          <a:xfrm>
            <a:off x="2771800" y="1340768"/>
            <a:ext cx="6120680" cy="4524315"/>
          </a:xfrm>
          <a:prstGeom prst="rect">
            <a:avLst/>
          </a:prstGeom>
          <a:noFill/>
        </p:spPr>
        <p:txBody>
          <a:bodyPr wrap="square" rtlCol="0">
            <a:spAutoFit/>
          </a:bodyPr>
          <a:lstStyle/>
          <a:p>
            <a:r>
              <a:rPr lang="en-US" dirty="0"/>
              <a:t>The European Values Study is a large-scale, cross-national, and longitudinal survey research program on basic human values. It provides insights into the ideas, beliefs, preferences, attitudes, values and opinions of citizens all over Europe. It is a unique research project on how Europeans think about </a:t>
            </a:r>
            <a:r>
              <a:rPr lang="en-US" b="1" dirty="0">
                <a:solidFill>
                  <a:srgbClr val="C00000"/>
                </a:solidFill>
              </a:rPr>
              <a:t>life, family, work, religion, politics and society.</a:t>
            </a:r>
          </a:p>
          <a:p>
            <a:endParaRPr lang="ru-RU" dirty="0" smtClean="0"/>
          </a:p>
          <a:p>
            <a:r>
              <a:rPr lang="en-US" dirty="0" smtClean="0"/>
              <a:t>The </a:t>
            </a:r>
            <a:r>
              <a:rPr lang="en-US" dirty="0"/>
              <a:t>European Values Study started in 1981, when a thousand citizens in the European Member States of that time were interviewed using standardized questionnaires. Every nine years, the survey is repeated in a variable number of countries. </a:t>
            </a:r>
            <a:endParaRPr lang="ru-RU" dirty="0" smtClean="0"/>
          </a:p>
          <a:p>
            <a:endParaRPr lang="ru-RU" dirty="0"/>
          </a:p>
          <a:p>
            <a:r>
              <a:rPr lang="en-US" dirty="0" smtClean="0"/>
              <a:t>The </a:t>
            </a:r>
            <a:r>
              <a:rPr lang="en-US" dirty="0"/>
              <a:t>fourth wave in 2008 covers no less than 47 European </a:t>
            </a:r>
            <a:r>
              <a:rPr lang="en-US" dirty="0" smtClean="0"/>
              <a:t>countries/regions</a:t>
            </a:r>
            <a:r>
              <a:rPr lang="ru-RU" dirty="0" smtClean="0"/>
              <a:t>.</a:t>
            </a:r>
          </a:p>
          <a:p>
            <a:r>
              <a:rPr lang="en-US" dirty="0" smtClean="0"/>
              <a:t>In </a:t>
            </a:r>
            <a:r>
              <a:rPr lang="en-US" dirty="0"/>
              <a:t>total, about 70,000 people in Europe are interviewed.</a:t>
            </a:r>
          </a:p>
          <a:p>
            <a:endParaRPr lang="uk-UA" dirty="0"/>
          </a:p>
        </p:txBody>
      </p:sp>
    </p:spTree>
    <p:extLst>
      <p:ext uri="{BB962C8B-B14F-4D97-AF65-F5344CB8AC3E}">
        <p14:creationId xmlns:p14="http://schemas.microsoft.com/office/powerpoint/2010/main" val="392157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p:cNvGraphicFramePr>
            <a:graphicFrameLocks noChangeAspect="1"/>
          </p:cNvGraphicFramePr>
          <p:nvPr>
            <p:extLst>
              <p:ext uri="{D42A27DB-BD31-4B8C-83A1-F6EECF244321}">
                <p14:modId xmlns:p14="http://schemas.microsoft.com/office/powerpoint/2010/main" val="3792551666"/>
              </p:ext>
            </p:extLst>
          </p:nvPr>
        </p:nvGraphicFramePr>
        <p:xfrm>
          <a:off x="5508104" y="1412776"/>
          <a:ext cx="2555875" cy="808037"/>
        </p:xfrm>
        <a:graphic>
          <a:graphicData uri="http://schemas.openxmlformats.org/presentationml/2006/ole">
            <mc:AlternateContent xmlns:mc="http://schemas.openxmlformats.org/markup-compatibility/2006">
              <mc:Choice xmlns:v="urn:schemas-microsoft-com:vml" Requires="v">
                <p:oleObj spid="_x0000_s3098" name="Точечный рисунок" r:id="rId3" imgW="5047619" imgH="2057143" progId="PBrush">
                  <p:embed/>
                </p:oleObj>
              </mc:Choice>
              <mc:Fallback>
                <p:oleObj name="Точечный рисунок" r:id="rId3" imgW="5047619" imgH="2057143"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412776"/>
                        <a:ext cx="25558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75" name="Picture 3"/>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932040" y="2175247"/>
            <a:ext cx="3909772" cy="53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555503"/>
            <a:ext cx="1656184" cy="24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756466" y="4103014"/>
            <a:ext cx="2177006" cy="492443"/>
          </a:xfrm>
          <a:prstGeom prst="rect">
            <a:avLst/>
          </a:prstGeom>
        </p:spPr>
        <p:txBody>
          <a:bodyPr wrap="none">
            <a:spAutoFit/>
          </a:bodyPr>
          <a:lstStyle/>
          <a:p>
            <a:pPr lvl="0" algn="ctr"/>
            <a:r>
              <a:rPr lang="en-US" sz="2600" b="1" dirty="0">
                <a:solidFill>
                  <a:schemeClr val="tx2">
                    <a:lumMod val="75000"/>
                  </a:schemeClr>
                </a:solidFill>
                <a:latin typeface="Calibri" pitchFamily="34" charset="0"/>
                <a:cs typeface="Calibri" pitchFamily="34" charset="0"/>
              </a:rPr>
              <a:t>www.hbsc.org</a:t>
            </a:r>
            <a:endParaRPr lang="uk-UA" sz="2600" b="1" dirty="0">
              <a:solidFill>
                <a:schemeClr val="tx2">
                  <a:lumMod val="75000"/>
                </a:schemeClr>
              </a:solidFill>
              <a:latin typeface="Calibri" pitchFamily="34" charset="0"/>
              <a:cs typeface="Calibri" pitchFamily="34" charset="0"/>
            </a:endParaRPr>
          </a:p>
        </p:txBody>
      </p:sp>
      <p:sp>
        <p:nvSpPr>
          <p:cNvPr id="11" name="Прямоугольник 10"/>
          <p:cNvSpPr/>
          <p:nvPr/>
        </p:nvSpPr>
        <p:spPr>
          <a:xfrm>
            <a:off x="170545" y="4584899"/>
            <a:ext cx="4248472" cy="923330"/>
          </a:xfrm>
          <a:prstGeom prst="rect">
            <a:avLst/>
          </a:prstGeom>
          <a:noFill/>
          <a:ln>
            <a:solidFill>
              <a:schemeClr val="accent1">
                <a:shade val="50000"/>
              </a:schemeClr>
            </a:solidFill>
          </a:ln>
        </p:spPr>
        <p:txBody>
          <a:bodyPr wrap="square">
            <a:spAutoFit/>
          </a:bodyPr>
          <a:lstStyle/>
          <a:p>
            <a:pPr lvl="0" algn="ctr">
              <a:defRPr/>
            </a:pPr>
            <a:r>
              <a:rPr lang="uk-UA"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ЗДОРОВ’Я </a:t>
            </a:r>
            <a:r>
              <a:rPr lang="uk-UA"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ТА </a:t>
            </a:r>
          </a:p>
          <a:p>
            <a:pPr lvl="0" algn="ctr">
              <a:defRPr/>
            </a:pPr>
            <a:r>
              <a:rPr lang="uk-UA"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ПОВЕДІНКОВІ ОРІЄНТАЦІЇ </a:t>
            </a:r>
          </a:p>
          <a:p>
            <a:pPr lvl="0" algn="ctr">
              <a:defRPr/>
            </a:pPr>
            <a:r>
              <a:rPr lang="uk-UA"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УЧНІВСЬКОЇ </a:t>
            </a:r>
            <a:r>
              <a:rPr lang="uk-UA"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МОЛОДІ</a:t>
            </a:r>
            <a:endParaRPr lang="ru-R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Прямоугольник 11"/>
          <p:cNvSpPr/>
          <p:nvPr/>
        </p:nvSpPr>
        <p:spPr>
          <a:xfrm>
            <a:off x="279703" y="5639969"/>
            <a:ext cx="4057640" cy="486287"/>
          </a:xfrm>
          <a:prstGeom prst="rect">
            <a:avLst/>
          </a:prstGeom>
        </p:spPr>
        <p:txBody>
          <a:bodyPr wrap="square">
            <a:spAutoFit/>
          </a:bodyPr>
          <a:lstStyle/>
          <a:p>
            <a:pPr lvl="0" algn="ctr">
              <a:lnSpc>
                <a:spcPct val="80000"/>
              </a:lnSpc>
              <a:buClr>
                <a:srgbClr val="1EE2B8"/>
              </a:buClr>
            </a:pPr>
            <a:r>
              <a:rPr lang="uk-UA" sz="1600" b="1" dirty="0">
                <a:solidFill>
                  <a:srgbClr val="0050D5"/>
                </a:solidFill>
                <a:latin typeface="Verdana" panose="020B0604030504040204" pitchFamily="34" charset="0"/>
                <a:ea typeface="Verdana" panose="020B0604030504040204" pitchFamily="34" charset="0"/>
                <a:cs typeface="Verdana" panose="020B0604030504040204" pitchFamily="34" charset="0"/>
              </a:rPr>
              <a:t>Хвилі опитування в Україні:</a:t>
            </a:r>
            <a:r>
              <a:rPr lang="en-US" sz="1600" b="1" dirty="0">
                <a:solidFill>
                  <a:srgbClr val="0050D5"/>
                </a:solidFill>
                <a:latin typeface="Verdana" panose="020B0604030504040204" pitchFamily="34" charset="0"/>
                <a:ea typeface="Verdana" panose="020B0604030504040204" pitchFamily="34" charset="0"/>
                <a:cs typeface="Verdana" panose="020B0604030504040204" pitchFamily="34" charset="0"/>
              </a:rPr>
              <a:t> </a:t>
            </a:r>
            <a:endParaRPr lang="en-US" sz="1600" b="1" dirty="0" smtClean="0">
              <a:solidFill>
                <a:srgbClr val="0050D5"/>
              </a:solidFill>
              <a:latin typeface="Verdana" panose="020B0604030504040204" pitchFamily="34" charset="0"/>
              <a:ea typeface="Verdana" panose="020B0604030504040204" pitchFamily="34" charset="0"/>
              <a:cs typeface="Verdana" panose="020B0604030504040204" pitchFamily="34" charset="0"/>
            </a:endParaRPr>
          </a:p>
          <a:p>
            <a:pPr lvl="0" algn="ctr">
              <a:lnSpc>
                <a:spcPct val="80000"/>
              </a:lnSpc>
              <a:buClr>
                <a:srgbClr val="1EE2B8"/>
              </a:buClr>
            </a:pPr>
            <a:r>
              <a:rPr lang="uk-UA" sz="16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2002</a:t>
            </a:r>
            <a:r>
              <a:rPr lang="uk-UA" sz="1600" b="1" dirty="0">
                <a:solidFill>
                  <a:srgbClr val="C00000"/>
                </a:solidFill>
                <a:latin typeface="Verdana" panose="020B0604030504040204" pitchFamily="34" charset="0"/>
                <a:ea typeface="Verdana" panose="020B0604030504040204" pitchFamily="34" charset="0"/>
                <a:cs typeface="Verdana" panose="020B0604030504040204" pitchFamily="34" charset="0"/>
              </a:rPr>
              <a:t>, 2006, 2010, 2014</a:t>
            </a:r>
          </a:p>
        </p:txBody>
      </p:sp>
      <p:sp>
        <p:nvSpPr>
          <p:cNvPr id="13" name="Прямоугольник 12"/>
          <p:cNvSpPr/>
          <p:nvPr/>
        </p:nvSpPr>
        <p:spPr>
          <a:xfrm>
            <a:off x="4932040" y="5615347"/>
            <a:ext cx="4211960" cy="510909"/>
          </a:xfrm>
          <a:prstGeom prst="rect">
            <a:avLst/>
          </a:prstGeom>
        </p:spPr>
        <p:txBody>
          <a:bodyPr wrap="square">
            <a:spAutoFit/>
          </a:bodyPr>
          <a:lstStyle/>
          <a:p>
            <a:pPr>
              <a:lnSpc>
                <a:spcPct val="80000"/>
              </a:lnSpc>
              <a:buClr>
                <a:srgbClr val="1EE2B8"/>
              </a:buClr>
            </a:pPr>
            <a:r>
              <a:rPr lang="uk-UA" sz="1600" b="1" dirty="0" smtClean="0">
                <a:solidFill>
                  <a:srgbClr val="0050D5"/>
                </a:solidFill>
                <a:latin typeface="Verdana" panose="020B0604030504040204" pitchFamily="34" charset="0"/>
                <a:ea typeface="Verdana" panose="020B0604030504040204" pitchFamily="34" charset="0"/>
                <a:cs typeface="Verdana" panose="020B0604030504040204" pitchFamily="34" charset="0"/>
              </a:rPr>
              <a:t>Хвилі опитування в Україні:</a:t>
            </a:r>
            <a:r>
              <a:rPr lang="en-US" sz="1600" b="1" dirty="0" smtClean="0">
                <a:solidFill>
                  <a:srgbClr val="0050D5"/>
                </a:solidFill>
                <a:latin typeface="Verdana" panose="020B0604030504040204" pitchFamily="34" charset="0"/>
                <a:ea typeface="Verdana" panose="020B0604030504040204" pitchFamily="34" charset="0"/>
                <a:cs typeface="Verdana" panose="020B0604030504040204" pitchFamily="34" charset="0"/>
              </a:rPr>
              <a:t> </a:t>
            </a:r>
          </a:p>
          <a:p>
            <a:pPr>
              <a:lnSpc>
                <a:spcPct val="80000"/>
              </a:lnSpc>
              <a:buClr>
                <a:srgbClr val="1EE2B8"/>
              </a:buClr>
            </a:pPr>
            <a:r>
              <a:rPr lang="en-US" sz="15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1995</a:t>
            </a:r>
            <a:r>
              <a:rPr lang="en-US" sz="1500" b="1" dirty="0">
                <a:solidFill>
                  <a:srgbClr val="C00000"/>
                </a:solidFill>
                <a:latin typeface="Verdana" panose="020B0604030504040204" pitchFamily="34" charset="0"/>
                <a:ea typeface="Verdana" panose="020B0604030504040204" pitchFamily="34" charset="0"/>
                <a:cs typeface="Verdana" panose="020B0604030504040204" pitchFamily="34" charset="0"/>
              </a:rPr>
              <a:t>, 1999, </a:t>
            </a:r>
            <a:r>
              <a:rPr lang="uk-UA" sz="1500" b="1" dirty="0">
                <a:solidFill>
                  <a:srgbClr val="C00000"/>
                </a:solidFill>
                <a:latin typeface="Verdana" panose="020B0604030504040204" pitchFamily="34" charset="0"/>
                <a:ea typeface="Verdana" panose="020B0604030504040204" pitchFamily="34" charset="0"/>
                <a:cs typeface="Verdana" panose="020B0604030504040204" pitchFamily="34" charset="0"/>
              </a:rPr>
              <a:t>200</a:t>
            </a:r>
            <a:r>
              <a:rPr lang="en-US" sz="1500" b="1" dirty="0">
                <a:solidFill>
                  <a:srgbClr val="C00000"/>
                </a:solidFill>
                <a:latin typeface="Verdana" panose="020B0604030504040204" pitchFamily="34" charset="0"/>
                <a:ea typeface="Verdana" panose="020B0604030504040204" pitchFamily="34" charset="0"/>
                <a:cs typeface="Verdana" panose="020B0604030504040204" pitchFamily="34" charset="0"/>
              </a:rPr>
              <a:t>3</a:t>
            </a:r>
            <a:r>
              <a:rPr lang="uk-UA" sz="1500" b="1" dirty="0">
                <a:solidFill>
                  <a:srgbClr val="C00000"/>
                </a:solidFill>
                <a:latin typeface="Verdana" panose="020B0604030504040204" pitchFamily="34" charset="0"/>
                <a:ea typeface="Verdana" panose="020B0604030504040204" pitchFamily="34" charset="0"/>
                <a:cs typeface="Verdana" panose="020B0604030504040204" pitchFamily="34" charset="0"/>
              </a:rPr>
              <a:t>, 200</a:t>
            </a:r>
            <a:r>
              <a:rPr lang="en-US" sz="1500" b="1" dirty="0">
                <a:solidFill>
                  <a:srgbClr val="C00000"/>
                </a:solidFill>
                <a:latin typeface="Verdana" panose="020B0604030504040204" pitchFamily="34" charset="0"/>
                <a:ea typeface="Verdana" panose="020B0604030504040204" pitchFamily="34" charset="0"/>
                <a:cs typeface="Verdana" panose="020B0604030504040204" pitchFamily="34" charset="0"/>
              </a:rPr>
              <a:t>7</a:t>
            </a:r>
            <a:r>
              <a:rPr lang="uk-UA" sz="1500" b="1" dirty="0">
                <a:solidFill>
                  <a:srgbClr val="C00000"/>
                </a:solidFill>
                <a:latin typeface="Verdana" panose="020B0604030504040204" pitchFamily="34" charset="0"/>
                <a:ea typeface="Verdana" panose="020B0604030504040204" pitchFamily="34" charset="0"/>
                <a:cs typeface="Verdana" panose="020B0604030504040204" pitchFamily="34" charset="0"/>
              </a:rPr>
              <a:t>, 201</a:t>
            </a:r>
            <a:r>
              <a:rPr lang="en-US" sz="1500" b="1" dirty="0">
                <a:solidFill>
                  <a:srgbClr val="C00000"/>
                </a:solidFill>
                <a:latin typeface="Verdana" panose="020B0604030504040204" pitchFamily="34" charset="0"/>
                <a:ea typeface="Verdana" panose="020B0604030504040204" pitchFamily="34" charset="0"/>
                <a:cs typeface="Verdana" panose="020B0604030504040204" pitchFamily="34" charset="0"/>
              </a:rPr>
              <a:t>1</a:t>
            </a:r>
            <a:r>
              <a:rPr lang="uk-UA" sz="1500" b="1" dirty="0">
                <a:solidFill>
                  <a:srgbClr val="C00000"/>
                </a:solidFill>
                <a:latin typeface="Verdana" panose="020B0604030504040204" pitchFamily="34" charset="0"/>
                <a:ea typeface="Verdana" panose="020B0604030504040204" pitchFamily="34" charset="0"/>
                <a:cs typeface="Verdana" panose="020B0604030504040204" pitchFamily="34" charset="0"/>
              </a:rPr>
              <a:t>, 201</a:t>
            </a:r>
            <a:r>
              <a:rPr lang="en-US" sz="15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5</a:t>
            </a:r>
            <a:r>
              <a:rPr lang="en-US" b="1" dirty="0" smtClean="0">
                <a:solidFill>
                  <a:srgbClr val="0050D5"/>
                </a:solidFill>
                <a:latin typeface="Verdana" panose="020B0604030504040204" pitchFamily="34" charset="0"/>
                <a:ea typeface="Verdana" panose="020B0604030504040204" pitchFamily="34" charset="0"/>
                <a:cs typeface="Verdana" panose="020B0604030504040204" pitchFamily="34" charset="0"/>
              </a:rPr>
              <a:t> </a:t>
            </a:r>
            <a:endParaRPr lang="uk-UA"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5073857" y="4431011"/>
            <a:ext cx="3600401" cy="1077218"/>
          </a:xfrm>
          <a:prstGeom prst="rect">
            <a:avLst/>
          </a:prstGeom>
          <a:ln>
            <a:solidFill>
              <a:schemeClr val="accent1">
                <a:shade val="50000"/>
              </a:schemeClr>
            </a:solidFill>
          </a:ln>
        </p:spPr>
        <p:txBody>
          <a:bodyPr wrap="square">
            <a:spAutoFit/>
          </a:bodyPr>
          <a:lstStyle/>
          <a:p>
            <a:pPr algn="ctr"/>
            <a:r>
              <a:rPr lang="uk-UA" sz="1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ВЖИВАННЯ ТЮТЮНУ, АЛКОГОЛЬНИХ НАПОЇВ, НАРКОТИЧНИХ РЕЧОВИН УЧНІВСЬКОЮ МОЛОДДЮ </a:t>
            </a:r>
            <a:endParaRPr lang="ru-RU"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919" y="188640"/>
            <a:ext cx="3300978" cy="108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2603" y="362470"/>
            <a:ext cx="329882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p:nvSpPr>
        <p:spPr>
          <a:xfrm>
            <a:off x="170545" y="6434033"/>
            <a:ext cx="8865951" cy="307777"/>
          </a:xfrm>
          <a:prstGeom prst="rect">
            <a:avLst/>
          </a:prstGeom>
          <a:ln>
            <a:solidFill>
              <a:schemeClr val="accent1">
                <a:shade val="50000"/>
              </a:schemeClr>
            </a:solidFill>
          </a:ln>
        </p:spPr>
        <p:txBody>
          <a:bodyPr wrap="square">
            <a:spAutoFit/>
          </a:bodyPr>
          <a:lstStyle/>
          <a:p>
            <a:pPr algn="ctr"/>
            <a:r>
              <a:rPr lang="uk-UA" sz="1300" dirty="0" smtClean="0">
                <a:latin typeface="Verdana" panose="020B0604030504040204" pitchFamily="34" charset="0"/>
                <a:ea typeface="Verdana" panose="020B0604030504040204" pitchFamily="34" charset="0"/>
                <a:cs typeface="Verdana" panose="020B0604030504040204" pitchFamily="34" charset="0"/>
              </a:rPr>
              <a:t>Аналітичні матеріали (національні та міжнародні) доступні на сайті: </a:t>
            </a:r>
            <a:r>
              <a:rPr lang="ru-RU" sz="1400" b="1" dirty="0" smtClean="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http</a:t>
            </a:r>
            <a:r>
              <a:rPr lang="ru-RU" sz="1400" b="1"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a:t>
            </a:r>
            <a:r>
              <a:rPr lang="ru-RU" sz="1400" b="1" dirty="0" smtClean="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uisr.org.ua/hbsc </a:t>
            </a:r>
            <a:endParaRPr lang="ru-RU" sz="1400" b="1"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Скругленный прямоугольник 20"/>
          <p:cNvSpPr/>
          <p:nvPr/>
        </p:nvSpPr>
        <p:spPr>
          <a:xfrm>
            <a:off x="5580112" y="2888940"/>
            <a:ext cx="1080120" cy="972107"/>
          </a:xfrm>
          <a:prstGeom prst="roundRect">
            <a:avLst>
              <a:gd name="adj" fmla="val 10000"/>
            </a:avLst>
          </a:prstGeom>
          <a:blipFill rotWithShape="1">
            <a:blip r:embed="rId9"/>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
        <p:nvSpPr>
          <p:cNvPr id="22" name="Скругленный прямоугольник 21"/>
          <p:cNvSpPr/>
          <p:nvPr/>
        </p:nvSpPr>
        <p:spPr>
          <a:xfrm>
            <a:off x="7308304" y="2888940"/>
            <a:ext cx="1040041" cy="972107"/>
          </a:xfrm>
          <a:prstGeom prst="roundRect">
            <a:avLst>
              <a:gd name="adj" fmla="val 10000"/>
            </a:avLst>
          </a:prstGeom>
          <a:blipFill rotWithShape="1">
            <a:blip r:embed="rId10"/>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671739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212854" y="332656"/>
            <a:ext cx="8823642" cy="523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9750" indent="-357188">
              <a:defRPr sz="2400">
                <a:solidFill>
                  <a:schemeClr val="tx1"/>
                </a:solidFill>
                <a:latin typeface="Univers 55" pitchFamily="2" charset="0"/>
              </a:defRPr>
            </a:lvl1pPr>
            <a:lvl2pPr marL="742950" indent="-285750">
              <a:defRPr sz="2400">
                <a:solidFill>
                  <a:schemeClr val="tx1"/>
                </a:solidFill>
                <a:latin typeface="Univers 55" pitchFamily="2" charset="0"/>
              </a:defRPr>
            </a:lvl2pPr>
            <a:lvl3pPr marL="1143000" indent="-228600">
              <a:defRPr sz="2400">
                <a:solidFill>
                  <a:schemeClr val="tx1"/>
                </a:solidFill>
                <a:latin typeface="Univers 55" pitchFamily="2" charset="0"/>
              </a:defRPr>
            </a:lvl3pPr>
            <a:lvl4pPr marL="1600200" indent="-228600">
              <a:defRPr sz="2400">
                <a:solidFill>
                  <a:schemeClr val="tx1"/>
                </a:solidFill>
                <a:latin typeface="Univers 55" pitchFamily="2" charset="0"/>
              </a:defRPr>
            </a:lvl4pPr>
            <a:lvl5pPr marL="2057400" indent="-228600">
              <a:defRPr sz="2400">
                <a:solidFill>
                  <a:schemeClr val="tx1"/>
                </a:solidFill>
                <a:latin typeface="Univers 55" pitchFamily="2" charset="0"/>
              </a:defRPr>
            </a:lvl5pPr>
            <a:lvl6pPr marL="2514600" indent="-228600" eaLnBrk="0" fontAlgn="base" hangingPunct="0">
              <a:spcBef>
                <a:spcPct val="0"/>
              </a:spcBef>
              <a:spcAft>
                <a:spcPct val="0"/>
              </a:spcAft>
              <a:defRPr sz="2400">
                <a:solidFill>
                  <a:schemeClr val="tx1"/>
                </a:solidFill>
                <a:latin typeface="Univers 55" pitchFamily="2" charset="0"/>
              </a:defRPr>
            </a:lvl6pPr>
            <a:lvl7pPr marL="2971800" indent="-228600" eaLnBrk="0" fontAlgn="base" hangingPunct="0">
              <a:spcBef>
                <a:spcPct val="0"/>
              </a:spcBef>
              <a:spcAft>
                <a:spcPct val="0"/>
              </a:spcAft>
              <a:defRPr sz="2400">
                <a:solidFill>
                  <a:schemeClr val="tx1"/>
                </a:solidFill>
                <a:latin typeface="Univers 55" pitchFamily="2" charset="0"/>
              </a:defRPr>
            </a:lvl7pPr>
            <a:lvl8pPr marL="3429000" indent="-228600" eaLnBrk="0" fontAlgn="base" hangingPunct="0">
              <a:spcBef>
                <a:spcPct val="0"/>
              </a:spcBef>
              <a:spcAft>
                <a:spcPct val="0"/>
              </a:spcAft>
              <a:defRPr sz="2400">
                <a:solidFill>
                  <a:schemeClr val="tx1"/>
                </a:solidFill>
                <a:latin typeface="Univers 55" pitchFamily="2" charset="0"/>
              </a:defRPr>
            </a:lvl8pPr>
            <a:lvl9pPr marL="3886200" indent="-228600" eaLnBrk="0" fontAlgn="base" hangingPunct="0">
              <a:spcBef>
                <a:spcPct val="0"/>
              </a:spcBef>
              <a:spcAft>
                <a:spcPct val="0"/>
              </a:spcAft>
              <a:defRPr sz="2400">
                <a:solidFill>
                  <a:schemeClr val="tx1"/>
                </a:solidFill>
                <a:latin typeface="Univers 55" pitchFamily="2" charset="0"/>
              </a:defRPr>
            </a:lvl9pPr>
          </a:lstStyle>
          <a:p>
            <a:pPr>
              <a:lnSpc>
                <a:spcPct val="80000"/>
              </a:lnSpc>
              <a:buClr>
                <a:srgbClr val="1EE2B8"/>
              </a:buClr>
            </a:pPr>
            <a:r>
              <a:rPr lang="uk-UA" sz="2200" b="1" dirty="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Партнери </a:t>
            </a:r>
            <a:r>
              <a:rPr lang="uk-UA" sz="2200" b="1" dirty="0" smtClean="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rPr>
              <a:t>дослідницьких проектів:</a:t>
            </a:r>
            <a:endParaRPr lang="en-US" sz="2200" b="1" dirty="0" smtClean="0">
              <a:solidFill>
                <a:schemeClr val="tx2">
                  <a:lumMod val="60000"/>
                  <a:lumOff val="40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80000"/>
              </a:lnSpc>
              <a:buClr>
                <a:srgbClr val="1EE2B8"/>
              </a:buClr>
            </a:pPr>
            <a:endParaRPr lang="uk-UA" sz="2200" b="1" dirty="0">
              <a:solidFill>
                <a:srgbClr val="0050D5"/>
              </a:solidFill>
              <a:latin typeface="Verdana" panose="020B0604030504040204" pitchFamily="34" charset="0"/>
              <a:ea typeface="Verdana" panose="020B0604030504040204" pitchFamily="34" charset="0"/>
              <a:cs typeface="Verdana" panose="020B0604030504040204" pitchFamily="34" charset="0"/>
            </a:endParaRPr>
          </a:p>
          <a:p>
            <a:pPr marL="468312" indent="-285750">
              <a:lnSpc>
                <a:spcPct val="80000"/>
              </a:lnSpc>
              <a:buClr>
                <a:schemeClr val="tx2">
                  <a:lumMod val="75000"/>
                </a:schemeClr>
              </a:buClr>
              <a:buFont typeface="Arial" panose="020B0604020202020204" pitchFamily="34" charset="0"/>
              <a:buChar char="•"/>
            </a:pPr>
            <a:r>
              <a:rPr lang="uk-UA" sz="2200" b="1" dirty="0">
                <a:latin typeface="Verdana" panose="020B0604030504040204" pitchFamily="34" charset="0"/>
                <a:ea typeface="Verdana" panose="020B0604030504040204" pitchFamily="34" charset="0"/>
                <a:cs typeface="Verdana" panose="020B0604030504040204" pitchFamily="34" charset="0"/>
              </a:rPr>
              <a:t>Міністерство охорони здоров’я України </a:t>
            </a:r>
            <a:r>
              <a:rPr lang="uk-UA" sz="2200" b="1" i="1" dirty="0" smtClean="0">
                <a:latin typeface="Verdana" panose="020B0604030504040204" pitchFamily="34" charset="0"/>
                <a:ea typeface="Verdana" panose="020B0604030504040204" pitchFamily="34" charset="0"/>
                <a:cs typeface="Verdana" panose="020B0604030504040204" pitchFamily="34" charset="0"/>
              </a:rPr>
              <a:t>(міжвідомча робоча група)</a:t>
            </a:r>
            <a:endParaRPr lang="uk-UA" sz="2200" b="1" i="1" dirty="0">
              <a:latin typeface="Verdana" panose="020B0604030504040204" pitchFamily="34" charset="0"/>
              <a:ea typeface="Verdana" panose="020B0604030504040204" pitchFamily="34" charset="0"/>
              <a:cs typeface="Verdana" panose="020B0604030504040204" pitchFamily="34" charset="0"/>
            </a:endParaRPr>
          </a:p>
          <a:p>
            <a:pPr marL="468312" indent="-285750">
              <a:lnSpc>
                <a:spcPct val="80000"/>
              </a:lnSpc>
              <a:buClr>
                <a:schemeClr val="tx2">
                  <a:lumMod val="75000"/>
                </a:schemeClr>
              </a:buClr>
              <a:buFont typeface="Arial" panose="020B0604020202020204" pitchFamily="34" charset="0"/>
              <a:buChar char="•"/>
            </a:pPr>
            <a:r>
              <a:rPr lang="uk-UA" sz="2200" b="1" dirty="0">
                <a:latin typeface="Verdana" panose="020B0604030504040204" pitchFamily="34" charset="0"/>
                <a:ea typeface="Verdana" panose="020B0604030504040204" pitchFamily="34" charset="0"/>
                <a:cs typeface="Verdana" panose="020B0604030504040204" pitchFamily="34" charset="0"/>
              </a:rPr>
              <a:t>Міністерство освіти і науки України</a:t>
            </a:r>
          </a:p>
          <a:p>
            <a:pPr marL="468312" indent="-285750">
              <a:lnSpc>
                <a:spcPct val="80000"/>
              </a:lnSpc>
              <a:buClr>
                <a:schemeClr val="tx2">
                  <a:lumMod val="75000"/>
                </a:schemeClr>
              </a:buClr>
              <a:buFont typeface="Arial" panose="020B0604020202020204" pitchFamily="34" charset="0"/>
              <a:buChar char="•"/>
            </a:pPr>
            <a:r>
              <a:rPr lang="uk-UA" sz="2200" b="1" dirty="0">
                <a:latin typeface="Verdana" panose="020B0604030504040204" pitchFamily="34" charset="0"/>
                <a:ea typeface="Verdana" panose="020B0604030504040204" pitchFamily="34" charset="0"/>
                <a:cs typeface="Verdana" panose="020B0604030504040204" pitchFamily="34" charset="0"/>
              </a:rPr>
              <a:t>Міністерство </a:t>
            </a:r>
            <a:r>
              <a:rPr lang="uk-UA" sz="2200" b="1" dirty="0" smtClean="0">
                <a:latin typeface="Verdana" panose="020B0604030504040204" pitchFamily="34" charset="0"/>
                <a:ea typeface="Verdana" panose="020B0604030504040204" pitchFamily="34" charset="0"/>
                <a:cs typeface="Verdana" panose="020B0604030504040204" pitchFamily="34" charset="0"/>
              </a:rPr>
              <a:t>молоді </a:t>
            </a:r>
            <a:r>
              <a:rPr lang="uk-UA" sz="2200" b="1" dirty="0">
                <a:latin typeface="Verdana" panose="020B0604030504040204" pitchFamily="34" charset="0"/>
                <a:ea typeface="Verdana" panose="020B0604030504040204" pitchFamily="34" charset="0"/>
                <a:cs typeface="Verdana" panose="020B0604030504040204" pitchFamily="34" charset="0"/>
              </a:rPr>
              <a:t>та </a:t>
            </a:r>
            <a:r>
              <a:rPr lang="uk-UA" sz="2200" b="1" dirty="0" smtClean="0">
                <a:latin typeface="Verdana" panose="020B0604030504040204" pitchFamily="34" charset="0"/>
                <a:ea typeface="Verdana" panose="020B0604030504040204" pitchFamily="34" charset="0"/>
                <a:cs typeface="Verdana" panose="020B0604030504040204" pitchFamily="34" charset="0"/>
              </a:rPr>
              <a:t>спорту України</a:t>
            </a:r>
            <a:endParaRPr lang="en-US" sz="2200" b="1" dirty="0" smtClean="0">
              <a:latin typeface="Verdana" panose="020B0604030504040204" pitchFamily="34" charset="0"/>
              <a:ea typeface="Verdana" panose="020B0604030504040204" pitchFamily="34" charset="0"/>
              <a:cs typeface="Verdana" panose="020B0604030504040204" pitchFamily="34" charset="0"/>
            </a:endParaRPr>
          </a:p>
          <a:p>
            <a:pPr marL="468312" indent="-285750">
              <a:lnSpc>
                <a:spcPct val="80000"/>
              </a:lnSpc>
              <a:buClr>
                <a:schemeClr val="tx2">
                  <a:lumMod val="75000"/>
                </a:schemeClr>
              </a:buClr>
              <a:buFont typeface="Arial" panose="020B0604020202020204" pitchFamily="34" charset="0"/>
              <a:buChar char="•"/>
            </a:pPr>
            <a:r>
              <a:rPr lang="uk-UA" sz="2200" b="1" dirty="0" smtClean="0">
                <a:latin typeface="Verdana" panose="020B0604030504040204" pitchFamily="34" charset="0"/>
                <a:ea typeface="Verdana" panose="020B0604030504040204" pitchFamily="34" charset="0"/>
                <a:cs typeface="Verdana" panose="020B0604030504040204" pitchFamily="34" charset="0"/>
              </a:rPr>
              <a:t>Міністерство соціальної політики України</a:t>
            </a:r>
            <a:endParaRPr lang="uk-UA" sz="2200" b="1" dirty="0">
              <a:latin typeface="Verdana" panose="020B0604030504040204" pitchFamily="34" charset="0"/>
              <a:ea typeface="Verdana" panose="020B0604030504040204" pitchFamily="34" charset="0"/>
              <a:cs typeface="Verdana" panose="020B0604030504040204" pitchFamily="34" charset="0"/>
            </a:endParaRPr>
          </a:p>
          <a:p>
            <a:pPr marL="468312" indent="-285750">
              <a:lnSpc>
                <a:spcPct val="80000"/>
              </a:lnSpc>
              <a:buClr>
                <a:schemeClr val="tx2">
                  <a:lumMod val="75000"/>
                </a:schemeClr>
              </a:buClr>
              <a:buFont typeface="Arial" panose="020B0604020202020204" pitchFamily="34" charset="0"/>
              <a:buChar char="•"/>
            </a:pPr>
            <a:r>
              <a:rPr lang="uk-UA" sz="2200" b="1" dirty="0" smtClean="0">
                <a:latin typeface="Verdana" panose="020B0604030504040204" pitchFamily="34" charset="0"/>
                <a:ea typeface="Verdana" panose="020B0604030504040204" pitchFamily="34" charset="0"/>
                <a:cs typeface="Verdana" panose="020B0604030504040204" pitchFamily="34" charset="0"/>
              </a:rPr>
              <a:t>Представництво Дитячого фонду </a:t>
            </a:r>
            <a:r>
              <a:rPr lang="uk-UA" sz="2200" b="1" dirty="0">
                <a:latin typeface="Verdana" panose="020B0604030504040204" pitchFamily="34" charset="0"/>
                <a:ea typeface="Verdana" panose="020B0604030504040204" pitchFamily="34" charset="0"/>
                <a:cs typeface="Verdana" panose="020B0604030504040204" pitchFamily="34" charset="0"/>
              </a:rPr>
              <a:t>ООН </a:t>
            </a:r>
            <a:r>
              <a:rPr lang="uk-UA" sz="2200" b="1" dirty="0" smtClean="0">
                <a:latin typeface="Verdana" panose="020B0604030504040204" pitchFamily="34" charset="0"/>
                <a:ea typeface="Verdana" panose="020B0604030504040204" pitchFamily="34" charset="0"/>
                <a:cs typeface="Verdana" panose="020B0604030504040204" pitchFamily="34" charset="0"/>
              </a:rPr>
              <a:t>(ЮНІСЕФ) в Україні</a:t>
            </a:r>
            <a:endParaRPr lang="uk-UA" sz="2200" b="1" dirty="0">
              <a:latin typeface="Verdana" panose="020B0604030504040204" pitchFamily="34" charset="0"/>
              <a:ea typeface="Verdana" panose="020B0604030504040204" pitchFamily="34" charset="0"/>
              <a:cs typeface="Verdana" panose="020B0604030504040204" pitchFamily="34" charset="0"/>
            </a:endParaRPr>
          </a:p>
          <a:p>
            <a:pPr marL="468312" indent="-285750">
              <a:lnSpc>
                <a:spcPct val="80000"/>
              </a:lnSpc>
              <a:buClr>
                <a:schemeClr val="tx2">
                  <a:lumMod val="75000"/>
                </a:schemeClr>
              </a:buClr>
              <a:buFont typeface="Arial" panose="020B0604020202020204" pitchFamily="34" charset="0"/>
              <a:buChar char="•"/>
            </a:pPr>
            <a:r>
              <a:rPr lang="uk-UA" sz="2200" b="1" dirty="0">
                <a:latin typeface="Verdana" panose="020B0604030504040204" pitchFamily="34" charset="0"/>
                <a:ea typeface="Verdana" panose="020B0604030504040204" pitchFamily="34" charset="0"/>
                <a:cs typeface="Verdana" panose="020B0604030504040204" pitchFamily="34" charset="0"/>
              </a:rPr>
              <a:t>Всесвітня організація охорони здоров’я</a:t>
            </a:r>
          </a:p>
          <a:p>
            <a:pPr>
              <a:lnSpc>
                <a:spcPct val="80000"/>
              </a:lnSpc>
              <a:buClr>
                <a:srgbClr val="1EE2B8"/>
              </a:buClr>
            </a:pPr>
            <a:endParaRPr lang="uk-UA" sz="2200" b="1" dirty="0">
              <a:latin typeface="Verdana" panose="020B0604030504040204" pitchFamily="34" charset="0"/>
              <a:ea typeface="Verdana" panose="020B0604030504040204" pitchFamily="34" charset="0"/>
              <a:cs typeface="Verdana" panose="020B0604030504040204" pitchFamily="34" charset="0"/>
            </a:endParaRPr>
          </a:p>
          <a:p>
            <a:pPr>
              <a:lnSpc>
                <a:spcPct val="80000"/>
              </a:lnSpc>
              <a:buClr>
                <a:srgbClr val="1EE2B8"/>
              </a:buClr>
              <a:buFont typeface="Wingdings" pitchFamily="2" charset="2"/>
              <a:buNone/>
            </a:pPr>
            <a:r>
              <a:rPr lang="uk-UA" sz="2200" b="1" dirty="0" smtClean="0">
                <a:solidFill>
                  <a:srgbClr val="0050D5"/>
                </a:solidFill>
                <a:latin typeface="Verdana" panose="020B0604030504040204" pitchFamily="34" charset="0"/>
                <a:ea typeface="Verdana" panose="020B0604030504040204" pitchFamily="34" charset="0"/>
                <a:cs typeface="Verdana" panose="020B0604030504040204" pitchFamily="34" charset="0"/>
              </a:rPr>
              <a:t>Регіони </a:t>
            </a:r>
            <a:r>
              <a:rPr lang="uk-UA" sz="2200" b="1" dirty="0">
                <a:solidFill>
                  <a:srgbClr val="0050D5"/>
                </a:solidFill>
                <a:latin typeface="Verdana" panose="020B0604030504040204" pitchFamily="34" charset="0"/>
                <a:ea typeface="Verdana" panose="020B0604030504040204" pitchFamily="34" charset="0"/>
                <a:cs typeface="Verdana" panose="020B0604030504040204" pitchFamily="34" charset="0"/>
              </a:rPr>
              <a:t>опитування:</a:t>
            </a:r>
            <a:r>
              <a:rPr lang="uk-UA" sz="2200" dirty="0">
                <a:solidFill>
                  <a:srgbClr val="0050D5"/>
                </a:solidFill>
                <a:latin typeface="Verdana" panose="020B0604030504040204" pitchFamily="34" charset="0"/>
                <a:ea typeface="Verdana" panose="020B0604030504040204" pitchFamily="34" charset="0"/>
                <a:cs typeface="Verdana" panose="020B0604030504040204" pitchFamily="34" charset="0"/>
              </a:rPr>
              <a:t> </a:t>
            </a:r>
            <a:r>
              <a:rPr lang="uk-UA" sz="2200" dirty="0">
                <a:latin typeface="Verdana" panose="020B0604030504040204" pitchFamily="34" charset="0"/>
                <a:ea typeface="Verdana" panose="020B0604030504040204" pitchFamily="34" charset="0"/>
                <a:cs typeface="Verdana" panose="020B0604030504040204" pitchFamily="34" charset="0"/>
              </a:rPr>
              <a:t>24 області, АР Крим та </a:t>
            </a:r>
            <a:r>
              <a:rPr lang="uk-UA" sz="2200" dirty="0" smtClean="0">
                <a:latin typeface="Verdana" panose="020B0604030504040204" pitchFamily="34" charset="0"/>
                <a:ea typeface="Verdana" panose="020B0604030504040204" pitchFamily="34" charset="0"/>
                <a:cs typeface="Verdana" panose="020B0604030504040204" pitchFamily="34" charset="0"/>
              </a:rPr>
              <a:t>м. Київ</a:t>
            </a:r>
            <a:r>
              <a:rPr lang="uk-UA" sz="2200" dirty="0">
                <a:latin typeface="Verdana" panose="020B0604030504040204" pitchFamily="34" charset="0"/>
                <a:ea typeface="Verdana" panose="020B0604030504040204" pitchFamily="34" charset="0"/>
                <a:cs typeface="Verdana" panose="020B0604030504040204" pitchFamily="34" charset="0"/>
              </a:rPr>
              <a:t>. </a:t>
            </a:r>
          </a:p>
          <a:p>
            <a:pPr>
              <a:lnSpc>
                <a:spcPct val="80000"/>
              </a:lnSpc>
              <a:buClr>
                <a:srgbClr val="1EE2B8"/>
              </a:buClr>
              <a:buFont typeface="Wingdings" pitchFamily="2" charset="2"/>
              <a:buNone/>
            </a:pPr>
            <a:endParaRPr lang="uk-UA" sz="2200" b="1" dirty="0">
              <a:latin typeface="Verdana" panose="020B0604030504040204" pitchFamily="34" charset="0"/>
              <a:ea typeface="Verdana" panose="020B0604030504040204" pitchFamily="34" charset="0"/>
              <a:cs typeface="Verdana" panose="020B0604030504040204" pitchFamily="34" charset="0"/>
            </a:endParaRPr>
          </a:p>
          <a:p>
            <a:pPr>
              <a:lnSpc>
                <a:spcPct val="80000"/>
              </a:lnSpc>
              <a:buClr>
                <a:srgbClr val="1EE2B8"/>
              </a:buClr>
              <a:buFont typeface="Wingdings" pitchFamily="2" charset="2"/>
              <a:buNone/>
            </a:pPr>
            <a:r>
              <a:rPr lang="uk-UA" sz="2200" b="1" dirty="0">
                <a:solidFill>
                  <a:srgbClr val="0050D5"/>
                </a:solidFill>
                <a:latin typeface="Verdana" panose="020B0604030504040204" pitchFamily="34" charset="0"/>
                <a:ea typeface="Verdana" panose="020B0604030504040204" pitchFamily="34" charset="0"/>
                <a:cs typeface="Verdana" panose="020B0604030504040204" pitchFamily="34" charset="0"/>
              </a:rPr>
              <a:t>Національна вибіркова сукупність </a:t>
            </a:r>
            <a:r>
              <a:rPr lang="uk-UA" sz="2200" dirty="0">
                <a:latin typeface="Verdana" panose="020B0604030504040204" pitchFamily="34" charset="0"/>
                <a:ea typeface="Verdana" panose="020B0604030504040204" pitchFamily="34" charset="0"/>
                <a:cs typeface="Verdana" panose="020B0604030504040204" pitchFamily="34" charset="0"/>
              </a:rPr>
              <a:t>дає можливість аналізу за віком, статтю, типом поселення, регіоном, типом сім</a:t>
            </a:r>
            <a:r>
              <a:rPr lang="en-US" sz="2200" dirty="0">
                <a:latin typeface="Verdana" panose="020B0604030504040204" pitchFamily="34" charset="0"/>
                <a:ea typeface="Verdana" panose="020B0604030504040204" pitchFamily="34" charset="0"/>
                <a:cs typeface="Verdana" panose="020B0604030504040204" pitchFamily="34" charset="0"/>
              </a:rPr>
              <a:t>’</a:t>
            </a:r>
            <a:r>
              <a:rPr lang="uk-UA" sz="2200" dirty="0">
                <a:latin typeface="Verdana" panose="020B0604030504040204" pitchFamily="34" charset="0"/>
                <a:ea typeface="Verdana" panose="020B0604030504040204" pitchFamily="34" charset="0"/>
                <a:cs typeface="Verdana" panose="020B0604030504040204" pitchFamily="34" charset="0"/>
              </a:rPr>
              <a:t>ї, матеріальним станом тощо </a:t>
            </a:r>
          </a:p>
          <a:p>
            <a:pPr>
              <a:lnSpc>
                <a:spcPct val="80000"/>
              </a:lnSpc>
              <a:buClr>
                <a:srgbClr val="1EE2B8"/>
              </a:buClr>
              <a:buFont typeface="Wingdings" pitchFamily="2" charset="2"/>
              <a:buNone/>
            </a:pPr>
            <a:endParaRPr lang="uk-UA" sz="2200" dirty="0">
              <a:latin typeface="Verdana" panose="020B0604030504040204" pitchFamily="34" charset="0"/>
              <a:ea typeface="Verdana" panose="020B0604030504040204" pitchFamily="34" charset="0"/>
              <a:cs typeface="Verdana" panose="020B0604030504040204" pitchFamily="34" charset="0"/>
            </a:endParaRPr>
          </a:p>
          <a:p>
            <a:pPr algn="ctr">
              <a:lnSpc>
                <a:spcPct val="80000"/>
              </a:lnSpc>
              <a:buClr>
                <a:srgbClr val="1EE2B8"/>
              </a:buClr>
              <a:buFont typeface="Wingdings" pitchFamily="2" charset="2"/>
              <a:buNone/>
            </a:pPr>
            <a:r>
              <a:rPr lang="uk-UA" sz="2200" dirty="0">
                <a:latin typeface="Verdana" panose="020B0604030504040204" pitchFamily="34" charset="0"/>
                <a:ea typeface="Verdana" panose="020B0604030504040204" pitchFamily="34" charset="0"/>
                <a:cs typeface="Verdana" panose="020B0604030504040204" pitchFamily="34" charset="0"/>
              </a:rPr>
              <a:t>... </a:t>
            </a:r>
            <a:r>
              <a:rPr lang="uk-UA" sz="2200" dirty="0">
                <a:solidFill>
                  <a:srgbClr val="0070C0"/>
                </a:solidFill>
                <a:latin typeface="Verdana" panose="020B0604030504040204" pitchFamily="34" charset="0"/>
                <a:ea typeface="Verdana" panose="020B0604030504040204" pitchFamily="34" charset="0"/>
                <a:cs typeface="Verdana" panose="020B0604030504040204" pitchFamily="34" charset="0"/>
              </a:rPr>
              <a:t>АЛЕ</a:t>
            </a:r>
            <a:r>
              <a:rPr lang="uk-UA" sz="2200" dirty="0">
                <a:latin typeface="Verdana" panose="020B0604030504040204" pitchFamily="34" charset="0"/>
                <a:ea typeface="Verdana" panose="020B0604030504040204" pitchFamily="34" charset="0"/>
                <a:cs typeface="Verdana" panose="020B0604030504040204" pitchFamily="34" charset="0"/>
              </a:rPr>
              <a:t> – </a:t>
            </a:r>
            <a:r>
              <a:rPr lang="uk-UA" sz="2200" b="1" u="sng" dirty="0">
                <a:latin typeface="Verdana" panose="020B0604030504040204" pitchFamily="34" charset="0"/>
                <a:ea typeface="Verdana" panose="020B0604030504040204" pitchFamily="34" charset="0"/>
                <a:cs typeface="Verdana" panose="020B0604030504040204" pitchFamily="34" charset="0"/>
              </a:rPr>
              <a:t>не передбачає аналізу на рівні області та </a:t>
            </a:r>
          </a:p>
          <a:p>
            <a:pPr algn="ctr">
              <a:lnSpc>
                <a:spcPct val="80000"/>
              </a:lnSpc>
              <a:buClr>
                <a:srgbClr val="1EE2B8"/>
              </a:buClr>
              <a:buFont typeface="Wingdings" pitchFamily="2" charset="2"/>
              <a:buNone/>
            </a:pPr>
            <a:r>
              <a:rPr lang="uk-UA" sz="2200" b="1" u="sng" dirty="0">
                <a:latin typeface="Verdana" panose="020B0604030504040204" pitchFamily="34" charset="0"/>
                <a:ea typeface="Verdana" panose="020B0604030504040204" pitchFamily="34" charset="0"/>
                <a:cs typeface="Verdana" panose="020B0604030504040204" pitchFamily="34" charset="0"/>
              </a:rPr>
              <a:t>навчального закладу</a:t>
            </a:r>
            <a:r>
              <a:rPr lang="uk-UA" sz="2200" b="1" u="sng" dirty="0" smtClean="0">
                <a:latin typeface="Verdana" panose="020B0604030504040204" pitchFamily="34" charset="0"/>
                <a:ea typeface="Verdana" panose="020B0604030504040204" pitchFamily="34" charset="0"/>
                <a:cs typeface="Verdana" panose="020B0604030504040204" pitchFamily="34" charset="0"/>
              </a:rPr>
              <a:t>)</a:t>
            </a:r>
            <a:endParaRPr lang="ru-RU" sz="2200" b="1" u="sng" dirty="0">
              <a:latin typeface="Verdana" panose="020B0604030504040204" pitchFamily="34" charset="0"/>
              <a:ea typeface="Verdana" panose="020B0604030504040204" pitchFamily="34" charset="0"/>
              <a:cs typeface="Verdana" panose="020B0604030504040204" pitchFamily="34" charset="0"/>
            </a:endParaRPr>
          </a:p>
        </p:txBody>
      </p:sp>
      <p:sp>
        <p:nvSpPr>
          <p:cNvPr id="17411" name="AutoShape 3"/>
          <p:cNvSpPr>
            <a:spLocks noChangeArrowheads="1"/>
          </p:cNvSpPr>
          <p:nvPr/>
        </p:nvSpPr>
        <p:spPr bwMode="ltGray">
          <a:xfrm>
            <a:off x="212854" y="5323030"/>
            <a:ext cx="8964613" cy="1268412"/>
          </a:xfrm>
          <a:prstGeom prst="rightArrow">
            <a:avLst>
              <a:gd name="adj1" fmla="val 79306"/>
              <a:gd name="adj2" fmla="val 142628"/>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uk-UA" sz="2200" b="1" dirty="0">
                <a:solidFill>
                  <a:srgbClr val="FFFFCC"/>
                </a:solidFill>
              </a:rPr>
              <a:t>Метод отримання інформації </a:t>
            </a:r>
            <a:r>
              <a:rPr lang="uk-UA" sz="2200" b="1" dirty="0"/>
              <a:t>– </a:t>
            </a:r>
            <a:r>
              <a:rPr lang="uk-UA" sz="2200" b="1" dirty="0" err="1"/>
              <a:t>самозаповнення</a:t>
            </a:r>
            <a:r>
              <a:rPr lang="uk-UA" sz="2200" b="1" dirty="0"/>
              <a:t> </a:t>
            </a:r>
          </a:p>
          <a:p>
            <a:pPr eaLnBrk="1" hangingPunct="1"/>
            <a:r>
              <a:rPr lang="uk-UA" sz="2200" b="1" dirty="0"/>
              <a:t>формалізованого запитальника у навчальних аудиторіях </a:t>
            </a:r>
          </a:p>
          <a:p>
            <a:pPr eaLnBrk="1" hangingPunct="1"/>
            <a:r>
              <a:rPr lang="uk-UA" sz="2200" b="1" dirty="0"/>
              <a:t>+ індивідуальний конверт</a:t>
            </a:r>
            <a:endParaRPr lang="ru-RU" sz="2200" b="1" dirty="0"/>
          </a:p>
        </p:txBody>
      </p:sp>
    </p:spTree>
    <p:extLst>
      <p:ext uri="{BB962C8B-B14F-4D97-AF65-F5344CB8AC3E}">
        <p14:creationId xmlns:p14="http://schemas.microsoft.com/office/powerpoint/2010/main" val="2549191277"/>
      </p:ext>
    </p:extLst>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1640812732"/>
              </p:ext>
            </p:extLst>
          </p:nvPr>
        </p:nvGraphicFramePr>
        <p:xfrm>
          <a:off x="2987824" y="188640"/>
          <a:ext cx="2664296" cy="1301795"/>
        </p:xfrm>
        <a:graphic>
          <a:graphicData uri="http://schemas.openxmlformats.org/presentationml/2006/ole">
            <mc:AlternateContent xmlns:mc="http://schemas.openxmlformats.org/markup-compatibility/2006">
              <mc:Choice xmlns:v="urn:schemas-microsoft-com:vml" Requires="v">
                <p:oleObj spid="_x0000_s5137" name="Точечный рисунок" r:id="rId4" imgW="5047619" imgH="2057143" progId="PBrush">
                  <p:embed/>
                </p:oleObj>
              </mc:Choice>
              <mc:Fallback>
                <p:oleObj name="Точечный рисунок" r:id="rId4" imgW="5047619" imgH="2057143"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188640"/>
                        <a:ext cx="2664296" cy="1301795"/>
                      </a:xfrm>
                      <a:prstGeom prst="rect">
                        <a:avLst/>
                      </a:prstGeom>
                      <a:noFill/>
                      <a:ln>
                        <a:noFill/>
                      </a:ln>
                      <a:extLst/>
                    </p:spPr>
                  </p:pic>
                </p:oleObj>
              </mc:Fallback>
            </mc:AlternateContent>
          </a:graphicData>
        </a:graphic>
      </p:graphicFrame>
      <p:pic>
        <p:nvPicPr>
          <p:cNvPr id="5" name="Picture 8" descr="uisr_emblem_n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1880" y="5865705"/>
            <a:ext cx="2232248" cy="66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1_UISR, Savchook Lyubov\WEB-SITE UISR\About us\Logo partners UISR\unise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5859709"/>
            <a:ext cx="2407674" cy="637524"/>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1"/>
          <p:cNvSpPr>
            <a:spLocks noGrp="1"/>
          </p:cNvSpPr>
          <p:nvPr>
            <p:ph type="ctrTitle"/>
          </p:nvPr>
        </p:nvSpPr>
        <p:spPr>
          <a:xfrm>
            <a:off x="333619" y="2174677"/>
            <a:ext cx="8535987" cy="2088232"/>
          </a:xfrm>
        </p:spPr>
        <p:txBody>
          <a:bodyPr>
            <a:normAutofit/>
          </a:bodyPr>
          <a:lstStyle/>
          <a:p>
            <a:pPr>
              <a:lnSpc>
                <a:spcPct val="90000"/>
              </a:lnSpc>
            </a:pPr>
            <a:r>
              <a:rPr lang="uk-UA" sz="3600" b="1" i="1" dirty="0"/>
              <a:t>«</a:t>
            </a:r>
            <a:r>
              <a:rPr lang="en-US" sz="3600" b="1" i="1" dirty="0"/>
              <a:t>European School Survey Project on Alcohol and Other Drugs</a:t>
            </a:r>
            <a:r>
              <a:rPr lang="uk-UA" sz="3600" b="1" i="1" dirty="0"/>
              <a:t> - ESPAD»</a:t>
            </a:r>
            <a:r>
              <a:rPr lang="en-US" sz="3600" b="1" i="1" dirty="0"/>
              <a:t/>
            </a:r>
            <a:br>
              <a:rPr lang="en-US" sz="3600" b="1" i="1" dirty="0"/>
            </a:br>
            <a:endParaRPr lang="uk-UA" sz="2700" b="1" i="1" dirty="0">
              <a:latin typeface="Cambria" panose="02040503050406030204" pitchFamily="18" charset="0"/>
              <a:cs typeface="Cambria"/>
            </a:endParaRPr>
          </a:p>
        </p:txBody>
      </p:sp>
      <p:pic>
        <p:nvPicPr>
          <p:cNvPr id="9" name="Picture 2"/>
          <p:cNvPicPr/>
          <p:nvPr/>
        </p:nvPicPr>
        <p:blipFill>
          <a:blip r:embed="rId8" cstate="print">
            <a:extLst>
              <a:ext uri="{28A0092B-C50C-407E-A947-70E740481C1C}">
                <a14:useLocalDpi xmlns:a14="http://schemas.microsoft.com/office/drawing/2010/main" val="0"/>
              </a:ext>
            </a:extLst>
          </a:blip>
          <a:stretch>
            <a:fillRect/>
          </a:stretch>
        </p:blipFill>
        <p:spPr>
          <a:xfrm>
            <a:off x="100796" y="5805264"/>
            <a:ext cx="3240360" cy="789186"/>
          </a:xfrm>
          <a:prstGeom prst="rect">
            <a:avLst/>
          </a:prstGeom>
          <a:ln>
            <a:noFill/>
          </a:ln>
        </p:spPr>
      </p:pic>
    </p:spTree>
    <p:extLst>
      <p:ext uri="{BB962C8B-B14F-4D97-AF65-F5344CB8AC3E}">
        <p14:creationId xmlns:p14="http://schemas.microsoft.com/office/powerpoint/2010/main" val="2480046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6250"/>
            <a:ext cx="5548881" cy="6858000"/>
          </a:xfrm>
          <a:prstGeom prst="rect">
            <a:avLst/>
          </a:prstGeom>
        </p:spPr>
      </p:pic>
    </p:spTree>
    <p:extLst>
      <p:ext uri="{BB962C8B-B14F-4D97-AF65-F5344CB8AC3E}">
        <p14:creationId xmlns:p14="http://schemas.microsoft.com/office/powerpoint/2010/main" val="3564418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1" y="764704"/>
            <a:ext cx="9143999" cy="685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39750" indent="-357188">
              <a:defRPr sz="2400">
                <a:solidFill>
                  <a:schemeClr val="tx1"/>
                </a:solidFill>
                <a:latin typeface="Univers 55" pitchFamily="2" charset="0"/>
              </a:defRPr>
            </a:lvl1pPr>
            <a:lvl2pPr marL="742950" indent="-285750">
              <a:defRPr sz="2400">
                <a:solidFill>
                  <a:schemeClr val="tx1"/>
                </a:solidFill>
                <a:latin typeface="Univers 55" pitchFamily="2" charset="0"/>
              </a:defRPr>
            </a:lvl2pPr>
            <a:lvl3pPr marL="1143000" indent="-228600">
              <a:defRPr sz="2400">
                <a:solidFill>
                  <a:schemeClr val="tx1"/>
                </a:solidFill>
                <a:latin typeface="Univers 55" pitchFamily="2" charset="0"/>
              </a:defRPr>
            </a:lvl3pPr>
            <a:lvl4pPr marL="1600200" indent="-228600">
              <a:defRPr sz="2400">
                <a:solidFill>
                  <a:schemeClr val="tx1"/>
                </a:solidFill>
                <a:latin typeface="Univers 55" pitchFamily="2" charset="0"/>
              </a:defRPr>
            </a:lvl4pPr>
            <a:lvl5pPr marL="2057400" indent="-228600">
              <a:defRPr sz="2400">
                <a:solidFill>
                  <a:schemeClr val="tx1"/>
                </a:solidFill>
                <a:latin typeface="Univers 55" pitchFamily="2" charset="0"/>
              </a:defRPr>
            </a:lvl5pPr>
            <a:lvl6pPr marL="2514600" indent="-228600" eaLnBrk="0" fontAlgn="base" hangingPunct="0">
              <a:spcBef>
                <a:spcPct val="0"/>
              </a:spcBef>
              <a:spcAft>
                <a:spcPct val="0"/>
              </a:spcAft>
              <a:defRPr sz="2400">
                <a:solidFill>
                  <a:schemeClr val="tx1"/>
                </a:solidFill>
                <a:latin typeface="Univers 55" pitchFamily="2" charset="0"/>
              </a:defRPr>
            </a:lvl6pPr>
            <a:lvl7pPr marL="2971800" indent="-228600" eaLnBrk="0" fontAlgn="base" hangingPunct="0">
              <a:spcBef>
                <a:spcPct val="0"/>
              </a:spcBef>
              <a:spcAft>
                <a:spcPct val="0"/>
              </a:spcAft>
              <a:defRPr sz="2400">
                <a:solidFill>
                  <a:schemeClr val="tx1"/>
                </a:solidFill>
                <a:latin typeface="Univers 55" pitchFamily="2" charset="0"/>
              </a:defRPr>
            </a:lvl7pPr>
            <a:lvl8pPr marL="3429000" indent="-228600" eaLnBrk="0" fontAlgn="base" hangingPunct="0">
              <a:spcBef>
                <a:spcPct val="0"/>
              </a:spcBef>
              <a:spcAft>
                <a:spcPct val="0"/>
              </a:spcAft>
              <a:defRPr sz="2400">
                <a:solidFill>
                  <a:schemeClr val="tx1"/>
                </a:solidFill>
                <a:latin typeface="Univers 55" pitchFamily="2" charset="0"/>
              </a:defRPr>
            </a:lvl8pPr>
            <a:lvl9pPr marL="3886200" indent="-228600" eaLnBrk="0" fontAlgn="base" hangingPunct="0">
              <a:spcBef>
                <a:spcPct val="0"/>
              </a:spcBef>
              <a:spcAft>
                <a:spcPct val="0"/>
              </a:spcAft>
              <a:defRPr sz="2400">
                <a:solidFill>
                  <a:schemeClr val="tx1"/>
                </a:solidFill>
                <a:latin typeface="Univers 55" pitchFamily="2" charset="0"/>
              </a:defRPr>
            </a:lvl9pPr>
          </a:lstStyle>
          <a:p>
            <a:pPr>
              <a:lnSpc>
                <a:spcPct val="80000"/>
              </a:lnSpc>
              <a:buClr>
                <a:srgbClr val="1EE2B8"/>
              </a:buClr>
            </a:pPr>
            <a:r>
              <a:rPr lang="en-US" b="1" dirty="0">
                <a:solidFill>
                  <a:srgbClr val="0050D5"/>
                </a:solidFill>
                <a:latin typeface="Calibri" pitchFamily="34" charset="0"/>
                <a:cs typeface="Calibri" pitchFamily="34" charset="0"/>
              </a:rPr>
              <a:t>Study waves </a:t>
            </a:r>
            <a:r>
              <a:rPr lang="uk-UA" sz="1800" b="1" dirty="0" smtClean="0">
                <a:solidFill>
                  <a:srgbClr val="0050D5"/>
                </a:solidFill>
                <a:latin typeface="Calibri" pitchFamily="34" charset="0"/>
                <a:cs typeface="Calibri" pitchFamily="34" charset="0"/>
              </a:rPr>
              <a:t>:</a:t>
            </a:r>
            <a:r>
              <a:rPr lang="en-US" sz="1800" b="1" dirty="0" smtClean="0">
                <a:solidFill>
                  <a:srgbClr val="0050D5"/>
                </a:solidFill>
                <a:latin typeface="Calibri" pitchFamily="34" charset="0"/>
                <a:cs typeface="Calibri" pitchFamily="34" charset="0"/>
              </a:rPr>
              <a:t>   </a:t>
            </a:r>
            <a:r>
              <a:rPr lang="en-US" b="1" dirty="0">
                <a:solidFill>
                  <a:srgbClr val="CC3300"/>
                </a:solidFill>
                <a:latin typeface="Calibri" pitchFamily="34" charset="0"/>
                <a:cs typeface="Calibri" pitchFamily="34" charset="0"/>
              </a:rPr>
              <a:t>1995</a:t>
            </a:r>
            <a:r>
              <a:rPr lang="uk-UA" b="1" dirty="0">
                <a:solidFill>
                  <a:srgbClr val="CC3300"/>
                </a:solidFill>
                <a:latin typeface="Calibri" pitchFamily="34" charset="0"/>
                <a:cs typeface="Calibri" pitchFamily="34" charset="0"/>
              </a:rPr>
              <a:t>, </a:t>
            </a:r>
            <a:r>
              <a:rPr lang="en-US" b="1" dirty="0">
                <a:solidFill>
                  <a:srgbClr val="CC3300"/>
                </a:solidFill>
                <a:latin typeface="Calibri" pitchFamily="34" charset="0"/>
                <a:cs typeface="Calibri" pitchFamily="34" charset="0"/>
              </a:rPr>
              <a:t>1999,</a:t>
            </a:r>
            <a:r>
              <a:rPr lang="uk-UA" b="1" dirty="0">
                <a:solidFill>
                  <a:srgbClr val="CC3300"/>
                </a:solidFill>
                <a:latin typeface="Calibri" pitchFamily="34" charset="0"/>
                <a:cs typeface="Calibri" pitchFamily="34" charset="0"/>
              </a:rPr>
              <a:t> </a:t>
            </a:r>
            <a:r>
              <a:rPr lang="en-US" b="1" dirty="0">
                <a:solidFill>
                  <a:srgbClr val="CC3300"/>
                </a:solidFill>
                <a:latin typeface="Calibri" pitchFamily="34" charset="0"/>
                <a:cs typeface="Calibri" pitchFamily="34" charset="0"/>
              </a:rPr>
              <a:t>2003, 2007, </a:t>
            </a:r>
            <a:r>
              <a:rPr lang="uk-UA" b="1" dirty="0">
                <a:solidFill>
                  <a:srgbClr val="CC3300"/>
                </a:solidFill>
                <a:latin typeface="Calibri" pitchFamily="34" charset="0"/>
                <a:cs typeface="Calibri" pitchFamily="34" charset="0"/>
              </a:rPr>
              <a:t>201</a:t>
            </a:r>
            <a:r>
              <a:rPr lang="en-US" b="1" dirty="0">
                <a:solidFill>
                  <a:srgbClr val="CC3300"/>
                </a:solidFill>
                <a:latin typeface="Calibri" pitchFamily="34" charset="0"/>
                <a:cs typeface="Calibri" pitchFamily="34" charset="0"/>
              </a:rPr>
              <a:t>1</a:t>
            </a:r>
            <a:r>
              <a:rPr lang="uk-UA" b="1" dirty="0">
                <a:solidFill>
                  <a:srgbClr val="CC3300"/>
                </a:solidFill>
                <a:latin typeface="Calibri" pitchFamily="34" charset="0"/>
                <a:cs typeface="Calibri" pitchFamily="34" charset="0"/>
              </a:rPr>
              <a:t>, </a:t>
            </a:r>
            <a:r>
              <a:rPr lang="en-US" b="1" dirty="0">
                <a:solidFill>
                  <a:srgbClr val="CC3300"/>
                </a:solidFill>
                <a:latin typeface="Calibri" pitchFamily="34" charset="0"/>
                <a:cs typeface="Calibri" pitchFamily="34" charset="0"/>
              </a:rPr>
              <a:t>2015, </a:t>
            </a:r>
            <a:r>
              <a:rPr lang="en-US" dirty="0" smtClean="0">
                <a:solidFill>
                  <a:srgbClr val="C00000"/>
                </a:solidFill>
                <a:latin typeface="Calibri" pitchFamily="34" charset="0"/>
                <a:cs typeface="Calibri" pitchFamily="34" charset="0"/>
              </a:rPr>
              <a:t>2019 (prep starts)</a:t>
            </a:r>
            <a:endParaRPr lang="uk-UA" dirty="0">
              <a:solidFill>
                <a:srgbClr val="C00000"/>
              </a:solidFill>
              <a:latin typeface="Calibri" pitchFamily="34" charset="0"/>
              <a:cs typeface="Calibri" pitchFamily="34" charset="0"/>
            </a:endParaRPr>
          </a:p>
          <a:p>
            <a:pPr>
              <a:lnSpc>
                <a:spcPct val="80000"/>
              </a:lnSpc>
              <a:spcBef>
                <a:spcPts val="600"/>
              </a:spcBef>
              <a:buClr>
                <a:srgbClr val="1EE2B8"/>
              </a:buClr>
            </a:pPr>
            <a:r>
              <a:rPr lang="en-US" b="1" dirty="0" smtClean="0">
                <a:solidFill>
                  <a:srgbClr val="0050D5"/>
                </a:solidFill>
                <a:latin typeface="Calibri" pitchFamily="34" charset="0"/>
                <a:cs typeface="Calibri" pitchFamily="34" charset="0"/>
              </a:rPr>
              <a:t>Partners of the study</a:t>
            </a:r>
            <a:r>
              <a:rPr lang="uk-UA" b="1" dirty="0" smtClean="0">
                <a:solidFill>
                  <a:srgbClr val="0050D5"/>
                </a:solidFill>
                <a:latin typeface="Calibri" pitchFamily="34" charset="0"/>
                <a:cs typeface="Calibri" pitchFamily="34" charset="0"/>
              </a:rPr>
              <a:t>:</a:t>
            </a:r>
            <a:endParaRPr lang="uk-UA" b="1" dirty="0">
              <a:solidFill>
                <a:srgbClr val="0050D5"/>
              </a:solidFill>
              <a:latin typeface="Calibri" pitchFamily="34" charset="0"/>
              <a:cs typeface="Calibri" pitchFamily="34" charset="0"/>
            </a:endParaRPr>
          </a:p>
          <a:p>
            <a:pPr marL="630238" lvl="6" indent="-363538">
              <a:buFont typeface="Wingdings" panose="05000000000000000000" pitchFamily="2" charset="2"/>
              <a:buChar char="Ø"/>
            </a:pPr>
            <a:r>
              <a:rPr lang="en-US" dirty="0" smtClean="0">
                <a:latin typeface="Cambria"/>
                <a:cs typeface="Cambria"/>
              </a:rPr>
              <a:t>UN Children’s Fund (UNICEF)</a:t>
            </a:r>
            <a:endParaRPr lang="uk-UA" dirty="0">
              <a:latin typeface="Cambria"/>
              <a:cs typeface="Cambria"/>
            </a:endParaRPr>
          </a:p>
          <a:p>
            <a:pPr marL="630238" lvl="6" indent="-363538">
              <a:buFont typeface="Wingdings" panose="05000000000000000000" pitchFamily="2" charset="2"/>
              <a:buChar char="Ø"/>
            </a:pPr>
            <a:r>
              <a:rPr lang="en-US" dirty="0">
                <a:latin typeface="Cambria" panose="02040503050406030204" pitchFamily="18" charset="0"/>
              </a:rPr>
              <a:t>The European Monitoring Centre for Drugs and Drug Addiction </a:t>
            </a:r>
            <a:r>
              <a:rPr lang="uk-UA" dirty="0">
                <a:latin typeface="Cambria" panose="02040503050406030204" pitchFamily="18" charset="0"/>
              </a:rPr>
              <a:t>(</a:t>
            </a:r>
            <a:r>
              <a:rPr lang="en-US" dirty="0" smtClean="0">
                <a:latin typeface="Cambria" panose="02040503050406030204" pitchFamily="18" charset="0"/>
              </a:rPr>
              <a:t>EMCDDA</a:t>
            </a:r>
          </a:p>
          <a:p>
            <a:pPr marL="630238" lvl="6" indent="-363538">
              <a:buFont typeface="Wingdings" panose="05000000000000000000" pitchFamily="2" charset="2"/>
              <a:buChar char="Ø"/>
            </a:pPr>
            <a:r>
              <a:rPr lang="en-US" dirty="0" smtClean="0">
                <a:latin typeface="Cambria"/>
                <a:cs typeface="Cambria"/>
              </a:rPr>
              <a:t>Ministry of Education and Science of Ukraine</a:t>
            </a:r>
            <a:endParaRPr lang="uk-UA" dirty="0">
              <a:latin typeface="Cambria"/>
              <a:cs typeface="Cambria"/>
            </a:endParaRPr>
          </a:p>
          <a:p>
            <a:pPr marL="630238" lvl="6" indent="-363538">
              <a:buFont typeface="Wingdings" panose="05000000000000000000" pitchFamily="2" charset="2"/>
              <a:buChar char="Ø"/>
            </a:pPr>
            <a:r>
              <a:rPr lang="en-US" dirty="0" smtClean="0">
                <a:latin typeface="Cambria"/>
                <a:cs typeface="Cambria"/>
              </a:rPr>
              <a:t>Ministry of Youth and Sports of Ukraine</a:t>
            </a:r>
          </a:p>
          <a:p>
            <a:pPr marL="630238" lvl="6" indent="-363538">
              <a:buFont typeface="Wingdings" panose="05000000000000000000" pitchFamily="2" charset="2"/>
              <a:buChar char="Ø"/>
            </a:pPr>
            <a:r>
              <a:rPr lang="en-US" dirty="0" smtClean="0">
                <a:latin typeface="Cambria" panose="02040503050406030204" pitchFamily="18" charset="0"/>
              </a:rPr>
              <a:t>State </a:t>
            </a:r>
            <a:r>
              <a:rPr lang="en-US" dirty="0">
                <a:latin typeface="Cambria" panose="02040503050406030204" pitchFamily="18" charset="0"/>
              </a:rPr>
              <a:t>Service on Drug </a:t>
            </a:r>
            <a:r>
              <a:rPr lang="en-US" dirty="0" smtClean="0">
                <a:latin typeface="Cambria" panose="02040503050406030204" pitchFamily="18" charset="0"/>
              </a:rPr>
              <a:t>Control</a:t>
            </a:r>
          </a:p>
          <a:p>
            <a:pPr marL="630238" lvl="6" indent="-363538">
              <a:buFont typeface="Wingdings" panose="05000000000000000000" pitchFamily="2" charset="2"/>
              <a:buChar char="Ø"/>
            </a:pPr>
            <a:r>
              <a:rPr lang="en-US" dirty="0" smtClean="0">
                <a:latin typeface="Cambria" panose="02040503050406030204" pitchFamily="18" charset="0"/>
              </a:rPr>
              <a:t>Co</a:t>
            </a:r>
            <a:r>
              <a:rPr lang="en-US" dirty="0">
                <a:latin typeface="Cambria" panose="02040503050406030204" pitchFamily="18" charset="0"/>
              </a:rPr>
              <a:t>-operation Group to Combat Drug Abuse and Illicit Trafficking in Drugs </a:t>
            </a:r>
            <a:r>
              <a:rPr lang="uk-UA" dirty="0">
                <a:latin typeface="Cambria" panose="02040503050406030204" pitchFamily="18" charset="0"/>
              </a:rPr>
              <a:t>(</a:t>
            </a:r>
            <a:r>
              <a:rPr lang="en-US" dirty="0">
                <a:latin typeface="Cambria" panose="02040503050406030204" pitchFamily="18" charset="0"/>
              </a:rPr>
              <a:t>Pompidou Group)</a:t>
            </a:r>
            <a:endParaRPr lang="uk-UA" dirty="0">
              <a:latin typeface="Cambria" panose="02040503050406030204" pitchFamily="18" charset="0"/>
            </a:endParaRPr>
          </a:p>
          <a:p>
            <a:pPr>
              <a:lnSpc>
                <a:spcPct val="80000"/>
              </a:lnSpc>
              <a:buClr>
                <a:srgbClr val="1EE2B8"/>
              </a:buClr>
              <a:buFont typeface="Wingdings" pitchFamily="2" charset="2"/>
              <a:buNone/>
            </a:pPr>
            <a:endParaRPr lang="uk-UA" sz="700" b="1" dirty="0" smtClean="0">
              <a:solidFill>
                <a:srgbClr val="0050D5"/>
              </a:solidFill>
              <a:latin typeface="Calibri" pitchFamily="34" charset="0"/>
              <a:cs typeface="Calibri" pitchFamily="34" charset="0"/>
            </a:endParaRPr>
          </a:p>
          <a:p>
            <a:pPr>
              <a:lnSpc>
                <a:spcPct val="80000"/>
              </a:lnSpc>
              <a:buClr>
                <a:srgbClr val="1EE2B8"/>
              </a:buClr>
              <a:buFont typeface="Wingdings" pitchFamily="2" charset="2"/>
              <a:buNone/>
            </a:pPr>
            <a:r>
              <a:rPr lang="en-US" b="1" dirty="0" smtClean="0">
                <a:solidFill>
                  <a:srgbClr val="0050D5"/>
                </a:solidFill>
                <a:latin typeface="Calibri" pitchFamily="34" charset="0"/>
                <a:cs typeface="Calibri" pitchFamily="34" charset="0"/>
              </a:rPr>
              <a:t>Regions of the study</a:t>
            </a:r>
            <a:r>
              <a:rPr lang="uk-UA" b="1" dirty="0" smtClean="0">
                <a:solidFill>
                  <a:srgbClr val="0050D5"/>
                </a:solidFill>
                <a:latin typeface="Calibri" pitchFamily="34" charset="0"/>
                <a:cs typeface="Calibri" pitchFamily="34" charset="0"/>
              </a:rPr>
              <a:t>:</a:t>
            </a:r>
            <a:r>
              <a:rPr lang="uk-UA" dirty="0" smtClean="0">
                <a:solidFill>
                  <a:srgbClr val="0050D5"/>
                </a:solidFill>
                <a:latin typeface="Calibri" pitchFamily="34" charset="0"/>
                <a:cs typeface="Calibri" pitchFamily="34" charset="0"/>
              </a:rPr>
              <a:t> </a:t>
            </a:r>
          </a:p>
          <a:p>
            <a:pPr>
              <a:lnSpc>
                <a:spcPct val="80000"/>
              </a:lnSpc>
              <a:buClr>
                <a:srgbClr val="1EE2B8"/>
              </a:buClr>
              <a:buFont typeface="Wingdings" pitchFamily="2" charset="2"/>
              <a:buNone/>
            </a:pPr>
            <a:r>
              <a:rPr lang="uk-UA" sz="2200" dirty="0" smtClean="0">
                <a:latin typeface="Cambria"/>
                <a:cs typeface="Cambria"/>
              </a:rPr>
              <a:t>24 </a:t>
            </a:r>
            <a:r>
              <a:rPr lang="en-US" sz="2200" dirty="0" smtClean="0">
                <a:latin typeface="Cambria"/>
                <a:cs typeface="Cambria"/>
              </a:rPr>
              <a:t>oblasts and Kyiv</a:t>
            </a:r>
            <a:r>
              <a:rPr lang="uk-UA" sz="2200" dirty="0" smtClean="0">
                <a:latin typeface="Cambria"/>
                <a:cs typeface="Cambria"/>
              </a:rPr>
              <a:t>, </a:t>
            </a:r>
          </a:p>
          <a:p>
            <a:pPr>
              <a:lnSpc>
                <a:spcPct val="80000"/>
              </a:lnSpc>
              <a:buClr>
                <a:srgbClr val="1EE2B8"/>
              </a:buClr>
              <a:buFont typeface="Wingdings" pitchFamily="2" charset="2"/>
              <a:buNone/>
            </a:pPr>
            <a:r>
              <a:rPr lang="uk-UA" sz="2200" i="1" dirty="0" smtClean="0">
                <a:latin typeface="Cambria"/>
                <a:cs typeface="Cambria"/>
              </a:rPr>
              <a:t>(А</a:t>
            </a:r>
            <a:r>
              <a:rPr lang="en-US" sz="2200" i="1" dirty="0" smtClean="0">
                <a:latin typeface="Cambria"/>
                <a:cs typeface="Cambria"/>
              </a:rPr>
              <a:t>R</a:t>
            </a:r>
            <a:r>
              <a:rPr lang="uk-UA" sz="2200" i="1" dirty="0" smtClean="0">
                <a:latin typeface="Cambria"/>
                <a:cs typeface="Cambria"/>
              </a:rPr>
              <a:t> </a:t>
            </a:r>
            <a:r>
              <a:rPr lang="en-US" sz="2200" i="1" dirty="0" smtClean="0">
                <a:latin typeface="Cambria"/>
                <a:cs typeface="Cambria"/>
              </a:rPr>
              <a:t>Crimea</a:t>
            </a:r>
            <a:r>
              <a:rPr lang="uk-UA" sz="2200" i="1" dirty="0" smtClean="0">
                <a:latin typeface="Cambria"/>
                <a:cs typeface="Cambria"/>
              </a:rPr>
              <a:t>, </a:t>
            </a:r>
            <a:r>
              <a:rPr lang="en-US" sz="2200" i="1" dirty="0" smtClean="0">
                <a:latin typeface="Cambria"/>
                <a:cs typeface="Cambria"/>
              </a:rPr>
              <a:t>except for </a:t>
            </a:r>
            <a:r>
              <a:rPr lang="uk-UA" sz="2200" i="1" dirty="0" smtClean="0">
                <a:latin typeface="Cambria"/>
                <a:cs typeface="Cambria"/>
              </a:rPr>
              <a:t>2015) </a:t>
            </a:r>
            <a:endParaRPr lang="uk-UA" sz="2200" i="1" dirty="0">
              <a:latin typeface="Calibri" pitchFamily="34" charset="0"/>
              <a:cs typeface="Calibri" pitchFamily="34" charset="0"/>
            </a:endParaRPr>
          </a:p>
          <a:p>
            <a:pPr>
              <a:lnSpc>
                <a:spcPct val="80000"/>
              </a:lnSpc>
              <a:buClr>
                <a:srgbClr val="1EE2B8"/>
              </a:buClr>
              <a:buFont typeface="Wingdings" pitchFamily="2" charset="2"/>
              <a:buNone/>
            </a:pPr>
            <a:endParaRPr lang="uk-UA" sz="200" b="1" dirty="0">
              <a:latin typeface="Calibri" pitchFamily="34" charset="0"/>
              <a:cs typeface="Calibri" pitchFamily="34" charset="0"/>
            </a:endParaRPr>
          </a:p>
          <a:p>
            <a:pPr>
              <a:lnSpc>
                <a:spcPct val="80000"/>
              </a:lnSpc>
              <a:buClr>
                <a:srgbClr val="1EE2B8"/>
              </a:buClr>
              <a:buFont typeface="Wingdings" pitchFamily="2" charset="2"/>
              <a:buNone/>
            </a:pPr>
            <a:r>
              <a:rPr lang="en-US" sz="1400" b="1" dirty="0" smtClean="0">
                <a:solidFill>
                  <a:srgbClr val="0050D5"/>
                </a:solidFill>
                <a:latin typeface="Calibri" pitchFamily="34" charset="0"/>
                <a:cs typeface="Calibri" pitchFamily="34" charset="0"/>
              </a:rPr>
              <a:t> </a:t>
            </a:r>
          </a:p>
          <a:p>
            <a:pPr>
              <a:lnSpc>
                <a:spcPct val="80000"/>
              </a:lnSpc>
              <a:buClr>
                <a:srgbClr val="1EE2B8"/>
              </a:buClr>
              <a:buFont typeface="Wingdings" pitchFamily="2" charset="2"/>
              <a:buNone/>
            </a:pPr>
            <a:r>
              <a:rPr lang="en-US" b="1" dirty="0" smtClean="0">
                <a:solidFill>
                  <a:srgbClr val="0050D5"/>
                </a:solidFill>
                <a:latin typeface="Calibri" pitchFamily="34" charset="0"/>
                <a:cs typeface="Calibri" pitchFamily="34" charset="0"/>
              </a:rPr>
              <a:t>National </a:t>
            </a:r>
            <a:r>
              <a:rPr lang="en-US" b="1" dirty="0">
                <a:solidFill>
                  <a:srgbClr val="0050D5"/>
                </a:solidFill>
                <a:latin typeface="Calibri" pitchFamily="34" charset="0"/>
                <a:cs typeface="Calibri" pitchFamily="34" charset="0"/>
              </a:rPr>
              <a:t>Sample size</a:t>
            </a:r>
            <a:r>
              <a:rPr lang="en-US" b="1" dirty="0">
                <a:latin typeface="Calibri" pitchFamily="34" charset="0"/>
                <a:cs typeface="Calibri" pitchFamily="34" charset="0"/>
              </a:rPr>
              <a:t> </a:t>
            </a:r>
            <a:r>
              <a:rPr lang="en-US" dirty="0">
                <a:latin typeface="Calibri" pitchFamily="34" charset="0"/>
                <a:cs typeface="Calibri" pitchFamily="34" charset="0"/>
              </a:rPr>
              <a:t>enables analysis </a:t>
            </a:r>
            <a:endParaRPr lang="en-US" dirty="0" smtClean="0">
              <a:latin typeface="Calibri" pitchFamily="34" charset="0"/>
              <a:cs typeface="Calibri" pitchFamily="34" charset="0"/>
            </a:endParaRPr>
          </a:p>
          <a:p>
            <a:pPr>
              <a:lnSpc>
                <a:spcPct val="80000"/>
              </a:lnSpc>
              <a:buClr>
                <a:srgbClr val="1EE2B8"/>
              </a:buClr>
              <a:buFont typeface="Wingdings" pitchFamily="2" charset="2"/>
              <a:buNone/>
            </a:pPr>
            <a:r>
              <a:rPr lang="en-US" dirty="0" smtClean="0">
                <a:latin typeface="Calibri" pitchFamily="34" charset="0"/>
                <a:cs typeface="Calibri" pitchFamily="34" charset="0"/>
              </a:rPr>
              <a:t>by </a:t>
            </a:r>
            <a:r>
              <a:rPr lang="en-US" dirty="0">
                <a:latin typeface="Calibri" pitchFamily="34" charset="0"/>
                <a:cs typeface="Calibri" pitchFamily="34" charset="0"/>
              </a:rPr>
              <a:t>age, gender, type of </a:t>
            </a:r>
            <a:r>
              <a:rPr lang="en-US" dirty="0" smtClean="0">
                <a:latin typeface="Calibri" pitchFamily="34" charset="0"/>
                <a:cs typeface="Calibri" pitchFamily="34" charset="0"/>
              </a:rPr>
              <a:t>school, </a:t>
            </a:r>
          </a:p>
          <a:p>
            <a:pPr>
              <a:lnSpc>
                <a:spcPct val="80000"/>
              </a:lnSpc>
              <a:buClr>
                <a:srgbClr val="1EE2B8"/>
              </a:buClr>
              <a:buFont typeface="Wingdings" pitchFamily="2" charset="2"/>
              <a:buNone/>
            </a:pPr>
            <a:r>
              <a:rPr lang="en-US" dirty="0" smtClean="0">
                <a:latin typeface="Calibri" pitchFamily="34" charset="0"/>
                <a:cs typeface="Calibri" pitchFamily="34" charset="0"/>
              </a:rPr>
              <a:t>type of settlement</a:t>
            </a:r>
            <a:r>
              <a:rPr lang="en-US" dirty="0">
                <a:latin typeface="Calibri" pitchFamily="34" charset="0"/>
                <a:cs typeface="Calibri" pitchFamily="34" charset="0"/>
              </a:rPr>
              <a:t>, </a:t>
            </a:r>
            <a:r>
              <a:rPr lang="en-US" dirty="0" smtClean="0">
                <a:latin typeface="Calibri" pitchFamily="34" charset="0"/>
                <a:cs typeface="Calibri" pitchFamily="34" charset="0"/>
              </a:rPr>
              <a:t>region</a:t>
            </a:r>
            <a:r>
              <a:rPr lang="en-US" dirty="0">
                <a:latin typeface="Calibri" pitchFamily="34" charset="0"/>
                <a:cs typeface="Calibri" pitchFamily="34" charset="0"/>
              </a:rPr>
              <a:t>, </a:t>
            </a:r>
            <a:endParaRPr lang="en-US" dirty="0" smtClean="0">
              <a:latin typeface="Calibri" pitchFamily="34" charset="0"/>
              <a:cs typeface="Calibri" pitchFamily="34" charset="0"/>
            </a:endParaRPr>
          </a:p>
          <a:p>
            <a:pPr>
              <a:lnSpc>
                <a:spcPct val="80000"/>
              </a:lnSpc>
              <a:buClr>
                <a:srgbClr val="1EE2B8"/>
              </a:buClr>
              <a:buFont typeface="Wingdings" pitchFamily="2" charset="2"/>
              <a:buNone/>
            </a:pPr>
            <a:r>
              <a:rPr lang="en-US" dirty="0" smtClean="0">
                <a:latin typeface="Calibri" pitchFamily="34" charset="0"/>
                <a:cs typeface="Calibri" pitchFamily="34" charset="0"/>
              </a:rPr>
              <a:t>type </a:t>
            </a:r>
            <a:r>
              <a:rPr lang="en-US" dirty="0">
                <a:latin typeface="Calibri" pitchFamily="34" charset="0"/>
                <a:cs typeface="Calibri" pitchFamily="34" charset="0"/>
              </a:rPr>
              <a:t>of family material status etc.</a:t>
            </a:r>
            <a:endParaRPr lang="uk-UA" dirty="0">
              <a:latin typeface="Calibri" pitchFamily="34" charset="0"/>
              <a:cs typeface="Calibri" pitchFamily="34" charset="0"/>
            </a:endParaRPr>
          </a:p>
          <a:p>
            <a:pPr>
              <a:lnSpc>
                <a:spcPct val="80000"/>
              </a:lnSpc>
              <a:buClr>
                <a:srgbClr val="1EE2B8"/>
              </a:buClr>
              <a:buFont typeface="Wingdings" pitchFamily="2" charset="2"/>
              <a:buNone/>
            </a:pPr>
            <a:endParaRPr lang="uk-UA" sz="2800" dirty="0">
              <a:latin typeface="Calibri" pitchFamily="34" charset="0"/>
              <a:cs typeface="Calibri" pitchFamily="34" charset="0"/>
            </a:endParaRPr>
          </a:p>
          <a:p>
            <a:endParaRPr lang="uk-UA" dirty="0">
              <a:latin typeface="Calibri" pitchFamily="34" charset="0"/>
              <a:cs typeface="Calibri" pitchFamily="34" charset="0"/>
            </a:endParaRPr>
          </a:p>
        </p:txBody>
      </p:sp>
      <p:sp>
        <p:nvSpPr>
          <p:cNvPr id="3" name="AutoShape 10"/>
          <p:cNvSpPr>
            <a:spLocks noChangeArrowheads="1"/>
          </p:cNvSpPr>
          <p:nvPr/>
        </p:nvSpPr>
        <p:spPr bwMode="gray">
          <a:xfrm>
            <a:off x="5531663" y="4443892"/>
            <a:ext cx="3456384" cy="2040490"/>
          </a:xfrm>
          <a:prstGeom prst="roundRect">
            <a:avLst>
              <a:gd name="adj" fmla="val 10347"/>
            </a:avLst>
          </a:prstGeom>
          <a:solidFill>
            <a:schemeClr val="accent1">
              <a:lumMod val="40000"/>
              <a:lumOff val="60000"/>
              <a:alpha val="43921"/>
            </a:schemeClr>
          </a:solidFill>
          <a:ln w="50800">
            <a:solidFill>
              <a:srgbClr val="44988C"/>
            </a:solidFill>
            <a:round/>
            <a:headEnd/>
            <a:tailEnd/>
          </a:ln>
          <a:effectLst>
            <a:outerShdw dist="107763" dir="2700000" algn="ctr" rotWithShape="0">
              <a:srgbClr val="C0C0C0">
                <a:alpha val="50000"/>
              </a:srgbClr>
            </a:outerShdw>
          </a:effectLst>
        </p:spPr>
        <p:txBody>
          <a:bodyPr wrap="none" anchor="ctr"/>
          <a:lstStyle/>
          <a:p>
            <a:pPr algn="ctr"/>
            <a:r>
              <a:rPr lang="en-US" sz="2800" b="1" u="sng" dirty="0" smtClean="0">
                <a:latin typeface="Calibri" pitchFamily="34" charset="0"/>
                <a:cs typeface="Calibri" pitchFamily="34" charset="0"/>
              </a:rPr>
              <a:t>Ukraine</a:t>
            </a:r>
            <a:r>
              <a:rPr lang="uk-UA" sz="2800" b="1" u="sng" dirty="0" smtClean="0">
                <a:latin typeface="Calibri" pitchFamily="34" charset="0"/>
                <a:cs typeface="Calibri" pitchFamily="34" charset="0"/>
              </a:rPr>
              <a:t>, 201</a:t>
            </a:r>
            <a:r>
              <a:rPr lang="en-US" sz="2800" b="1" u="sng" dirty="0" smtClean="0">
                <a:latin typeface="Calibri" pitchFamily="34" charset="0"/>
                <a:cs typeface="Calibri" pitchFamily="34" charset="0"/>
              </a:rPr>
              <a:t>5</a:t>
            </a:r>
            <a:r>
              <a:rPr lang="uk-UA" sz="2800" b="1" u="sng" dirty="0" smtClean="0">
                <a:latin typeface="Calibri" pitchFamily="34" charset="0"/>
                <a:cs typeface="Calibri" pitchFamily="34" charset="0"/>
              </a:rPr>
              <a:t>:</a:t>
            </a:r>
            <a:endParaRPr lang="uk-UA" sz="2800" b="1" u="sng" dirty="0">
              <a:latin typeface="Calibri" pitchFamily="34" charset="0"/>
              <a:cs typeface="Calibri" pitchFamily="34" charset="0"/>
            </a:endParaRPr>
          </a:p>
          <a:p>
            <a:pPr algn="ctr"/>
            <a:r>
              <a:rPr lang="en-US" sz="2800" b="1" dirty="0" smtClean="0">
                <a:latin typeface="Calibri" pitchFamily="34" charset="0"/>
                <a:cs typeface="Calibri" pitchFamily="34" charset="0"/>
              </a:rPr>
              <a:t>6674</a:t>
            </a:r>
            <a:r>
              <a:rPr lang="uk-UA" sz="2800" b="1" dirty="0" smtClean="0">
                <a:solidFill>
                  <a:schemeClr val="bg2"/>
                </a:solidFill>
                <a:latin typeface="Calibri" pitchFamily="34" charset="0"/>
                <a:cs typeface="Calibri" pitchFamily="34" charset="0"/>
              </a:rPr>
              <a:t> </a:t>
            </a:r>
            <a:r>
              <a:rPr lang="en-US" sz="2800" b="1" dirty="0" smtClean="0">
                <a:solidFill>
                  <a:srgbClr val="C00000"/>
                </a:solidFill>
                <a:latin typeface="Calibri" pitchFamily="34" charset="0"/>
                <a:cs typeface="Calibri" pitchFamily="34" charset="0"/>
              </a:rPr>
              <a:t>respondents</a:t>
            </a:r>
            <a:r>
              <a:rPr lang="uk-UA" sz="2800" b="1" dirty="0" smtClean="0">
                <a:solidFill>
                  <a:srgbClr val="C00000"/>
                </a:solidFill>
                <a:latin typeface="Calibri" pitchFamily="34" charset="0"/>
                <a:cs typeface="Calibri" pitchFamily="34" charset="0"/>
              </a:rPr>
              <a:t>    </a:t>
            </a:r>
            <a:endParaRPr lang="uk-UA" sz="2800" b="1" dirty="0">
              <a:solidFill>
                <a:srgbClr val="C00000"/>
              </a:solidFill>
              <a:latin typeface="Calibri" pitchFamily="34" charset="0"/>
              <a:cs typeface="Calibri" pitchFamily="34" charset="0"/>
            </a:endParaRPr>
          </a:p>
          <a:p>
            <a:pPr algn="ctr"/>
            <a:r>
              <a:rPr lang="uk-UA" sz="2800" b="1" dirty="0">
                <a:solidFill>
                  <a:srgbClr val="C00000"/>
                </a:solidFill>
                <a:latin typeface="Calibri" pitchFamily="34" charset="0"/>
                <a:cs typeface="Calibri" pitchFamily="34" charset="0"/>
              </a:rPr>
              <a:t>   </a:t>
            </a:r>
            <a:r>
              <a:rPr lang="en-US" sz="2800" b="1" dirty="0" smtClean="0">
                <a:solidFill>
                  <a:srgbClr val="C00000"/>
                </a:solidFill>
                <a:latin typeface="Calibri" pitchFamily="34" charset="0"/>
                <a:cs typeface="Calibri" pitchFamily="34" charset="0"/>
              </a:rPr>
              <a:t>aged</a:t>
            </a:r>
            <a:r>
              <a:rPr lang="uk-UA" sz="2800" b="1" dirty="0" smtClean="0">
                <a:solidFill>
                  <a:srgbClr val="C00000"/>
                </a:solidFill>
                <a:latin typeface="Calibri" pitchFamily="34" charset="0"/>
                <a:cs typeface="Calibri" pitchFamily="34" charset="0"/>
              </a:rPr>
              <a:t>  </a:t>
            </a:r>
            <a:r>
              <a:rPr lang="uk-UA" sz="3200" b="1" dirty="0" smtClean="0">
                <a:solidFill>
                  <a:srgbClr val="C00000"/>
                </a:solidFill>
                <a:latin typeface="Calibri" pitchFamily="34" charset="0"/>
                <a:cs typeface="Calibri" pitchFamily="34" charset="0"/>
              </a:rPr>
              <a:t>1</a:t>
            </a:r>
            <a:r>
              <a:rPr lang="en-US" sz="3200" b="1" dirty="0" smtClean="0">
                <a:solidFill>
                  <a:srgbClr val="C00000"/>
                </a:solidFill>
                <a:latin typeface="Calibri" pitchFamily="34" charset="0"/>
                <a:cs typeface="Calibri" pitchFamily="34" charset="0"/>
              </a:rPr>
              <a:t>5</a:t>
            </a:r>
            <a:r>
              <a:rPr lang="uk-UA" sz="3200" b="1" dirty="0" smtClean="0">
                <a:solidFill>
                  <a:srgbClr val="C00000"/>
                </a:solidFill>
                <a:latin typeface="Calibri" pitchFamily="34" charset="0"/>
                <a:cs typeface="Calibri" pitchFamily="34" charset="0"/>
              </a:rPr>
              <a:t>-</a:t>
            </a:r>
            <a:r>
              <a:rPr lang="uk-UA" sz="3200" b="1" dirty="0">
                <a:solidFill>
                  <a:srgbClr val="C00000"/>
                </a:solidFill>
                <a:latin typeface="Calibri" pitchFamily="34" charset="0"/>
                <a:cs typeface="Calibri" pitchFamily="34" charset="0"/>
              </a:rPr>
              <a:t>17 </a:t>
            </a:r>
            <a:r>
              <a:rPr lang="en-US" sz="3200" b="1" dirty="0" smtClean="0">
                <a:solidFill>
                  <a:srgbClr val="C00000"/>
                </a:solidFill>
                <a:latin typeface="Calibri" pitchFamily="34" charset="0"/>
                <a:cs typeface="Calibri" pitchFamily="34" charset="0"/>
              </a:rPr>
              <a:t>years</a:t>
            </a:r>
            <a:endParaRPr lang="uk-UA" sz="3200" b="1" dirty="0">
              <a:solidFill>
                <a:srgbClr val="C00000"/>
              </a:solidFill>
              <a:latin typeface="Calibri" pitchFamily="34" charset="0"/>
              <a:cs typeface="Calibri" pitchFamily="34" charset="0"/>
            </a:endParaRPr>
          </a:p>
          <a:p>
            <a:pPr algn="ctr"/>
            <a:r>
              <a:rPr lang="uk-UA" sz="2800" b="1" dirty="0" smtClean="0">
                <a:latin typeface="Calibri" pitchFamily="34" charset="0"/>
                <a:cs typeface="Calibri" pitchFamily="34" charset="0"/>
              </a:rPr>
              <a:t>4</a:t>
            </a:r>
            <a:r>
              <a:rPr lang="en-US" sz="2800" b="1" dirty="0" smtClean="0">
                <a:latin typeface="Calibri" pitchFamily="34" charset="0"/>
                <a:cs typeface="Calibri" pitchFamily="34" charset="0"/>
              </a:rPr>
              <a:t>49</a:t>
            </a:r>
            <a:r>
              <a:rPr lang="uk-UA" sz="2800" b="1" dirty="0" smtClean="0">
                <a:solidFill>
                  <a:srgbClr val="C00000"/>
                </a:solidFill>
                <a:latin typeface="Calibri" pitchFamily="34" charset="0"/>
                <a:cs typeface="Calibri" pitchFamily="34" charset="0"/>
              </a:rPr>
              <a:t> </a:t>
            </a:r>
            <a:r>
              <a:rPr lang="en-US" sz="2800" b="1" dirty="0" smtClean="0">
                <a:solidFill>
                  <a:srgbClr val="C00000"/>
                </a:solidFill>
                <a:latin typeface="Calibri" pitchFamily="34" charset="0"/>
                <a:cs typeface="Calibri" pitchFamily="34" charset="0"/>
              </a:rPr>
              <a:t>schools</a:t>
            </a:r>
            <a:endParaRPr lang="uk-UA" sz="2800" dirty="0">
              <a:solidFill>
                <a:srgbClr val="C00000"/>
              </a:solidFill>
              <a:latin typeface="Calibri" pitchFamily="34" charset="0"/>
              <a:cs typeface="Calibri" pitchFamily="34" charset="0"/>
            </a:endParaRPr>
          </a:p>
        </p:txBody>
      </p:sp>
      <p:sp>
        <p:nvSpPr>
          <p:cNvPr id="4" name="TextBox 3"/>
          <p:cNvSpPr txBox="1"/>
          <p:nvPr/>
        </p:nvSpPr>
        <p:spPr>
          <a:xfrm>
            <a:off x="107504" y="114039"/>
            <a:ext cx="8856984" cy="646331"/>
          </a:xfrm>
          <a:prstGeom prst="rect">
            <a:avLst/>
          </a:prstGeom>
          <a:noFill/>
        </p:spPr>
        <p:txBody>
          <a:bodyPr wrap="square" rtlCol="0">
            <a:spAutoFit/>
          </a:bodyPr>
          <a:lstStyle/>
          <a:p>
            <a:pPr algn="ctr"/>
            <a:r>
              <a:rPr lang="uk-UA" sz="3600" b="1" i="1" dirty="0" smtClean="0">
                <a:solidFill>
                  <a:schemeClr val="tx2"/>
                </a:solidFill>
                <a:effectLst>
                  <a:outerShdw blurRad="38100" dist="38100" dir="2700000" algn="tl">
                    <a:srgbClr val="000000">
                      <a:alpha val="43137"/>
                    </a:srgbClr>
                  </a:outerShdw>
                </a:effectLst>
                <a:latin typeface="Cambria" panose="02040503050406030204" pitchFamily="18" charset="0"/>
                <a:cs typeface="Cambria"/>
              </a:rPr>
              <a:t>ESPAD </a:t>
            </a:r>
            <a:r>
              <a:rPr lang="en-US" sz="3600" b="1" i="1" dirty="0">
                <a:solidFill>
                  <a:schemeClr val="tx2"/>
                </a:solidFill>
                <a:effectLst>
                  <a:outerShdw blurRad="38100" dist="38100" dir="2700000" algn="tl">
                    <a:srgbClr val="000000">
                      <a:alpha val="43137"/>
                    </a:srgbClr>
                  </a:outerShdw>
                </a:effectLst>
                <a:latin typeface="Cambria" panose="02040503050406030204" pitchFamily="18" charset="0"/>
                <a:cs typeface="Cambria"/>
              </a:rPr>
              <a:t>in Ukraine</a:t>
            </a:r>
            <a:endParaRPr lang="ru-RU" sz="3600" b="1" i="1" dirty="0">
              <a:solidFill>
                <a:schemeClr val="tx2"/>
              </a:solidFill>
              <a:effectLst>
                <a:outerShdw blurRad="38100" dist="38100" dir="2700000" algn="tl">
                  <a:srgbClr val="000000">
                    <a:alpha val="43137"/>
                  </a:srgbClr>
                </a:outerShdw>
              </a:effectLst>
              <a:latin typeface="Cambria" panose="02040503050406030204" pitchFamily="18" charset="0"/>
              <a:cs typeface="Cambria"/>
            </a:endParaRPr>
          </a:p>
        </p:txBody>
      </p:sp>
    </p:spTree>
    <p:extLst>
      <p:ext uri="{BB962C8B-B14F-4D97-AF65-F5344CB8AC3E}">
        <p14:creationId xmlns:p14="http://schemas.microsoft.com/office/powerpoint/2010/main" val="3012177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45751" y="116632"/>
            <a:ext cx="8064896" cy="648072"/>
          </a:xfrm>
        </p:spPr>
        <p:txBody>
          <a:bodyPr>
            <a:noAutofit/>
          </a:bodyPr>
          <a:lstStyle/>
          <a:p>
            <a:r>
              <a:rPr lang="uk-UA" sz="2200" b="1" dirty="0">
                <a:solidFill>
                  <a:srgbClr val="0000CC"/>
                </a:solidFill>
                <a:latin typeface="Verdana" panose="020B0604030504040204" pitchFamily="34" charset="0"/>
                <a:ea typeface="Verdana" panose="020B0604030504040204" pitchFamily="34" charset="0"/>
                <a:cs typeface="Verdana" panose="020B0604030504040204" pitchFamily="34" charset="0"/>
              </a:rPr>
              <a:t>ЦІЛЬОВІ ГРУПИ ДОСЛІДЖЕННЯ</a:t>
            </a:r>
            <a:r>
              <a:rPr lang="en-US" sz="2200" b="1" dirty="0">
                <a:solidFill>
                  <a:srgbClr val="0000CC"/>
                </a:solidFill>
                <a:latin typeface="Verdana" panose="020B0604030504040204" pitchFamily="34" charset="0"/>
                <a:ea typeface="Verdana" panose="020B0604030504040204" pitchFamily="34" charset="0"/>
                <a:cs typeface="Verdana" panose="020B0604030504040204" pitchFamily="34" charset="0"/>
              </a:rPr>
              <a:t> - </a:t>
            </a:r>
            <a:r>
              <a:rPr lang="en-US" sz="2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ESPAD</a:t>
            </a:r>
            <a:endParaRPr lang="uk-UA" sz="22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7" name="Group 3"/>
          <p:cNvGrpSpPr>
            <a:grpSpLocks/>
          </p:cNvGrpSpPr>
          <p:nvPr/>
        </p:nvGrpSpPr>
        <p:grpSpPr bwMode="auto">
          <a:xfrm>
            <a:off x="3088103" y="922545"/>
            <a:ext cx="2255439" cy="2593634"/>
            <a:chOff x="720" y="1270"/>
            <a:chExt cx="1367" cy="2568"/>
          </a:xfrm>
        </p:grpSpPr>
        <p:sp>
          <p:nvSpPr>
            <p:cNvPr id="38" name="AutoShape 4"/>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39" name="AutoShape 5"/>
            <p:cNvSpPr>
              <a:spLocks noChangeArrowheads="1"/>
            </p:cNvSpPr>
            <p:nvPr/>
          </p:nvSpPr>
          <p:spPr bwMode="gray">
            <a:xfrm>
              <a:off x="741" y="1495"/>
              <a:ext cx="1322" cy="1766"/>
            </a:xfrm>
            <a:prstGeom prst="roundRect">
              <a:avLst>
                <a:gd name="adj" fmla="val 16667"/>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40"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41" name="AutoShape 7"/>
            <p:cNvSpPr>
              <a:spLocks noChangeArrowheads="1"/>
            </p:cNvSpPr>
            <p:nvPr/>
          </p:nvSpPr>
          <p:spPr bwMode="gray">
            <a:xfrm>
              <a:off x="752" y="1509"/>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42"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43"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uk-UA" b="1" dirty="0" smtClean="0">
                  <a:solidFill>
                    <a:srgbClr val="C00000"/>
                  </a:solidFill>
                </a:rPr>
                <a:t>1999 рік</a:t>
              </a:r>
              <a:endParaRPr lang="uk-UA" b="1" dirty="0">
                <a:solidFill>
                  <a:srgbClr val="C00000"/>
                </a:solidFill>
              </a:endParaRPr>
            </a:p>
          </p:txBody>
        </p:sp>
        <p:grpSp>
          <p:nvGrpSpPr>
            <p:cNvPr id="44" name="Group 10"/>
            <p:cNvGrpSpPr>
              <a:grpSpLocks/>
            </p:cNvGrpSpPr>
            <p:nvPr/>
          </p:nvGrpSpPr>
          <p:grpSpPr bwMode="auto">
            <a:xfrm>
              <a:off x="1189" y="1296"/>
              <a:ext cx="405" cy="405"/>
              <a:chOff x="1289" y="582"/>
              <a:chExt cx="668" cy="668"/>
            </a:xfrm>
          </p:grpSpPr>
          <p:sp>
            <p:nvSpPr>
              <p:cNvPr id="47" name="Oval 11"/>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uk-UA"/>
              </a:p>
            </p:txBody>
          </p:sp>
          <p:sp>
            <p:nvSpPr>
              <p:cNvPr id="48"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49"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50"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51"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grpSp>
        <p:sp>
          <p:nvSpPr>
            <p:cNvPr id="45" name="Text Box 16"/>
            <p:cNvSpPr txBox="1">
              <a:spLocks noChangeArrowheads="1"/>
            </p:cNvSpPr>
            <p:nvPr/>
          </p:nvSpPr>
          <p:spPr bwMode="gray">
            <a:xfrm>
              <a:off x="1230" y="1270"/>
              <a:ext cx="32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uk-UA" sz="2000" b="1" dirty="0" smtClean="0">
                  <a:solidFill>
                    <a:srgbClr val="C00000"/>
                  </a:solidFill>
                </a:rPr>
                <a:t>2</a:t>
              </a:r>
              <a:endParaRPr lang="en-US" sz="2000" b="1" dirty="0">
                <a:solidFill>
                  <a:srgbClr val="C00000"/>
                </a:solidFill>
              </a:endParaRPr>
            </a:p>
          </p:txBody>
        </p:sp>
        <p:sp>
          <p:nvSpPr>
            <p:cNvPr id="46" name="Text Box 17"/>
            <p:cNvSpPr txBox="1">
              <a:spLocks noChangeArrowheads="1"/>
            </p:cNvSpPr>
            <p:nvPr/>
          </p:nvSpPr>
          <p:spPr bwMode="gray">
            <a:xfrm>
              <a:off x="737" y="1806"/>
              <a:ext cx="1296"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grpSp>
        <p:nvGrpSpPr>
          <p:cNvPr id="52" name="Group 3"/>
          <p:cNvGrpSpPr>
            <a:grpSpLocks/>
          </p:cNvGrpSpPr>
          <p:nvPr/>
        </p:nvGrpSpPr>
        <p:grpSpPr bwMode="auto">
          <a:xfrm>
            <a:off x="3153783" y="3332367"/>
            <a:ext cx="2272028" cy="2593131"/>
            <a:chOff x="720" y="1275"/>
            <a:chExt cx="1367" cy="2563"/>
          </a:xfrm>
        </p:grpSpPr>
        <p:sp>
          <p:nvSpPr>
            <p:cNvPr id="53" name="AutoShape 4"/>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54" name="AutoShape 5"/>
            <p:cNvSpPr>
              <a:spLocks noChangeArrowheads="1"/>
            </p:cNvSpPr>
            <p:nvPr/>
          </p:nvSpPr>
          <p:spPr bwMode="gray">
            <a:xfrm>
              <a:off x="741" y="1495"/>
              <a:ext cx="1322" cy="1766"/>
            </a:xfrm>
            <a:prstGeom prst="roundRect">
              <a:avLst>
                <a:gd name="adj" fmla="val 16667"/>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55"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56" name="AutoShape 7"/>
            <p:cNvSpPr>
              <a:spLocks noChangeArrowheads="1"/>
            </p:cNvSpPr>
            <p:nvPr/>
          </p:nvSpPr>
          <p:spPr bwMode="gray">
            <a:xfrm>
              <a:off x="752" y="1509"/>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57"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58"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uk-UA" b="1" dirty="0" smtClean="0">
                  <a:solidFill>
                    <a:srgbClr val="C00000"/>
                  </a:solidFill>
                </a:rPr>
                <a:t>2011 рік</a:t>
              </a:r>
              <a:endParaRPr lang="uk-UA" b="1" dirty="0">
                <a:solidFill>
                  <a:srgbClr val="C00000"/>
                </a:solidFill>
              </a:endParaRPr>
            </a:p>
          </p:txBody>
        </p:sp>
        <p:grpSp>
          <p:nvGrpSpPr>
            <p:cNvPr id="59" name="Group 10"/>
            <p:cNvGrpSpPr>
              <a:grpSpLocks/>
            </p:cNvGrpSpPr>
            <p:nvPr/>
          </p:nvGrpSpPr>
          <p:grpSpPr bwMode="auto">
            <a:xfrm>
              <a:off x="1189" y="1296"/>
              <a:ext cx="405" cy="405"/>
              <a:chOff x="1289" y="582"/>
              <a:chExt cx="668" cy="668"/>
            </a:xfrm>
          </p:grpSpPr>
          <p:sp>
            <p:nvSpPr>
              <p:cNvPr id="62" name="Oval 11"/>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uk-UA"/>
              </a:p>
            </p:txBody>
          </p:sp>
          <p:sp>
            <p:nvSpPr>
              <p:cNvPr id="63"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64"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65"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66"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grpSp>
        <p:sp>
          <p:nvSpPr>
            <p:cNvPr id="60" name="Text Box 16"/>
            <p:cNvSpPr txBox="1">
              <a:spLocks noChangeArrowheads="1"/>
            </p:cNvSpPr>
            <p:nvPr/>
          </p:nvSpPr>
          <p:spPr bwMode="gray">
            <a:xfrm>
              <a:off x="1270" y="1275"/>
              <a:ext cx="265"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uk-UA" sz="2000" b="1" dirty="0" smtClean="0">
                  <a:solidFill>
                    <a:srgbClr val="C00000"/>
                  </a:solidFill>
                </a:rPr>
                <a:t>5</a:t>
              </a:r>
              <a:endParaRPr lang="en-US" sz="2000" b="1" dirty="0">
                <a:solidFill>
                  <a:srgbClr val="C00000"/>
                </a:solidFill>
              </a:endParaRPr>
            </a:p>
          </p:txBody>
        </p:sp>
        <p:sp>
          <p:nvSpPr>
            <p:cNvPr id="61" name="Text Box 17"/>
            <p:cNvSpPr txBox="1">
              <a:spLocks noChangeArrowheads="1"/>
            </p:cNvSpPr>
            <p:nvPr/>
          </p:nvSpPr>
          <p:spPr bwMode="gray">
            <a:xfrm>
              <a:off x="768" y="1776"/>
              <a:ext cx="1296"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grpSp>
        <p:nvGrpSpPr>
          <p:cNvPr id="67" name="Group 3"/>
          <p:cNvGrpSpPr>
            <a:grpSpLocks/>
          </p:cNvGrpSpPr>
          <p:nvPr/>
        </p:nvGrpSpPr>
        <p:grpSpPr bwMode="auto">
          <a:xfrm>
            <a:off x="676309" y="3425615"/>
            <a:ext cx="2239507" cy="2499882"/>
            <a:chOff x="720" y="1264"/>
            <a:chExt cx="1367" cy="2574"/>
          </a:xfrm>
        </p:grpSpPr>
        <p:sp>
          <p:nvSpPr>
            <p:cNvPr id="68" name="AutoShape 4"/>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69" name="AutoShape 5"/>
            <p:cNvSpPr>
              <a:spLocks noChangeArrowheads="1"/>
            </p:cNvSpPr>
            <p:nvPr/>
          </p:nvSpPr>
          <p:spPr bwMode="gray">
            <a:xfrm>
              <a:off x="741" y="1495"/>
              <a:ext cx="1322" cy="1766"/>
            </a:xfrm>
            <a:prstGeom prst="roundRect">
              <a:avLst>
                <a:gd name="adj" fmla="val 16667"/>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70"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71" name="AutoShape 7"/>
            <p:cNvSpPr>
              <a:spLocks noChangeArrowheads="1"/>
            </p:cNvSpPr>
            <p:nvPr/>
          </p:nvSpPr>
          <p:spPr bwMode="gray">
            <a:xfrm>
              <a:off x="752" y="1509"/>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72"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73"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uk-UA" b="1" dirty="0" smtClean="0">
                  <a:solidFill>
                    <a:srgbClr val="C00000"/>
                  </a:solidFill>
                </a:rPr>
                <a:t>2007 рік</a:t>
              </a:r>
              <a:endParaRPr lang="uk-UA" b="1" dirty="0">
                <a:solidFill>
                  <a:srgbClr val="C00000"/>
                </a:solidFill>
              </a:endParaRPr>
            </a:p>
          </p:txBody>
        </p:sp>
        <p:grpSp>
          <p:nvGrpSpPr>
            <p:cNvPr id="74" name="Group 10"/>
            <p:cNvGrpSpPr>
              <a:grpSpLocks/>
            </p:cNvGrpSpPr>
            <p:nvPr/>
          </p:nvGrpSpPr>
          <p:grpSpPr bwMode="auto">
            <a:xfrm>
              <a:off x="1189" y="1296"/>
              <a:ext cx="405" cy="405"/>
              <a:chOff x="1289" y="582"/>
              <a:chExt cx="668" cy="668"/>
            </a:xfrm>
          </p:grpSpPr>
          <p:sp>
            <p:nvSpPr>
              <p:cNvPr id="77" name="Oval 11"/>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uk-UA"/>
              </a:p>
            </p:txBody>
          </p:sp>
          <p:sp>
            <p:nvSpPr>
              <p:cNvPr id="78"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79"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80"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81"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grpSp>
        <p:sp>
          <p:nvSpPr>
            <p:cNvPr id="75" name="Text Box 16"/>
            <p:cNvSpPr txBox="1">
              <a:spLocks noChangeArrowheads="1"/>
            </p:cNvSpPr>
            <p:nvPr/>
          </p:nvSpPr>
          <p:spPr bwMode="gray">
            <a:xfrm>
              <a:off x="1204" y="1264"/>
              <a:ext cx="333"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uk-UA" sz="2000" b="1" dirty="0" smtClean="0">
                  <a:solidFill>
                    <a:srgbClr val="C00000"/>
                  </a:solidFill>
                </a:rPr>
                <a:t>4</a:t>
              </a:r>
              <a:endParaRPr lang="en-US" sz="2000" b="1" dirty="0">
                <a:solidFill>
                  <a:srgbClr val="C00000"/>
                </a:solidFill>
              </a:endParaRPr>
            </a:p>
          </p:txBody>
        </p:sp>
        <p:sp>
          <p:nvSpPr>
            <p:cNvPr id="76" name="Text Box 17"/>
            <p:cNvSpPr txBox="1">
              <a:spLocks noChangeArrowheads="1"/>
            </p:cNvSpPr>
            <p:nvPr/>
          </p:nvSpPr>
          <p:spPr bwMode="gray">
            <a:xfrm>
              <a:off x="768" y="1776"/>
              <a:ext cx="1296" cy="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grpSp>
        <p:nvGrpSpPr>
          <p:cNvPr id="82" name="Group 3"/>
          <p:cNvGrpSpPr>
            <a:grpSpLocks/>
          </p:cNvGrpSpPr>
          <p:nvPr/>
        </p:nvGrpSpPr>
        <p:grpSpPr bwMode="auto">
          <a:xfrm>
            <a:off x="5647396" y="948217"/>
            <a:ext cx="2308518" cy="2449728"/>
            <a:chOff x="720" y="1296"/>
            <a:chExt cx="1367" cy="2542"/>
          </a:xfrm>
        </p:grpSpPr>
        <p:sp>
          <p:nvSpPr>
            <p:cNvPr id="83" name="AutoShape 4"/>
            <p:cNvSpPr>
              <a:spLocks noChangeArrowheads="1"/>
            </p:cNvSpPr>
            <p:nvPr/>
          </p:nvSpPr>
          <p:spPr bwMode="gray">
            <a:xfrm>
              <a:off x="720" y="1490"/>
              <a:ext cx="1240" cy="1800"/>
            </a:xfrm>
            <a:prstGeom prst="roundRect">
              <a:avLst>
                <a:gd name="adj" fmla="val 17509"/>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84"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85" name="AutoShape 7"/>
            <p:cNvSpPr>
              <a:spLocks noChangeArrowheads="1"/>
            </p:cNvSpPr>
            <p:nvPr/>
          </p:nvSpPr>
          <p:spPr bwMode="gray">
            <a:xfrm>
              <a:off x="752" y="1509"/>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86"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87"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uk-UA" b="1" dirty="0" smtClean="0">
                  <a:solidFill>
                    <a:srgbClr val="C00000"/>
                  </a:solidFill>
                </a:rPr>
                <a:t>2003 рік</a:t>
              </a:r>
              <a:endParaRPr lang="uk-UA" b="1" dirty="0">
                <a:solidFill>
                  <a:srgbClr val="C00000"/>
                </a:solidFill>
              </a:endParaRPr>
            </a:p>
          </p:txBody>
        </p:sp>
        <p:grpSp>
          <p:nvGrpSpPr>
            <p:cNvPr id="88" name="Group 10"/>
            <p:cNvGrpSpPr>
              <a:grpSpLocks/>
            </p:cNvGrpSpPr>
            <p:nvPr/>
          </p:nvGrpSpPr>
          <p:grpSpPr bwMode="auto">
            <a:xfrm>
              <a:off x="1189" y="1296"/>
              <a:ext cx="573" cy="405"/>
              <a:chOff x="1289" y="582"/>
              <a:chExt cx="945" cy="668"/>
            </a:xfrm>
          </p:grpSpPr>
          <p:sp>
            <p:nvSpPr>
              <p:cNvPr id="91" name="Oval 11"/>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uk-UA"/>
              </a:p>
            </p:txBody>
          </p:sp>
          <p:sp>
            <p:nvSpPr>
              <p:cNvPr id="92"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93"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94"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95" name="Oval 15"/>
              <p:cNvSpPr>
                <a:spLocks noChangeArrowheads="1"/>
              </p:cNvSpPr>
              <p:nvPr/>
            </p:nvSpPr>
            <p:spPr bwMode="gray">
              <a:xfrm>
                <a:off x="1346" y="613"/>
                <a:ext cx="888" cy="472"/>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grpSp>
        <p:sp>
          <p:nvSpPr>
            <p:cNvPr id="89" name="Text Box 16"/>
            <p:cNvSpPr txBox="1">
              <a:spLocks noChangeArrowheads="1"/>
            </p:cNvSpPr>
            <p:nvPr/>
          </p:nvSpPr>
          <p:spPr bwMode="gray">
            <a:xfrm>
              <a:off x="1202" y="1296"/>
              <a:ext cx="364"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uk-UA" sz="2000" b="1" dirty="0" smtClean="0">
                  <a:solidFill>
                    <a:srgbClr val="C00000"/>
                  </a:solidFill>
                </a:rPr>
                <a:t>3</a:t>
              </a:r>
              <a:endParaRPr lang="en-US" sz="2000" b="1" dirty="0">
                <a:solidFill>
                  <a:srgbClr val="C00000"/>
                </a:solidFill>
              </a:endParaRPr>
            </a:p>
          </p:txBody>
        </p:sp>
        <p:sp>
          <p:nvSpPr>
            <p:cNvPr id="90" name="Text Box 17"/>
            <p:cNvSpPr txBox="1">
              <a:spLocks noChangeArrowheads="1"/>
            </p:cNvSpPr>
            <p:nvPr/>
          </p:nvSpPr>
          <p:spPr bwMode="gray">
            <a:xfrm>
              <a:off x="768" y="1776"/>
              <a:ext cx="1192"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dirty="0"/>
            </a:p>
          </p:txBody>
        </p:sp>
      </p:grpSp>
      <p:grpSp>
        <p:nvGrpSpPr>
          <p:cNvPr id="96" name="Group 3"/>
          <p:cNvGrpSpPr>
            <a:grpSpLocks/>
          </p:cNvGrpSpPr>
          <p:nvPr/>
        </p:nvGrpSpPr>
        <p:grpSpPr bwMode="auto">
          <a:xfrm>
            <a:off x="602672" y="908720"/>
            <a:ext cx="2097120" cy="2549434"/>
            <a:chOff x="720" y="1296"/>
            <a:chExt cx="1367" cy="2542"/>
          </a:xfrm>
        </p:grpSpPr>
        <p:sp>
          <p:nvSpPr>
            <p:cNvPr id="97" name="AutoShape 4"/>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98" name="AutoShape 5"/>
            <p:cNvSpPr>
              <a:spLocks noChangeArrowheads="1"/>
            </p:cNvSpPr>
            <p:nvPr/>
          </p:nvSpPr>
          <p:spPr bwMode="gray">
            <a:xfrm>
              <a:off x="741" y="1495"/>
              <a:ext cx="1322" cy="1766"/>
            </a:xfrm>
            <a:prstGeom prst="roundRect">
              <a:avLst>
                <a:gd name="adj" fmla="val 16667"/>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99"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100" name="AutoShape 7"/>
            <p:cNvSpPr>
              <a:spLocks noChangeArrowheads="1"/>
            </p:cNvSpPr>
            <p:nvPr/>
          </p:nvSpPr>
          <p:spPr bwMode="gray">
            <a:xfrm>
              <a:off x="752" y="1509"/>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101"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102"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uk-UA" b="1" dirty="0" smtClean="0">
                  <a:solidFill>
                    <a:srgbClr val="C00000"/>
                  </a:solidFill>
                </a:rPr>
                <a:t>1995 рік</a:t>
              </a:r>
              <a:endParaRPr lang="uk-UA" b="1" dirty="0">
                <a:solidFill>
                  <a:srgbClr val="C00000"/>
                </a:solidFill>
              </a:endParaRPr>
            </a:p>
          </p:txBody>
        </p:sp>
        <p:grpSp>
          <p:nvGrpSpPr>
            <p:cNvPr id="103" name="Group 10"/>
            <p:cNvGrpSpPr>
              <a:grpSpLocks/>
            </p:cNvGrpSpPr>
            <p:nvPr/>
          </p:nvGrpSpPr>
          <p:grpSpPr bwMode="auto">
            <a:xfrm>
              <a:off x="1189" y="1296"/>
              <a:ext cx="405" cy="405"/>
              <a:chOff x="1289" y="582"/>
              <a:chExt cx="668" cy="668"/>
            </a:xfrm>
          </p:grpSpPr>
          <p:sp>
            <p:nvSpPr>
              <p:cNvPr id="106" name="Oval 11"/>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uk-UA"/>
              </a:p>
            </p:txBody>
          </p:sp>
          <p:sp>
            <p:nvSpPr>
              <p:cNvPr id="107"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108"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109" name="Oval 14"/>
              <p:cNvSpPr>
                <a:spLocks noChangeArrowheads="1"/>
              </p:cNvSpPr>
              <p:nvPr/>
            </p:nvSpPr>
            <p:spPr bwMode="gray">
              <a:xfrm>
                <a:off x="1311" y="582"/>
                <a:ext cx="600" cy="604"/>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110"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grpSp>
        <p:sp>
          <p:nvSpPr>
            <p:cNvPr id="104" name="Text Box 16"/>
            <p:cNvSpPr txBox="1">
              <a:spLocks noChangeArrowheads="1"/>
            </p:cNvSpPr>
            <p:nvPr/>
          </p:nvSpPr>
          <p:spPr bwMode="gray">
            <a:xfrm>
              <a:off x="1202" y="1296"/>
              <a:ext cx="379"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uk-UA" sz="2000" b="1" dirty="0" smtClean="0">
                  <a:solidFill>
                    <a:srgbClr val="C00000"/>
                  </a:solidFill>
                </a:rPr>
                <a:t>1</a:t>
              </a:r>
              <a:endParaRPr lang="en-US" sz="2000" b="1" dirty="0">
                <a:solidFill>
                  <a:srgbClr val="C00000"/>
                </a:solidFill>
              </a:endParaRPr>
            </a:p>
          </p:txBody>
        </p:sp>
        <p:sp>
          <p:nvSpPr>
            <p:cNvPr id="105" name="Text Box 17"/>
            <p:cNvSpPr txBox="1">
              <a:spLocks noChangeArrowheads="1"/>
            </p:cNvSpPr>
            <p:nvPr/>
          </p:nvSpPr>
          <p:spPr bwMode="gray">
            <a:xfrm>
              <a:off x="768" y="1776"/>
              <a:ext cx="1296"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p>
          </p:txBody>
        </p:sp>
      </p:grpSp>
      <p:sp>
        <p:nvSpPr>
          <p:cNvPr id="113" name="Прямоугольник 112"/>
          <p:cNvSpPr/>
          <p:nvPr/>
        </p:nvSpPr>
        <p:spPr>
          <a:xfrm>
            <a:off x="588733" y="1415212"/>
            <a:ext cx="1986367" cy="1200329"/>
          </a:xfrm>
          <a:prstGeom prst="rect">
            <a:avLst/>
          </a:prstGeom>
        </p:spPr>
        <p:txBody>
          <a:bodyPr wrap="square">
            <a:spAutoFit/>
          </a:bodyPr>
          <a:lstStyle/>
          <a:p>
            <a:pPr algn="ctr"/>
            <a:r>
              <a:rPr lang="uk-UA" b="1" dirty="0">
                <a:solidFill>
                  <a:schemeClr val="accent1">
                    <a:lumMod val="50000"/>
                  </a:schemeClr>
                </a:solidFill>
              </a:rPr>
              <a:t>6680 </a:t>
            </a:r>
            <a:r>
              <a:rPr lang="uk-UA" b="1" dirty="0" smtClean="0">
                <a:solidFill>
                  <a:schemeClr val="accent1">
                    <a:lumMod val="50000"/>
                  </a:schemeClr>
                </a:solidFill>
              </a:rPr>
              <a:t>осіб: </a:t>
            </a:r>
          </a:p>
          <a:p>
            <a:pPr algn="ctr"/>
            <a:r>
              <a:rPr lang="uk-UA" dirty="0" smtClean="0"/>
              <a:t>3081 хлопців, 3599 дівчат, </a:t>
            </a:r>
          </a:p>
          <a:p>
            <a:pPr algn="ctr"/>
            <a:r>
              <a:rPr lang="uk-UA" b="1" dirty="0" smtClean="0">
                <a:solidFill>
                  <a:srgbClr val="0070C0"/>
                </a:solidFill>
              </a:rPr>
              <a:t>15-16 років</a:t>
            </a:r>
            <a:endParaRPr lang="uk-UA" b="1" dirty="0">
              <a:solidFill>
                <a:srgbClr val="0070C0"/>
              </a:solidFill>
            </a:endParaRPr>
          </a:p>
        </p:txBody>
      </p:sp>
      <p:sp>
        <p:nvSpPr>
          <p:cNvPr id="116" name="Прямоугольник 115"/>
          <p:cNvSpPr/>
          <p:nvPr/>
        </p:nvSpPr>
        <p:spPr>
          <a:xfrm>
            <a:off x="3347864" y="1415212"/>
            <a:ext cx="1883866" cy="1200329"/>
          </a:xfrm>
          <a:prstGeom prst="rect">
            <a:avLst/>
          </a:prstGeom>
        </p:spPr>
        <p:txBody>
          <a:bodyPr wrap="square">
            <a:spAutoFit/>
          </a:bodyPr>
          <a:lstStyle/>
          <a:p>
            <a:pPr algn="ctr"/>
            <a:r>
              <a:rPr lang="uk-UA" b="1" dirty="0">
                <a:solidFill>
                  <a:schemeClr val="accent1">
                    <a:lumMod val="50000"/>
                  </a:schemeClr>
                </a:solidFill>
              </a:rPr>
              <a:t>10 386 </a:t>
            </a:r>
            <a:r>
              <a:rPr lang="uk-UA" b="1" dirty="0" smtClean="0">
                <a:solidFill>
                  <a:schemeClr val="accent1">
                    <a:lumMod val="50000"/>
                  </a:schemeClr>
                </a:solidFill>
              </a:rPr>
              <a:t>осіб: </a:t>
            </a:r>
            <a:r>
              <a:rPr lang="uk-UA" dirty="0" smtClean="0"/>
              <a:t>4837 хлопців, 5549 дівчат, </a:t>
            </a:r>
          </a:p>
          <a:p>
            <a:pPr algn="ctr"/>
            <a:r>
              <a:rPr lang="uk-UA" b="1" dirty="0" smtClean="0">
                <a:solidFill>
                  <a:srgbClr val="0070C0"/>
                </a:solidFill>
              </a:rPr>
              <a:t>13-17 років</a:t>
            </a:r>
            <a:endParaRPr lang="uk-UA" b="1" dirty="0">
              <a:solidFill>
                <a:srgbClr val="0070C0"/>
              </a:solidFill>
            </a:endParaRPr>
          </a:p>
        </p:txBody>
      </p:sp>
      <p:sp>
        <p:nvSpPr>
          <p:cNvPr id="117" name="Прямоугольник 116"/>
          <p:cNvSpPr/>
          <p:nvPr/>
        </p:nvSpPr>
        <p:spPr>
          <a:xfrm>
            <a:off x="5785864" y="1410793"/>
            <a:ext cx="1936810" cy="1200329"/>
          </a:xfrm>
          <a:prstGeom prst="rect">
            <a:avLst/>
          </a:prstGeom>
        </p:spPr>
        <p:txBody>
          <a:bodyPr wrap="square">
            <a:spAutoFit/>
          </a:bodyPr>
          <a:lstStyle/>
          <a:p>
            <a:pPr algn="ctr"/>
            <a:r>
              <a:rPr lang="uk-UA" b="1" dirty="0">
                <a:solidFill>
                  <a:schemeClr val="accent1">
                    <a:lumMod val="50000"/>
                  </a:schemeClr>
                </a:solidFill>
              </a:rPr>
              <a:t>5795 </a:t>
            </a:r>
            <a:r>
              <a:rPr lang="uk-UA" b="1" dirty="0" smtClean="0">
                <a:solidFill>
                  <a:schemeClr val="accent1">
                    <a:lumMod val="50000"/>
                  </a:schemeClr>
                </a:solidFill>
              </a:rPr>
              <a:t>осіб: </a:t>
            </a:r>
            <a:r>
              <a:rPr lang="uk-UA" dirty="0" smtClean="0"/>
              <a:t>2656 хлопців,</a:t>
            </a:r>
          </a:p>
          <a:p>
            <a:pPr algn="ctr"/>
            <a:r>
              <a:rPr lang="uk-UA" dirty="0" smtClean="0"/>
              <a:t>3139 </a:t>
            </a:r>
            <a:r>
              <a:rPr lang="uk-UA" dirty="0"/>
              <a:t>дівчат</a:t>
            </a:r>
            <a:r>
              <a:rPr lang="uk-UA" dirty="0" smtClean="0"/>
              <a:t>), </a:t>
            </a:r>
          </a:p>
          <a:p>
            <a:pPr algn="ctr"/>
            <a:r>
              <a:rPr lang="uk-UA" b="1" dirty="0" smtClean="0">
                <a:solidFill>
                  <a:srgbClr val="0070C0"/>
                </a:solidFill>
              </a:rPr>
              <a:t>13-17 років</a:t>
            </a:r>
            <a:endParaRPr lang="uk-UA" b="1" dirty="0">
              <a:solidFill>
                <a:srgbClr val="0070C0"/>
              </a:solidFill>
            </a:endParaRPr>
          </a:p>
        </p:txBody>
      </p:sp>
      <p:sp>
        <p:nvSpPr>
          <p:cNvPr id="118" name="Прямоугольник 117"/>
          <p:cNvSpPr/>
          <p:nvPr/>
        </p:nvSpPr>
        <p:spPr>
          <a:xfrm>
            <a:off x="824458" y="3947559"/>
            <a:ext cx="1944845" cy="1200329"/>
          </a:xfrm>
          <a:prstGeom prst="rect">
            <a:avLst/>
          </a:prstGeom>
        </p:spPr>
        <p:txBody>
          <a:bodyPr wrap="square">
            <a:spAutoFit/>
          </a:bodyPr>
          <a:lstStyle/>
          <a:p>
            <a:pPr algn="ctr"/>
            <a:r>
              <a:rPr lang="uk-UA" b="1" dirty="0">
                <a:solidFill>
                  <a:schemeClr val="accent1">
                    <a:lumMod val="50000"/>
                  </a:schemeClr>
                </a:solidFill>
              </a:rPr>
              <a:t>5122 </a:t>
            </a:r>
            <a:r>
              <a:rPr lang="uk-UA" b="1" dirty="0" smtClean="0">
                <a:solidFill>
                  <a:schemeClr val="accent1">
                    <a:lumMod val="50000"/>
                  </a:schemeClr>
                </a:solidFill>
              </a:rPr>
              <a:t>осіб: </a:t>
            </a:r>
            <a:r>
              <a:rPr lang="uk-UA" dirty="0" smtClean="0"/>
              <a:t>2354 хлопці, 2768 </a:t>
            </a:r>
            <a:r>
              <a:rPr lang="uk-UA" dirty="0"/>
              <a:t>дівчат</a:t>
            </a:r>
            <a:r>
              <a:rPr lang="uk-UA" dirty="0" smtClean="0"/>
              <a:t>), </a:t>
            </a:r>
          </a:p>
          <a:p>
            <a:pPr algn="ctr"/>
            <a:r>
              <a:rPr lang="uk-UA" b="1" dirty="0" smtClean="0">
                <a:solidFill>
                  <a:srgbClr val="0070C0"/>
                </a:solidFill>
              </a:rPr>
              <a:t>15-16 років</a:t>
            </a:r>
            <a:endParaRPr lang="uk-UA" b="1" dirty="0">
              <a:solidFill>
                <a:srgbClr val="0070C0"/>
              </a:solidFill>
            </a:endParaRPr>
          </a:p>
        </p:txBody>
      </p:sp>
      <p:sp>
        <p:nvSpPr>
          <p:cNvPr id="119" name="Прямоугольник 118"/>
          <p:cNvSpPr/>
          <p:nvPr/>
        </p:nvSpPr>
        <p:spPr>
          <a:xfrm>
            <a:off x="3524668" y="3915995"/>
            <a:ext cx="1707062" cy="1200329"/>
          </a:xfrm>
          <a:prstGeom prst="rect">
            <a:avLst/>
          </a:prstGeom>
        </p:spPr>
        <p:txBody>
          <a:bodyPr wrap="square">
            <a:spAutoFit/>
          </a:bodyPr>
          <a:lstStyle/>
          <a:p>
            <a:pPr lvl="0" algn="ctr"/>
            <a:r>
              <a:rPr lang="uk-UA" b="1" dirty="0">
                <a:solidFill>
                  <a:schemeClr val="accent1">
                    <a:lumMod val="50000"/>
                  </a:schemeClr>
                </a:solidFill>
              </a:rPr>
              <a:t>7512 </a:t>
            </a:r>
            <a:r>
              <a:rPr lang="uk-UA" b="1" dirty="0" smtClean="0">
                <a:solidFill>
                  <a:schemeClr val="accent1">
                    <a:lumMod val="50000"/>
                  </a:schemeClr>
                </a:solidFill>
              </a:rPr>
              <a:t>осіб:</a:t>
            </a:r>
          </a:p>
          <a:p>
            <a:pPr lvl="0" algn="ctr"/>
            <a:r>
              <a:rPr lang="uk-UA" dirty="0" smtClean="0"/>
              <a:t>4157 </a:t>
            </a:r>
            <a:r>
              <a:rPr lang="uk-UA" dirty="0"/>
              <a:t>дівчат </a:t>
            </a:r>
            <a:r>
              <a:rPr lang="uk-UA" dirty="0" smtClean="0"/>
              <a:t>3355 хлопців,</a:t>
            </a:r>
          </a:p>
          <a:p>
            <a:pPr lvl="0" algn="ctr"/>
            <a:r>
              <a:rPr lang="uk-UA" b="1" dirty="0" smtClean="0">
                <a:solidFill>
                  <a:srgbClr val="0070C0"/>
                </a:solidFill>
              </a:rPr>
              <a:t>15-17 років </a:t>
            </a:r>
            <a:endParaRPr lang="uk-UA" b="1" dirty="0">
              <a:solidFill>
                <a:srgbClr val="0070C0"/>
              </a:solidFill>
            </a:endParaRPr>
          </a:p>
        </p:txBody>
      </p:sp>
      <p:sp>
        <p:nvSpPr>
          <p:cNvPr id="4" name="TextBox 3"/>
          <p:cNvSpPr txBox="1"/>
          <p:nvPr/>
        </p:nvSpPr>
        <p:spPr>
          <a:xfrm>
            <a:off x="120184" y="5934670"/>
            <a:ext cx="514694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uk-UA" b="1" dirty="0" smtClean="0">
                <a:solidFill>
                  <a:schemeClr val="tx2"/>
                </a:solidFill>
              </a:rPr>
              <a:t>У 2015 році було опитано </a:t>
            </a:r>
          </a:p>
          <a:p>
            <a:pPr algn="ctr"/>
            <a:r>
              <a:rPr lang="uk-UA" b="1" dirty="0" smtClean="0">
                <a:solidFill>
                  <a:schemeClr val="tx2"/>
                </a:solidFill>
              </a:rPr>
              <a:t>449 </a:t>
            </a:r>
            <a:r>
              <a:rPr lang="uk-UA" b="1" u="sng" dirty="0" smtClean="0">
                <a:solidFill>
                  <a:schemeClr val="tx2"/>
                </a:solidFill>
              </a:rPr>
              <a:t>класних керівників/кураторів </a:t>
            </a:r>
            <a:r>
              <a:rPr lang="uk-UA" b="1" u="sng" dirty="0">
                <a:solidFill>
                  <a:schemeClr val="tx2"/>
                </a:solidFill>
              </a:rPr>
              <a:t>груп </a:t>
            </a:r>
            <a:endParaRPr lang="ru-RU" b="1" dirty="0">
              <a:solidFill>
                <a:schemeClr val="tx2"/>
              </a:solidFill>
            </a:endParaRPr>
          </a:p>
        </p:txBody>
      </p:sp>
      <p:grpSp>
        <p:nvGrpSpPr>
          <p:cNvPr id="111" name="Group 3"/>
          <p:cNvGrpSpPr>
            <a:grpSpLocks/>
          </p:cNvGrpSpPr>
          <p:nvPr/>
        </p:nvGrpSpPr>
        <p:grpSpPr bwMode="auto">
          <a:xfrm>
            <a:off x="5741131" y="3353614"/>
            <a:ext cx="2321715" cy="2519750"/>
            <a:chOff x="720" y="1296"/>
            <a:chExt cx="1367" cy="2542"/>
          </a:xfrm>
        </p:grpSpPr>
        <p:sp>
          <p:nvSpPr>
            <p:cNvPr id="114" name="AutoShape 4"/>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115" name="AutoShape 5"/>
            <p:cNvSpPr>
              <a:spLocks noChangeArrowheads="1"/>
            </p:cNvSpPr>
            <p:nvPr/>
          </p:nvSpPr>
          <p:spPr bwMode="gray">
            <a:xfrm>
              <a:off x="741" y="1495"/>
              <a:ext cx="1322" cy="1766"/>
            </a:xfrm>
            <a:prstGeom prst="roundRect">
              <a:avLst>
                <a:gd name="adj" fmla="val 16667"/>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120"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121" name="AutoShape 7"/>
            <p:cNvSpPr>
              <a:spLocks noChangeArrowheads="1"/>
            </p:cNvSpPr>
            <p:nvPr/>
          </p:nvSpPr>
          <p:spPr bwMode="gray">
            <a:xfrm>
              <a:off x="752" y="1509"/>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122"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uk-UA"/>
            </a:p>
          </p:txBody>
        </p:sp>
        <p:sp>
          <p:nvSpPr>
            <p:cNvPr id="123"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uk-UA" b="1" dirty="0" smtClean="0">
                  <a:solidFill>
                    <a:srgbClr val="C00000"/>
                  </a:solidFill>
                </a:rPr>
                <a:t>2015 рік</a:t>
              </a:r>
              <a:endParaRPr lang="uk-UA" b="1" dirty="0">
                <a:solidFill>
                  <a:srgbClr val="C00000"/>
                </a:solidFill>
              </a:endParaRPr>
            </a:p>
          </p:txBody>
        </p:sp>
        <p:grpSp>
          <p:nvGrpSpPr>
            <p:cNvPr id="124" name="Group 10"/>
            <p:cNvGrpSpPr>
              <a:grpSpLocks/>
            </p:cNvGrpSpPr>
            <p:nvPr/>
          </p:nvGrpSpPr>
          <p:grpSpPr bwMode="auto">
            <a:xfrm>
              <a:off x="1189" y="1296"/>
              <a:ext cx="405" cy="405"/>
              <a:chOff x="1289" y="582"/>
              <a:chExt cx="668" cy="668"/>
            </a:xfrm>
          </p:grpSpPr>
          <p:sp>
            <p:nvSpPr>
              <p:cNvPr id="127" name="Oval 11"/>
              <p:cNvSpPr>
                <a:spLocks noChangeArrowheads="1"/>
              </p:cNvSpPr>
              <p:nvPr/>
            </p:nvSpPr>
            <p:spPr bwMode="gray">
              <a:xfrm>
                <a:off x="1289" y="582"/>
                <a:ext cx="668" cy="668"/>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uk-UA"/>
              </a:p>
            </p:txBody>
          </p:sp>
          <p:sp>
            <p:nvSpPr>
              <p:cNvPr id="128"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129"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130" name="Oval 14"/>
              <p:cNvSpPr>
                <a:spLocks noChangeArrowheads="1"/>
              </p:cNvSpPr>
              <p:nvPr/>
            </p:nvSpPr>
            <p:spPr bwMode="gray">
              <a:xfrm>
                <a:off x="1311" y="582"/>
                <a:ext cx="600" cy="604"/>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sp>
            <p:nvSpPr>
              <p:cNvPr id="131"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uk-UA"/>
              </a:p>
            </p:txBody>
          </p:sp>
        </p:grpSp>
        <p:sp>
          <p:nvSpPr>
            <p:cNvPr id="125" name="Text Box 16"/>
            <p:cNvSpPr txBox="1">
              <a:spLocks noChangeArrowheads="1"/>
            </p:cNvSpPr>
            <p:nvPr/>
          </p:nvSpPr>
          <p:spPr bwMode="gray">
            <a:xfrm>
              <a:off x="1202" y="1296"/>
              <a:ext cx="379"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uk-UA" sz="2000" b="1" dirty="0" smtClean="0">
                  <a:solidFill>
                    <a:srgbClr val="C00000"/>
                  </a:solidFill>
                </a:rPr>
                <a:t>6</a:t>
              </a:r>
              <a:endParaRPr lang="en-US" sz="2000" b="1" dirty="0">
                <a:solidFill>
                  <a:srgbClr val="C00000"/>
                </a:solidFill>
              </a:endParaRPr>
            </a:p>
          </p:txBody>
        </p:sp>
        <p:sp>
          <p:nvSpPr>
            <p:cNvPr id="126" name="Text Box 17"/>
            <p:cNvSpPr txBox="1">
              <a:spLocks noChangeArrowheads="1"/>
            </p:cNvSpPr>
            <p:nvPr/>
          </p:nvSpPr>
          <p:spPr bwMode="gray">
            <a:xfrm>
              <a:off x="768" y="1776"/>
              <a:ext cx="1296" cy="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b="1" dirty="0">
                  <a:solidFill>
                    <a:schemeClr val="accent1">
                      <a:lumMod val="50000"/>
                    </a:schemeClr>
                  </a:solidFill>
                </a:rPr>
                <a:t>6674 </a:t>
              </a:r>
              <a:r>
                <a:rPr lang="uk-UA" b="1" dirty="0" smtClean="0">
                  <a:solidFill>
                    <a:schemeClr val="accent1">
                      <a:lumMod val="50000"/>
                    </a:schemeClr>
                  </a:solidFill>
                </a:rPr>
                <a:t>осіб:</a:t>
              </a:r>
            </a:p>
            <a:p>
              <a:pPr algn="ctr"/>
              <a:r>
                <a:rPr lang="uk-UA" dirty="0"/>
                <a:t>3215 хлопців,</a:t>
              </a:r>
            </a:p>
            <a:p>
              <a:pPr algn="ctr"/>
              <a:r>
                <a:rPr lang="uk-UA" dirty="0"/>
                <a:t>3459 дівчат</a:t>
              </a:r>
              <a:r>
                <a:rPr lang="uk-UA" b="1" dirty="0" smtClean="0">
                  <a:solidFill>
                    <a:schemeClr val="accent1">
                      <a:lumMod val="50000"/>
                    </a:schemeClr>
                  </a:solidFill>
                </a:rPr>
                <a:t>,</a:t>
              </a:r>
            </a:p>
            <a:p>
              <a:pPr algn="ctr"/>
              <a:r>
                <a:rPr lang="uk-UA" b="1" dirty="0">
                  <a:solidFill>
                    <a:srgbClr val="0070C0"/>
                  </a:solidFill>
                </a:rPr>
                <a:t>15-17 років</a:t>
              </a:r>
              <a:endParaRPr lang="en-US" b="1" dirty="0">
                <a:solidFill>
                  <a:srgbClr val="0070C0"/>
                </a:solidFill>
              </a:endParaRPr>
            </a:p>
          </p:txBody>
        </p:sp>
      </p:grpSp>
      <p:sp>
        <p:nvSpPr>
          <p:cNvPr id="2" name="Прямоугольник 1"/>
          <p:cNvSpPr/>
          <p:nvPr/>
        </p:nvSpPr>
        <p:spPr>
          <a:xfrm>
            <a:off x="5480565" y="5873364"/>
            <a:ext cx="3329301" cy="923330"/>
          </a:xfrm>
          <a:prstGeom prst="rect">
            <a:avLst/>
          </a:prstGeom>
        </p:spPr>
        <p:txBody>
          <a:bodyPr wrap="square">
            <a:spAutoFit/>
          </a:bodyPr>
          <a:lstStyle/>
          <a:p>
            <a:r>
              <a:rPr lang="uk-UA" b="1" u="sng" dirty="0" smtClean="0">
                <a:solidFill>
                  <a:schemeClr val="tx2">
                    <a:lumMod val="75000"/>
                  </a:schemeClr>
                </a:solidFill>
              </a:rPr>
              <a:t>Учні</a:t>
            </a:r>
            <a:r>
              <a:rPr lang="uk-UA" b="1" dirty="0" smtClean="0">
                <a:solidFill>
                  <a:schemeClr val="tx2">
                    <a:lumMod val="75000"/>
                  </a:schemeClr>
                </a:solidFill>
              </a:rPr>
              <a:t> 9-11 класів загальноосвітніх шкіл і 1-2 курсів ПТНЗ/ВНЗ І-ІІ </a:t>
            </a:r>
            <a:r>
              <a:rPr lang="uk-UA" b="1" dirty="0" err="1" smtClean="0">
                <a:solidFill>
                  <a:schemeClr val="tx2">
                    <a:lumMod val="75000"/>
                  </a:schemeClr>
                </a:solidFill>
              </a:rPr>
              <a:t>р.а</a:t>
            </a:r>
            <a:r>
              <a:rPr lang="uk-UA" b="1" dirty="0" smtClean="0">
                <a:solidFill>
                  <a:schemeClr val="tx2">
                    <a:lumMod val="75000"/>
                  </a:schemeClr>
                </a:solidFill>
              </a:rPr>
              <a:t>. </a:t>
            </a:r>
          </a:p>
        </p:txBody>
      </p:sp>
    </p:spTree>
    <p:extLst>
      <p:ext uri="{BB962C8B-B14F-4D97-AF65-F5344CB8AC3E}">
        <p14:creationId xmlns:p14="http://schemas.microsoft.com/office/powerpoint/2010/main" val="246038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924" y="27293"/>
            <a:ext cx="8682168" cy="864096"/>
          </a:xfrm>
        </p:spPr>
        <p:txBody>
          <a:bodyPr/>
          <a:lstStyle/>
          <a:p>
            <a:r>
              <a:rPr lang="en-US" sz="4000" dirty="0"/>
              <a:t>ESPAD Reports</a:t>
            </a:r>
            <a:endParaRPr lang="uk-UA" sz="4000" dirty="0">
              <a:latin typeface="Cambria"/>
              <a:cs typeface="Cambria"/>
            </a:endParaRPr>
          </a:p>
        </p:txBody>
      </p:sp>
      <p:graphicFrame>
        <p:nvGraphicFramePr>
          <p:cNvPr id="5" name="Объект 3"/>
          <p:cNvGraphicFramePr>
            <a:graphicFrameLocks/>
          </p:cNvGraphicFramePr>
          <p:nvPr>
            <p:extLst>
              <p:ext uri="{D42A27DB-BD31-4B8C-83A1-F6EECF244321}">
                <p14:modId xmlns:p14="http://schemas.microsoft.com/office/powerpoint/2010/main" val="1804244398"/>
              </p:ext>
            </p:extLst>
          </p:nvPr>
        </p:nvGraphicFramePr>
        <p:xfrm>
          <a:off x="46881" y="908720"/>
          <a:ext cx="8892480" cy="2747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D:\Юлія Приймак\Робоча група 22.09.2014\ESPAD\Обкладинки ЕСПАД\199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484784"/>
            <a:ext cx="13430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Юлія Приймак\Робоча група 22.09.2014\ESPAD\Обкладинки ЕСПАД\199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672" y="1484784"/>
            <a:ext cx="13430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Юлія Приймак\Робоча група 22.09.2014\ESPAD\Обкладинки ЕСПАД\200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832" y="1484784"/>
            <a:ext cx="13430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Юлія Приймак\Робоча група 22.09.2014\ESPAD\Обкладинки ЕСПАД\200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9992" y="1484784"/>
            <a:ext cx="13430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Юлія Приймак\Робоча група 22.09.2014\ESPAD\Обкладинки ЕСПАД\20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0152" y="1484784"/>
            <a:ext cx="1343025" cy="190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Объект 3"/>
          <p:cNvGraphicFramePr>
            <a:graphicFrameLocks/>
          </p:cNvGraphicFramePr>
          <p:nvPr>
            <p:extLst>
              <p:ext uri="{D42A27DB-BD31-4B8C-83A1-F6EECF244321}">
                <p14:modId xmlns:p14="http://schemas.microsoft.com/office/powerpoint/2010/main" val="2678654929"/>
              </p:ext>
            </p:extLst>
          </p:nvPr>
        </p:nvGraphicFramePr>
        <p:xfrm>
          <a:off x="5184" y="3717032"/>
          <a:ext cx="8959304" cy="295232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2" name="Рисунок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36096" y="4365104"/>
            <a:ext cx="1593660" cy="2247470"/>
          </a:xfrm>
          <a:prstGeom prst="rect">
            <a:avLst/>
          </a:prstGeom>
        </p:spPr>
      </p:pic>
      <p:pic>
        <p:nvPicPr>
          <p:cNvPr id="13" name="Рисунок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07904" y="4365104"/>
            <a:ext cx="1584176" cy="2232248"/>
          </a:xfrm>
          <a:prstGeom prst="rect">
            <a:avLst/>
          </a:prstGeom>
        </p:spPr>
      </p:pic>
      <p:pic>
        <p:nvPicPr>
          <p:cNvPr id="14" name="Рисунок 1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79712" y="4365104"/>
            <a:ext cx="1507141" cy="2258346"/>
          </a:xfrm>
          <a:prstGeom prst="rect">
            <a:avLst/>
          </a:prstGeom>
        </p:spPr>
      </p:pic>
      <p:pic>
        <p:nvPicPr>
          <p:cNvPr id="15" name="Рисунок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1520" y="4357606"/>
            <a:ext cx="1512168" cy="2311754"/>
          </a:xfrm>
          <a:prstGeom prst="rect">
            <a:avLst/>
          </a:prstGeom>
        </p:spPr>
      </p:pic>
      <p:pic>
        <p:nvPicPr>
          <p:cNvPr id="4" name="Изображение 3" descr="ESPAD_2015.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52320" y="1484784"/>
            <a:ext cx="1368152" cy="1916832"/>
          </a:xfrm>
          <a:prstGeom prst="rect">
            <a:avLst/>
          </a:prstGeom>
        </p:spPr>
      </p:pic>
      <p:pic>
        <p:nvPicPr>
          <p:cNvPr id="16" name="Picture 2" descr="D:\2016\ESPAD\covers\Espad15.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60265" y="4357606"/>
            <a:ext cx="1599818" cy="223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975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5212" y="0"/>
            <a:ext cx="8229600" cy="792088"/>
          </a:xfrm>
        </p:spPr>
        <p:txBody>
          <a:bodyPr>
            <a:normAutofit fontScale="90000"/>
          </a:bodyPr>
          <a:lstStyle/>
          <a:p>
            <a:r>
              <a:rPr lang="en-US" sz="4800" dirty="0" smtClean="0"/>
              <a:t>Questionnaire topics</a:t>
            </a:r>
            <a:endParaRPr lang="ru-RU" sz="4800" dirty="0"/>
          </a:p>
        </p:txBody>
      </p:sp>
      <p:sp>
        <p:nvSpPr>
          <p:cNvPr id="3" name="Объект 2"/>
          <p:cNvSpPr>
            <a:spLocks noGrp="1"/>
          </p:cNvSpPr>
          <p:nvPr>
            <p:ph sz="half" idx="2"/>
          </p:nvPr>
        </p:nvSpPr>
        <p:spPr>
          <a:xfrm>
            <a:off x="4427984" y="980728"/>
            <a:ext cx="4608512" cy="5145435"/>
          </a:xfrm>
        </p:spPr>
        <p:txBody>
          <a:bodyPr>
            <a:normAutofit/>
          </a:bodyPr>
          <a:lstStyle/>
          <a:p>
            <a:pPr marL="0" indent="0" algn="ctr">
              <a:buNone/>
            </a:pPr>
            <a:r>
              <a:rPr lang="en-US" sz="1800" b="1" dirty="0" smtClean="0">
                <a:solidFill>
                  <a:schemeClr val="tx1"/>
                </a:solidFill>
              </a:rPr>
              <a:t>Country specific questions</a:t>
            </a:r>
          </a:p>
          <a:p>
            <a:pPr marL="0" indent="0" algn="ctr">
              <a:buNone/>
            </a:pPr>
            <a:endParaRPr lang="ru-RU" sz="1800" b="1" dirty="0"/>
          </a:p>
        </p:txBody>
      </p:sp>
      <p:graphicFrame>
        <p:nvGraphicFramePr>
          <p:cNvPr id="5" name="Объект 4"/>
          <p:cNvGraphicFramePr>
            <a:graphicFrameLocks noGrp="1"/>
          </p:cNvGraphicFramePr>
          <p:nvPr>
            <p:ph sz="quarter" idx="4294967295"/>
            <p:extLst>
              <p:ext uri="{D42A27DB-BD31-4B8C-83A1-F6EECF244321}">
                <p14:modId xmlns:p14="http://schemas.microsoft.com/office/powerpoint/2010/main" val="1930964781"/>
              </p:ext>
            </p:extLst>
          </p:nvPr>
        </p:nvGraphicFramePr>
        <p:xfrm>
          <a:off x="107504" y="836712"/>
          <a:ext cx="4320480" cy="4929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Схема 5"/>
          <p:cNvGraphicFramePr/>
          <p:nvPr>
            <p:extLst>
              <p:ext uri="{D42A27DB-BD31-4B8C-83A1-F6EECF244321}">
                <p14:modId xmlns:p14="http://schemas.microsoft.com/office/powerpoint/2010/main" val="3952793474"/>
              </p:ext>
            </p:extLst>
          </p:nvPr>
        </p:nvGraphicFramePr>
        <p:xfrm>
          <a:off x="4860032" y="1772816"/>
          <a:ext cx="3984104" cy="42642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Скругленный прямоугольник 6"/>
          <p:cNvSpPr/>
          <p:nvPr/>
        </p:nvSpPr>
        <p:spPr>
          <a:xfrm>
            <a:off x="827584" y="6118340"/>
            <a:ext cx="7704856"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Since 2007, the items on HIV/AIDS knowledge are traditional for Ukraine</a:t>
            </a:r>
            <a:endParaRPr lang="ru-RU" dirty="0"/>
          </a:p>
        </p:txBody>
      </p:sp>
      <p:pic>
        <p:nvPicPr>
          <p:cNvPr id="8" name="Рисунок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0888" y="6028900"/>
            <a:ext cx="428752" cy="739660"/>
          </a:xfrm>
          <a:prstGeom prst="rect">
            <a:avLst/>
          </a:prstGeom>
        </p:spPr>
      </p:pic>
    </p:spTree>
    <p:extLst>
      <p:ext uri="{BB962C8B-B14F-4D97-AF65-F5344CB8AC3E}">
        <p14:creationId xmlns:p14="http://schemas.microsoft.com/office/powerpoint/2010/main" val="19448975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15698" y="260648"/>
            <a:ext cx="8928992" cy="763488"/>
          </a:xfrm>
        </p:spPr>
        <p:txBody>
          <a:bodyPr/>
          <a:lstStyle/>
          <a:p>
            <a:pPr>
              <a:lnSpc>
                <a:spcPct val="100000"/>
              </a:lnSpc>
            </a:pPr>
            <a:r>
              <a:rPr lang="en-US" sz="4000" b="1" dirty="0" smtClean="0">
                <a:effectLst/>
              </a:rPr>
              <a:t>Perceived availability of substances</a:t>
            </a:r>
            <a:endParaRPr lang="ru-RU" sz="4000" dirty="0"/>
          </a:p>
        </p:txBody>
      </p:sp>
      <p:graphicFrame>
        <p:nvGraphicFramePr>
          <p:cNvPr id="7" name="Содержимое 6"/>
          <p:cNvGraphicFramePr>
            <a:graphicFrameLocks noGrp="1"/>
          </p:cNvGraphicFramePr>
          <p:nvPr>
            <p:ph idx="1"/>
            <p:extLst>
              <p:ext uri="{D42A27DB-BD31-4B8C-83A1-F6EECF244321}">
                <p14:modId xmlns:p14="http://schemas.microsoft.com/office/powerpoint/2010/main" val="2419860823"/>
              </p:ext>
            </p:extLst>
          </p:nvPr>
        </p:nvGraphicFramePr>
        <p:xfrm>
          <a:off x="0" y="1484784"/>
          <a:ext cx="8964488"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6" name="Прямоугольник 5"/>
          <p:cNvSpPr/>
          <p:nvPr/>
        </p:nvSpPr>
        <p:spPr>
          <a:xfrm>
            <a:off x="755576" y="1052736"/>
            <a:ext cx="7704856" cy="707886"/>
          </a:xfrm>
          <a:prstGeom prst="rect">
            <a:avLst/>
          </a:prstGeom>
        </p:spPr>
        <p:txBody>
          <a:bodyPr wrap="square">
            <a:spAutoFit/>
          </a:bodyPr>
          <a:lstStyle/>
          <a:p>
            <a:pPr algn="ctr"/>
            <a:r>
              <a:rPr lang="en-US" sz="2000" b="1" dirty="0" smtClean="0">
                <a:latin typeface="Cambria"/>
                <a:cs typeface="Cambria"/>
              </a:rPr>
              <a:t>Distribution of answers</a:t>
            </a:r>
            <a:r>
              <a:rPr lang="ru-RU" sz="2000" b="1" dirty="0" smtClean="0">
                <a:latin typeface="Cambria"/>
                <a:cs typeface="Cambria"/>
              </a:rPr>
              <a:t> «</a:t>
            </a:r>
            <a:r>
              <a:rPr lang="en-US" sz="2000" b="1" dirty="0" smtClean="0">
                <a:latin typeface="Cambria"/>
                <a:cs typeface="Cambria"/>
              </a:rPr>
              <a:t>very easy</a:t>
            </a:r>
            <a:r>
              <a:rPr lang="ru-RU" sz="2000" b="1" dirty="0" smtClean="0">
                <a:latin typeface="Cambria"/>
                <a:cs typeface="Cambria"/>
              </a:rPr>
              <a:t>» </a:t>
            </a:r>
            <a:r>
              <a:rPr lang="en-US" sz="2000" b="1" dirty="0" smtClean="0">
                <a:latin typeface="Cambria"/>
                <a:cs typeface="Cambria"/>
              </a:rPr>
              <a:t>and</a:t>
            </a:r>
            <a:r>
              <a:rPr lang="ru-RU" sz="2000" b="1" dirty="0" smtClean="0">
                <a:latin typeface="Cambria"/>
                <a:cs typeface="Cambria"/>
              </a:rPr>
              <a:t> «</a:t>
            </a:r>
            <a:r>
              <a:rPr lang="en-US" sz="2000" b="1" dirty="0" smtClean="0">
                <a:latin typeface="Cambria"/>
                <a:cs typeface="Cambria"/>
              </a:rPr>
              <a:t>fairly easy</a:t>
            </a:r>
            <a:r>
              <a:rPr lang="ru-RU" sz="2000" b="1" dirty="0" smtClean="0">
                <a:latin typeface="Cambria"/>
                <a:cs typeface="Cambria"/>
              </a:rPr>
              <a:t>»), </a:t>
            </a:r>
            <a:r>
              <a:rPr lang="ru-RU" sz="2000" b="1" dirty="0">
                <a:latin typeface="Cambria"/>
                <a:cs typeface="Cambria"/>
              </a:rPr>
              <a:t>%</a:t>
            </a:r>
            <a:r>
              <a:rPr lang="ru-RU" sz="2000" b="1" dirty="0">
                <a:solidFill>
                  <a:srgbClr val="000000"/>
                </a:solidFill>
                <a:latin typeface="Cambria"/>
                <a:cs typeface="Cambria"/>
              </a:rPr>
              <a:t/>
            </a:r>
            <a:br>
              <a:rPr lang="ru-RU" sz="2000" b="1" dirty="0">
                <a:solidFill>
                  <a:srgbClr val="000000"/>
                </a:solidFill>
                <a:latin typeface="Cambria"/>
                <a:cs typeface="Cambria"/>
              </a:rPr>
            </a:br>
            <a:endParaRPr lang="ru-RU" sz="2000" dirty="0">
              <a:latin typeface="Cambria"/>
              <a:cs typeface="Cambria"/>
            </a:endParaRPr>
          </a:p>
        </p:txBody>
      </p:sp>
    </p:spTree>
    <p:extLst>
      <p:ext uri="{BB962C8B-B14F-4D97-AF65-F5344CB8AC3E}">
        <p14:creationId xmlns:p14="http://schemas.microsoft.com/office/powerpoint/2010/main" val="3313314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140204" y="188640"/>
            <a:ext cx="8928992" cy="763488"/>
          </a:xfrm>
        </p:spPr>
        <p:txBody>
          <a:bodyPr>
            <a:normAutofit fontScale="90000"/>
          </a:bodyPr>
          <a:lstStyle/>
          <a:p>
            <a:pPr>
              <a:lnSpc>
                <a:spcPct val="100000"/>
              </a:lnSpc>
            </a:pPr>
            <a:r>
              <a:rPr lang="en-US" sz="4000" b="1" dirty="0" smtClean="0">
                <a:effectLst/>
              </a:rPr>
              <a:t>Early onset of substance use </a:t>
            </a:r>
            <a:br>
              <a:rPr lang="en-US" sz="4000" b="1" dirty="0" smtClean="0">
                <a:effectLst/>
              </a:rPr>
            </a:br>
            <a:r>
              <a:rPr lang="en-US" sz="4000" b="1" dirty="0" smtClean="0">
                <a:effectLst/>
              </a:rPr>
              <a:t>(cigarettes and alcohol)</a:t>
            </a:r>
            <a:endParaRPr lang="ru-RU" sz="4000" dirty="0"/>
          </a:p>
        </p:txBody>
      </p:sp>
      <p:sp>
        <p:nvSpPr>
          <p:cNvPr id="6" name="Прямоугольник 5"/>
          <p:cNvSpPr/>
          <p:nvPr/>
        </p:nvSpPr>
        <p:spPr>
          <a:xfrm>
            <a:off x="755576" y="1196752"/>
            <a:ext cx="7704856" cy="707886"/>
          </a:xfrm>
          <a:prstGeom prst="rect">
            <a:avLst/>
          </a:prstGeom>
        </p:spPr>
        <p:txBody>
          <a:bodyPr wrap="square">
            <a:spAutoFit/>
          </a:bodyPr>
          <a:lstStyle/>
          <a:p>
            <a:pPr algn="ctr"/>
            <a:r>
              <a:rPr lang="en-US" sz="2000" b="1" dirty="0" smtClean="0">
                <a:latin typeface="Cambria"/>
                <a:cs typeface="Cambria"/>
              </a:rPr>
              <a:t>Prevalence of experiencing at the age of 13 or younger</a:t>
            </a:r>
            <a:r>
              <a:rPr lang="ru-RU" sz="2000" b="1" dirty="0" smtClean="0">
                <a:latin typeface="Cambria"/>
                <a:cs typeface="Cambria"/>
              </a:rPr>
              <a:t>, </a:t>
            </a:r>
            <a:r>
              <a:rPr lang="ru-RU" sz="2000" b="1" dirty="0">
                <a:latin typeface="Cambria"/>
                <a:cs typeface="Cambria"/>
              </a:rPr>
              <a:t>%</a:t>
            </a:r>
            <a:r>
              <a:rPr lang="ru-RU" sz="2000" b="1" dirty="0">
                <a:solidFill>
                  <a:srgbClr val="000000"/>
                </a:solidFill>
                <a:latin typeface="Cambria"/>
                <a:cs typeface="Cambria"/>
              </a:rPr>
              <a:t/>
            </a:r>
            <a:br>
              <a:rPr lang="ru-RU" sz="2000" b="1" dirty="0">
                <a:solidFill>
                  <a:srgbClr val="000000"/>
                </a:solidFill>
                <a:latin typeface="Cambria"/>
                <a:cs typeface="Cambria"/>
              </a:rPr>
            </a:br>
            <a:endParaRPr lang="ru-RU" sz="2000" dirty="0">
              <a:latin typeface="Cambria"/>
              <a:cs typeface="Cambria"/>
            </a:endParaRPr>
          </a:p>
        </p:txBody>
      </p:sp>
      <p:graphicFrame>
        <p:nvGraphicFramePr>
          <p:cNvPr id="8" name="Объект 5"/>
          <p:cNvGraphicFramePr>
            <a:graphicFrameLocks noGrp="1"/>
          </p:cNvGraphicFramePr>
          <p:nvPr>
            <p:ph sz="quarter" idx="4294967295"/>
            <p:extLst>
              <p:ext uri="{D42A27DB-BD31-4B8C-83A1-F6EECF244321}">
                <p14:modId xmlns:p14="http://schemas.microsoft.com/office/powerpoint/2010/main" val="1060974820"/>
              </p:ext>
            </p:extLst>
          </p:nvPr>
        </p:nvGraphicFramePr>
        <p:xfrm>
          <a:off x="215516" y="1772816"/>
          <a:ext cx="8784976" cy="2160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Объект 5"/>
          <p:cNvGraphicFramePr>
            <a:graphicFrameLocks/>
          </p:cNvGraphicFramePr>
          <p:nvPr>
            <p:extLst>
              <p:ext uri="{D42A27DB-BD31-4B8C-83A1-F6EECF244321}">
                <p14:modId xmlns:p14="http://schemas.microsoft.com/office/powerpoint/2010/main" val="380460100"/>
              </p:ext>
            </p:extLst>
          </p:nvPr>
        </p:nvGraphicFramePr>
        <p:xfrm>
          <a:off x="126710" y="4053528"/>
          <a:ext cx="8712968" cy="26810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1520" y="1904638"/>
            <a:ext cx="3456384" cy="369332"/>
          </a:xfrm>
          <a:prstGeom prst="rect">
            <a:avLst/>
          </a:prstGeom>
          <a:noFill/>
        </p:spPr>
        <p:txBody>
          <a:bodyPr wrap="square" rtlCol="0">
            <a:spAutoFit/>
          </a:bodyPr>
          <a:lstStyle/>
          <a:p>
            <a:endParaRPr lang="uk-UA" dirty="0"/>
          </a:p>
        </p:txBody>
      </p:sp>
      <p:sp>
        <p:nvSpPr>
          <p:cNvPr id="12" name="Прямоугольник 11"/>
          <p:cNvSpPr/>
          <p:nvPr/>
        </p:nvSpPr>
        <p:spPr>
          <a:xfrm>
            <a:off x="140204" y="1844824"/>
            <a:ext cx="3548316" cy="461665"/>
          </a:xfrm>
          <a:prstGeom prst="rect">
            <a:avLst/>
          </a:prstGeom>
        </p:spPr>
        <p:txBody>
          <a:bodyPr wrap="square">
            <a:spAutoFit/>
          </a:bodyPr>
          <a:lstStyle/>
          <a:p>
            <a:pPr algn="ctr"/>
            <a:r>
              <a:rPr lang="en-US" sz="2400" b="1" dirty="0">
                <a:solidFill>
                  <a:srgbClr val="C00000"/>
                </a:solidFill>
                <a:latin typeface="Cambria" panose="02040503050406030204" pitchFamily="18" charset="0"/>
              </a:rPr>
              <a:t>E</a:t>
            </a:r>
            <a:r>
              <a:rPr lang="en-US" sz="2400" b="1" dirty="0" smtClean="0">
                <a:solidFill>
                  <a:srgbClr val="C00000"/>
                </a:solidFill>
                <a:latin typeface="Cambria" panose="02040503050406030204" pitchFamily="18" charset="0"/>
              </a:rPr>
              <a:t>xperiencing smoking</a:t>
            </a:r>
            <a:endParaRPr lang="ru-RU" sz="2400" dirty="0">
              <a:solidFill>
                <a:srgbClr val="C00000"/>
              </a:solidFill>
            </a:endParaRPr>
          </a:p>
        </p:txBody>
      </p:sp>
    </p:spTree>
    <p:extLst>
      <p:ext uri="{BB962C8B-B14F-4D97-AF65-F5344CB8AC3E}">
        <p14:creationId xmlns:p14="http://schemas.microsoft.com/office/powerpoint/2010/main" val="1275589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6" name="TextBox 5"/>
          <p:cNvSpPr txBox="1"/>
          <p:nvPr/>
        </p:nvSpPr>
        <p:spPr>
          <a:xfrm>
            <a:off x="268423" y="767165"/>
            <a:ext cx="2304256" cy="6124754"/>
          </a:xfrm>
          <a:prstGeom prst="rect">
            <a:avLst/>
          </a:prstGeom>
          <a:noFill/>
        </p:spPr>
        <p:txBody>
          <a:bodyPr wrap="square" rtlCol="0">
            <a:spAutoFit/>
          </a:bodyPr>
          <a:lstStyle/>
          <a:p>
            <a:r>
              <a:rPr lang="en-US" sz="2200" dirty="0">
                <a:hlinkClick r:id="rId3"/>
              </a:rPr>
              <a:t>Home</a:t>
            </a:r>
            <a:endParaRPr lang="en-US" sz="2200" dirty="0"/>
          </a:p>
          <a:p>
            <a:r>
              <a:rPr lang="en-US" sz="2200" dirty="0">
                <a:hlinkClick r:id="rId4"/>
              </a:rPr>
              <a:t>About EVS</a:t>
            </a:r>
            <a:endParaRPr lang="en-US" sz="2200" dirty="0"/>
          </a:p>
          <a:p>
            <a:r>
              <a:rPr lang="en-US" sz="2200" dirty="0">
                <a:hlinkClick r:id="rId5"/>
              </a:rPr>
              <a:t>Research Topics</a:t>
            </a:r>
            <a:endParaRPr lang="en-US" sz="2200" dirty="0"/>
          </a:p>
          <a:p>
            <a:r>
              <a:rPr lang="en-US" sz="2200" dirty="0">
                <a:hlinkClick r:id="rId6"/>
              </a:rPr>
              <a:t>Previous Surveys 1981-2008</a:t>
            </a:r>
            <a:endParaRPr lang="en-US" sz="2200" dirty="0"/>
          </a:p>
          <a:p>
            <a:r>
              <a:rPr lang="en-US" sz="2200" dirty="0">
                <a:hlinkClick r:id="rId7"/>
              </a:rPr>
              <a:t>Survey 2017</a:t>
            </a:r>
            <a:endParaRPr lang="en-US" sz="2200" dirty="0"/>
          </a:p>
          <a:p>
            <a:r>
              <a:rPr lang="en-US" sz="2200" dirty="0">
                <a:hlinkClick r:id="rId8"/>
              </a:rPr>
              <a:t>Dissemination Activities</a:t>
            </a:r>
            <a:endParaRPr lang="en-US" sz="2200" dirty="0"/>
          </a:p>
          <a:p>
            <a:r>
              <a:rPr lang="en-US" sz="2200" dirty="0">
                <a:hlinkClick r:id="rId9"/>
              </a:rPr>
              <a:t>Collaboration with WVS</a:t>
            </a:r>
            <a:endParaRPr lang="en-US" sz="2200" dirty="0"/>
          </a:p>
          <a:p>
            <a:r>
              <a:rPr lang="en-US" sz="2200" dirty="0">
                <a:hlinkClick r:id="rId10"/>
              </a:rPr>
              <a:t>Data and Downloads</a:t>
            </a:r>
            <a:endParaRPr lang="en-US" sz="2200" dirty="0"/>
          </a:p>
          <a:p>
            <a:r>
              <a:rPr lang="en-US" sz="2200" dirty="0">
                <a:hlinkClick r:id="rId11"/>
              </a:rPr>
              <a:t>Online analysis</a:t>
            </a:r>
            <a:endParaRPr lang="en-US" sz="2200" dirty="0"/>
          </a:p>
          <a:p>
            <a:r>
              <a:rPr lang="en-US" sz="2200" dirty="0">
                <a:hlinkClick r:id="rId12"/>
              </a:rPr>
              <a:t>Maps</a:t>
            </a:r>
            <a:endParaRPr lang="en-US" sz="2200" dirty="0"/>
          </a:p>
          <a:p>
            <a:r>
              <a:rPr lang="en-US" sz="2200" dirty="0">
                <a:hlinkClick r:id="rId13"/>
              </a:rPr>
              <a:t>Education</a:t>
            </a:r>
            <a:endParaRPr lang="en-US" sz="2200" dirty="0"/>
          </a:p>
          <a:p>
            <a:r>
              <a:rPr lang="en-US" sz="2200" dirty="0">
                <a:hlinkClick r:id="rId14"/>
              </a:rPr>
              <a:t>Publications</a:t>
            </a:r>
            <a:endParaRPr lang="en-US" sz="2200" dirty="0"/>
          </a:p>
          <a:p>
            <a:r>
              <a:rPr lang="en-US" sz="2200" dirty="0">
                <a:hlinkClick r:id="rId15"/>
              </a:rPr>
              <a:t>News and Events</a:t>
            </a:r>
            <a:endParaRPr lang="en-US" sz="2200" dirty="0"/>
          </a:p>
          <a:p>
            <a:endParaRPr lang="uk-UA" dirty="0"/>
          </a:p>
        </p:txBody>
      </p:sp>
      <p:sp>
        <p:nvSpPr>
          <p:cNvPr id="8" name="TextBox 7"/>
          <p:cNvSpPr txBox="1"/>
          <p:nvPr/>
        </p:nvSpPr>
        <p:spPr>
          <a:xfrm>
            <a:off x="2771800" y="1340768"/>
            <a:ext cx="6120680" cy="5355312"/>
          </a:xfrm>
          <a:prstGeom prst="rect">
            <a:avLst/>
          </a:prstGeom>
          <a:noFill/>
        </p:spPr>
        <p:txBody>
          <a:bodyPr wrap="square" rtlCol="0">
            <a:spAutoFit/>
          </a:bodyPr>
          <a:lstStyle/>
          <a:p>
            <a:r>
              <a:rPr lang="en-US" dirty="0"/>
              <a:t>The </a:t>
            </a:r>
            <a:r>
              <a:rPr lang="en-US" b="1" u="sng" dirty="0">
                <a:hlinkClick r:id="rId6"/>
              </a:rPr>
              <a:t>data</a:t>
            </a:r>
            <a:r>
              <a:rPr lang="en-US" dirty="0"/>
              <a:t> of the European Values Study are available free of charge. A rich academic literature has been created around the original and consecutive surveys and numerous other works have made use of the findings: more than 1600 publications are listed in the </a:t>
            </a:r>
            <a:r>
              <a:rPr lang="en-US" b="1" u="sng" dirty="0">
                <a:hlinkClick r:id="rId14"/>
              </a:rPr>
              <a:t>EVS Bibliography</a:t>
            </a:r>
            <a:r>
              <a:rPr lang="en-US" dirty="0"/>
              <a:t>.</a:t>
            </a:r>
          </a:p>
          <a:p>
            <a:endParaRPr lang="ru-RU" dirty="0" smtClean="0"/>
          </a:p>
          <a:p>
            <a:r>
              <a:rPr lang="en-US" dirty="0" smtClean="0"/>
              <a:t>In-depth </a:t>
            </a:r>
            <a:r>
              <a:rPr lang="en-US" dirty="0"/>
              <a:t>analyses of the </a:t>
            </a:r>
            <a:r>
              <a:rPr lang="en-US" b="1" u="sng" dirty="0">
                <a:hlinkClick r:id="rId16"/>
              </a:rPr>
              <a:t>1981</a:t>
            </a:r>
            <a:r>
              <a:rPr lang="en-US" dirty="0"/>
              <a:t>, </a:t>
            </a:r>
            <a:r>
              <a:rPr lang="en-US" b="1" u="sng" dirty="0">
                <a:hlinkClick r:id="rId17"/>
              </a:rPr>
              <a:t>1990</a:t>
            </a:r>
            <a:r>
              <a:rPr lang="en-US" dirty="0"/>
              <a:t>, </a:t>
            </a:r>
            <a:r>
              <a:rPr lang="en-US" b="1" u="sng" dirty="0">
                <a:hlinkClick r:id="rId18"/>
              </a:rPr>
              <a:t>1999</a:t>
            </a:r>
            <a:r>
              <a:rPr lang="en-US" dirty="0"/>
              <a:t>, and  </a:t>
            </a:r>
            <a:r>
              <a:rPr lang="en-US" b="1" u="sng" dirty="0">
                <a:hlinkClick r:id="rId19"/>
              </a:rPr>
              <a:t>2008</a:t>
            </a:r>
            <a:r>
              <a:rPr lang="en-US" dirty="0"/>
              <a:t> findings with regard to Western and Central Europe reinforced the impression that a profound transformation of modern culture is taking place, although not at the same speed in all countries. </a:t>
            </a:r>
            <a:endParaRPr lang="ru-RU" dirty="0" smtClean="0"/>
          </a:p>
          <a:p>
            <a:endParaRPr lang="ru-RU" dirty="0"/>
          </a:p>
          <a:p>
            <a:r>
              <a:rPr lang="en-US" dirty="0" smtClean="0"/>
              <a:t>Cultural </a:t>
            </a:r>
            <a:r>
              <a:rPr lang="en-US" dirty="0"/>
              <a:t>and social changes appear dependent upon the stage of socio-economic development and historical factors specific to a given nation. </a:t>
            </a:r>
            <a:endParaRPr lang="ru-RU" dirty="0" smtClean="0"/>
          </a:p>
          <a:p>
            <a:endParaRPr lang="ru-RU" dirty="0"/>
          </a:p>
          <a:p>
            <a:r>
              <a:rPr lang="en-US" dirty="0" smtClean="0"/>
              <a:t>The </a:t>
            </a:r>
            <a:r>
              <a:rPr lang="en-US" dirty="0"/>
              <a:t>new 2017 wave will provide further insights in this matter, also allowing analyses of the impact of the economic crises on the Europeans' values.</a:t>
            </a:r>
          </a:p>
          <a:p>
            <a:endParaRPr lang="uk-UA" dirty="0"/>
          </a:p>
        </p:txBody>
      </p:sp>
    </p:spTree>
    <p:extLst>
      <p:ext uri="{BB962C8B-B14F-4D97-AF65-F5344CB8AC3E}">
        <p14:creationId xmlns:p14="http://schemas.microsoft.com/office/powerpoint/2010/main" val="2558971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76000">
              <a:schemeClr val="bg1">
                <a:tint val="90000"/>
                <a:shade val="90000"/>
                <a:satMod val="200000"/>
              </a:schemeClr>
            </a:gs>
            <a:gs pos="92000">
              <a:schemeClr val="bg1">
                <a:tint val="90000"/>
                <a:shade val="70000"/>
                <a:satMod val="2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576064"/>
          </a:xfrm>
        </p:spPr>
        <p:txBody>
          <a:bodyPr>
            <a:noAutofit/>
          </a:bodyPr>
          <a:lstStyle/>
          <a:p>
            <a:r>
              <a:rPr lang="en-US" sz="3600" b="1" dirty="0" smtClean="0">
                <a:latin typeface="Cambria" panose="02040503050406030204" pitchFamily="18" charset="0"/>
                <a:cs typeface="Cambria"/>
              </a:rPr>
              <a:t>Smoking</a:t>
            </a:r>
            <a:r>
              <a:rPr lang="ru-RU" sz="3600" b="1" dirty="0" smtClean="0">
                <a:latin typeface="Cambria" panose="02040503050406030204" pitchFamily="18" charset="0"/>
                <a:cs typeface="Cambria"/>
              </a:rPr>
              <a:t> (</a:t>
            </a:r>
            <a:r>
              <a:rPr lang="en-US" sz="3600" b="1" dirty="0" smtClean="0">
                <a:latin typeface="Cambria" panose="02040503050406030204" pitchFamily="18" charset="0"/>
                <a:cs typeface="Cambria"/>
              </a:rPr>
              <a:t>1</a:t>
            </a:r>
            <a:r>
              <a:rPr lang="ru-RU" sz="3600" b="1" dirty="0" smtClean="0">
                <a:latin typeface="Cambria" panose="02040503050406030204" pitchFamily="18" charset="0"/>
                <a:cs typeface="Cambria"/>
              </a:rPr>
              <a:t>)</a:t>
            </a:r>
            <a:endParaRPr lang="ru-RU" sz="3600" b="1" dirty="0">
              <a:latin typeface="Cambria" panose="02040503050406030204" pitchFamily="18" charset="0"/>
              <a:cs typeface="Cambria"/>
            </a:endParaRPr>
          </a:p>
        </p:txBody>
      </p:sp>
      <p:sp>
        <p:nvSpPr>
          <p:cNvPr id="6" name="Прямоугольник 5"/>
          <p:cNvSpPr/>
          <p:nvPr/>
        </p:nvSpPr>
        <p:spPr>
          <a:xfrm>
            <a:off x="467544" y="620688"/>
            <a:ext cx="8208912" cy="646331"/>
          </a:xfrm>
          <a:prstGeom prst="rect">
            <a:avLst/>
          </a:prstGeom>
        </p:spPr>
        <p:txBody>
          <a:bodyPr wrap="square">
            <a:spAutoFit/>
          </a:bodyPr>
          <a:lstStyle/>
          <a:p>
            <a:pPr algn="ctr"/>
            <a:r>
              <a:rPr lang="en-US" b="1" dirty="0" smtClean="0">
                <a:solidFill>
                  <a:srgbClr val="C00000"/>
                </a:solidFill>
              </a:rPr>
              <a:t>UKRAINE: </a:t>
            </a:r>
            <a:r>
              <a:rPr lang="en-US" b="1" dirty="0" smtClean="0"/>
              <a:t>a </a:t>
            </a:r>
            <a:r>
              <a:rPr lang="en-US" b="1" dirty="0"/>
              <a:t>part of young people who smoked at least once during </a:t>
            </a:r>
            <a:r>
              <a:rPr lang="en-US" b="1" dirty="0" smtClean="0"/>
              <a:t>lifetime, </a:t>
            </a:r>
            <a:r>
              <a:rPr lang="en-US" b="1" i="1" dirty="0" smtClean="0"/>
              <a:t>% by </a:t>
            </a:r>
            <a:r>
              <a:rPr lang="en-US" b="1" i="1" dirty="0"/>
              <a:t>gender, in dynamics</a:t>
            </a:r>
            <a:endParaRPr lang="ru-RU" b="1" i="1" dirty="0"/>
          </a:p>
        </p:txBody>
      </p:sp>
      <p:graphicFrame>
        <p:nvGraphicFramePr>
          <p:cNvPr id="7" name="Диаграмма 6"/>
          <p:cNvGraphicFramePr>
            <a:graphicFrameLocks/>
          </p:cNvGraphicFramePr>
          <p:nvPr>
            <p:extLst>
              <p:ext uri="{D42A27DB-BD31-4B8C-83A1-F6EECF244321}">
                <p14:modId xmlns:p14="http://schemas.microsoft.com/office/powerpoint/2010/main" val="147899670"/>
              </p:ext>
            </p:extLst>
          </p:nvPr>
        </p:nvGraphicFramePr>
        <p:xfrm>
          <a:off x="251520" y="1268761"/>
          <a:ext cx="8569872" cy="2304256"/>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p:cNvSpPr/>
          <p:nvPr/>
        </p:nvSpPr>
        <p:spPr>
          <a:xfrm>
            <a:off x="235520" y="3859605"/>
            <a:ext cx="8892480" cy="646331"/>
          </a:xfrm>
          <a:prstGeom prst="rect">
            <a:avLst/>
          </a:prstGeom>
        </p:spPr>
        <p:txBody>
          <a:bodyPr wrap="square">
            <a:spAutoFit/>
          </a:bodyPr>
          <a:lstStyle/>
          <a:p>
            <a:pPr algn="ctr"/>
            <a:r>
              <a:rPr lang="en-US" b="1" dirty="0">
                <a:solidFill>
                  <a:srgbClr val="C00000"/>
                </a:solidFill>
              </a:rPr>
              <a:t>25 European </a:t>
            </a:r>
            <a:r>
              <a:rPr lang="en-US" b="1" dirty="0" smtClean="0">
                <a:solidFill>
                  <a:srgbClr val="C00000"/>
                </a:solidFill>
              </a:rPr>
              <a:t>countries: </a:t>
            </a:r>
            <a:r>
              <a:rPr lang="en-US" b="1" dirty="0" smtClean="0"/>
              <a:t>a part of young people, who smoked at least once during lifetime, </a:t>
            </a:r>
            <a:r>
              <a:rPr lang="en-US" b="1" i="1" dirty="0" smtClean="0"/>
              <a:t>% by gender, in dynamics</a:t>
            </a:r>
            <a:endParaRPr lang="ru-RU" b="1" i="1" dirty="0"/>
          </a:p>
        </p:txBody>
      </p:sp>
      <p:graphicFrame>
        <p:nvGraphicFramePr>
          <p:cNvPr id="11" name="Диаграмма 10"/>
          <p:cNvGraphicFramePr/>
          <p:nvPr>
            <p:extLst>
              <p:ext uri="{D42A27DB-BD31-4B8C-83A1-F6EECF244321}">
                <p14:modId xmlns:p14="http://schemas.microsoft.com/office/powerpoint/2010/main" val="1393245784"/>
              </p:ext>
            </p:extLst>
          </p:nvPr>
        </p:nvGraphicFramePr>
        <p:xfrm>
          <a:off x="446161" y="4509120"/>
          <a:ext cx="8280920" cy="21040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751857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3787" y="25985"/>
            <a:ext cx="8229600" cy="504056"/>
          </a:xfrm>
        </p:spPr>
        <p:txBody>
          <a:bodyPr>
            <a:noAutofit/>
          </a:bodyPr>
          <a:lstStyle/>
          <a:p>
            <a:r>
              <a:rPr lang="en-US" sz="3600" b="1" dirty="0" smtClean="0">
                <a:latin typeface="Cambria" panose="02040503050406030204" pitchFamily="18" charset="0"/>
                <a:cs typeface="Cambria"/>
              </a:rPr>
              <a:t>Smoking</a:t>
            </a:r>
            <a:r>
              <a:rPr lang="ru-RU" sz="3600" b="1" dirty="0" smtClean="0">
                <a:latin typeface="Cambria" panose="02040503050406030204" pitchFamily="18" charset="0"/>
                <a:cs typeface="Cambria"/>
              </a:rPr>
              <a:t> (</a:t>
            </a:r>
            <a:r>
              <a:rPr lang="en-US" sz="3600" b="1" dirty="0" smtClean="0">
                <a:latin typeface="Cambria" panose="02040503050406030204" pitchFamily="18" charset="0"/>
                <a:cs typeface="Cambria"/>
              </a:rPr>
              <a:t>2</a:t>
            </a:r>
            <a:r>
              <a:rPr lang="ru-RU" sz="3600" b="1" dirty="0" smtClean="0">
                <a:latin typeface="Cambria" panose="02040503050406030204" pitchFamily="18" charset="0"/>
                <a:cs typeface="Cambria"/>
              </a:rPr>
              <a:t>)</a:t>
            </a:r>
            <a:endParaRPr lang="ru-RU" sz="3600" b="1" dirty="0">
              <a:latin typeface="Cambria" panose="02040503050406030204" pitchFamily="18" charset="0"/>
              <a:cs typeface="Cambria"/>
            </a:endParaRPr>
          </a:p>
        </p:txBody>
      </p:sp>
      <p:pic>
        <p:nvPicPr>
          <p:cNvPr id="8" name="Picture 2" descr="C:\Users\cardofe\AppData\Local\Temp\wzb8e2\fig1b.png"/>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l="4029" r="4029"/>
          <a:stretch>
            <a:fillRect/>
          </a:stretch>
        </p:blipFill>
        <p:spPr bwMode="auto">
          <a:xfrm>
            <a:off x="20624" y="738947"/>
            <a:ext cx="5127440" cy="6149949"/>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51520" y="404664"/>
            <a:ext cx="4824536" cy="307777"/>
          </a:xfrm>
          <a:prstGeom prst="rect">
            <a:avLst/>
          </a:prstGeom>
        </p:spPr>
        <p:txBody>
          <a:bodyPr wrap="square">
            <a:spAutoFit/>
          </a:bodyPr>
          <a:lstStyle/>
          <a:p>
            <a:r>
              <a:rPr lang="en-US" sz="1400" b="1" dirty="0" smtClean="0"/>
              <a:t>Young people, who smoke daily during last 30 days</a:t>
            </a:r>
            <a:r>
              <a:rPr lang="ru-RU" sz="1400" b="1" dirty="0" smtClean="0"/>
              <a:t>, %</a:t>
            </a:r>
            <a:endParaRPr lang="ru-RU" sz="1400" b="1" dirty="0"/>
          </a:p>
        </p:txBody>
      </p:sp>
      <p:sp>
        <p:nvSpPr>
          <p:cNvPr id="6" name="Скругленный прямоугольник 5"/>
          <p:cNvSpPr/>
          <p:nvPr/>
        </p:nvSpPr>
        <p:spPr>
          <a:xfrm>
            <a:off x="2699792" y="3861048"/>
            <a:ext cx="864096" cy="144016"/>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Прямоугольник 6"/>
          <p:cNvSpPr/>
          <p:nvPr/>
        </p:nvSpPr>
        <p:spPr>
          <a:xfrm>
            <a:off x="5067082" y="2658640"/>
            <a:ext cx="4020404" cy="830997"/>
          </a:xfrm>
          <a:prstGeom prst="rect">
            <a:avLst/>
          </a:prstGeom>
        </p:spPr>
        <p:txBody>
          <a:bodyPr wrap="square">
            <a:spAutoFit/>
          </a:bodyPr>
          <a:lstStyle/>
          <a:p>
            <a:pPr algn="ctr"/>
            <a:r>
              <a:rPr lang="en-US" altLang="en-US" sz="1600" b="1" dirty="0" smtClean="0">
                <a:cs typeface="Geneva"/>
              </a:rPr>
              <a:t>Young people of 25 countries who smoked at least once during past 30 days</a:t>
            </a:r>
            <a:r>
              <a:rPr lang="ru-RU" altLang="en-US" sz="1600" b="1" dirty="0" smtClean="0">
                <a:cs typeface="Geneva"/>
              </a:rPr>
              <a:t>, %</a:t>
            </a:r>
            <a:r>
              <a:rPr lang="en-US" altLang="en-US" sz="1600" b="1" dirty="0" smtClean="0">
                <a:cs typeface="Geneva"/>
              </a:rPr>
              <a:t> by gender</a:t>
            </a:r>
            <a:r>
              <a:rPr lang="ru-RU" altLang="en-US" sz="1600" b="1" dirty="0" smtClean="0">
                <a:cs typeface="Geneva"/>
              </a:rPr>
              <a:t>, </a:t>
            </a:r>
            <a:r>
              <a:rPr lang="en-US" altLang="en-US" sz="1600" b="1" dirty="0" smtClean="0">
                <a:cs typeface="Geneva"/>
              </a:rPr>
              <a:t>in</a:t>
            </a:r>
            <a:r>
              <a:rPr lang="ru-RU" altLang="en-US" sz="1600" b="1" dirty="0" smtClean="0">
                <a:cs typeface="Geneva"/>
              </a:rPr>
              <a:t> </a:t>
            </a:r>
            <a:r>
              <a:rPr lang="en-US" altLang="en-US" sz="1600" b="1" dirty="0" smtClean="0">
                <a:cs typeface="Geneva"/>
              </a:rPr>
              <a:t>dynamics</a:t>
            </a:r>
            <a:endParaRPr lang="ru-RU" sz="1600" b="1" dirty="0"/>
          </a:p>
        </p:txBody>
      </p:sp>
      <p:sp>
        <p:nvSpPr>
          <p:cNvPr id="10" name="Прямоугольник 9"/>
          <p:cNvSpPr/>
          <p:nvPr/>
        </p:nvSpPr>
        <p:spPr>
          <a:xfrm>
            <a:off x="5436095" y="692696"/>
            <a:ext cx="3674295" cy="169277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600" b="1" i="1" dirty="0" smtClean="0"/>
              <a:t>In Ukraine, every eighth </a:t>
            </a:r>
            <a:r>
              <a:rPr lang="en-US" sz="2600" b="1" i="1" dirty="0"/>
              <a:t>15-17 </a:t>
            </a:r>
            <a:r>
              <a:rPr lang="en-US" sz="2600" b="1" i="1" dirty="0" smtClean="0"/>
              <a:t>year old adolescent smokes daily.</a:t>
            </a:r>
            <a:endParaRPr lang="ru-RU" sz="2600" dirty="0"/>
          </a:p>
        </p:txBody>
      </p:sp>
      <p:graphicFrame>
        <p:nvGraphicFramePr>
          <p:cNvPr id="12" name="Диаграмма 11"/>
          <p:cNvGraphicFramePr>
            <a:graphicFrameLocks/>
          </p:cNvGraphicFramePr>
          <p:nvPr>
            <p:extLst>
              <p:ext uri="{D42A27DB-BD31-4B8C-83A1-F6EECF244321}">
                <p14:modId xmlns:p14="http://schemas.microsoft.com/office/powerpoint/2010/main" val="3657809180"/>
              </p:ext>
            </p:extLst>
          </p:nvPr>
        </p:nvGraphicFramePr>
        <p:xfrm>
          <a:off x="4139952" y="3717032"/>
          <a:ext cx="5004049" cy="31409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511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76" y="0"/>
            <a:ext cx="9036496" cy="706090"/>
          </a:xfrm>
        </p:spPr>
        <p:txBody>
          <a:bodyPr>
            <a:noAutofit/>
          </a:bodyPr>
          <a:lstStyle/>
          <a:p>
            <a:r>
              <a:rPr lang="en-US" sz="3600" b="1" dirty="0" smtClean="0">
                <a:latin typeface="Cambria" panose="02040503050406030204" pitchFamily="18" charset="0"/>
                <a:cs typeface="Cambria"/>
              </a:rPr>
              <a:t>Alcohol consumption </a:t>
            </a:r>
            <a:r>
              <a:rPr lang="uk-UA" sz="3600" b="1" dirty="0" smtClean="0">
                <a:latin typeface="Cambria" panose="02040503050406030204" pitchFamily="18" charset="0"/>
                <a:cs typeface="Cambria"/>
              </a:rPr>
              <a:t>(1</a:t>
            </a:r>
            <a:r>
              <a:rPr lang="ru-RU" sz="3600" b="1" dirty="0" smtClean="0">
                <a:latin typeface="Cambria" panose="02040503050406030204" pitchFamily="18" charset="0"/>
                <a:cs typeface="Cambria"/>
              </a:rPr>
              <a:t>)</a:t>
            </a:r>
            <a:endParaRPr lang="uk-UA" sz="3600" b="1" dirty="0">
              <a:latin typeface="Cambria" panose="02040503050406030204" pitchFamily="18" charset="0"/>
              <a:cs typeface="Cambria"/>
            </a:endParaRPr>
          </a:p>
        </p:txBody>
      </p:sp>
      <p:graphicFrame>
        <p:nvGraphicFramePr>
          <p:cNvPr id="6" name="Объект 4"/>
          <p:cNvGraphicFramePr>
            <a:graphicFrameLocks/>
          </p:cNvGraphicFramePr>
          <p:nvPr>
            <p:extLst>
              <p:ext uri="{D42A27DB-BD31-4B8C-83A1-F6EECF244321}">
                <p14:modId xmlns:p14="http://schemas.microsoft.com/office/powerpoint/2010/main" val="904573115"/>
              </p:ext>
            </p:extLst>
          </p:nvPr>
        </p:nvGraphicFramePr>
        <p:xfrm>
          <a:off x="107504" y="4005064"/>
          <a:ext cx="8928992"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a:graphicFrameLocks/>
          </p:cNvGraphicFramePr>
          <p:nvPr>
            <p:extLst>
              <p:ext uri="{D42A27DB-BD31-4B8C-83A1-F6EECF244321}">
                <p14:modId xmlns:p14="http://schemas.microsoft.com/office/powerpoint/2010/main" val="1426193841"/>
              </p:ext>
            </p:extLst>
          </p:nvPr>
        </p:nvGraphicFramePr>
        <p:xfrm>
          <a:off x="251520" y="1550194"/>
          <a:ext cx="8352928"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8" name="Прямоугольник 7"/>
          <p:cNvSpPr/>
          <p:nvPr/>
        </p:nvSpPr>
        <p:spPr>
          <a:xfrm>
            <a:off x="251520" y="1268760"/>
            <a:ext cx="7776864" cy="338554"/>
          </a:xfrm>
          <a:prstGeom prst="rect">
            <a:avLst/>
          </a:prstGeom>
        </p:spPr>
        <p:txBody>
          <a:bodyPr wrap="square">
            <a:spAutoFit/>
          </a:bodyPr>
          <a:lstStyle/>
          <a:p>
            <a:pPr algn="ctr">
              <a:defRPr sz="1600" b="1" i="0" u="none" strike="noStrike" kern="1200" baseline="0">
                <a:solidFill>
                  <a:prstClr val="black"/>
                </a:solidFill>
                <a:latin typeface="+mn-lt"/>
                <a:ea typeface="+mn-ea"/>
                <a:cs typeface="+mn-cs"/>
              </a:defRPr>
            </a:pPr>
            <a:r>
              <a:rPr lang="en-US" dirty="0" smtClean="0"/>
              <a:t>Dynamics of alcohol consumption at </a:t>
            </a:r>
            <a:r>
              <a:rPr lang="en-US" dirty="0"/>
              <a:t>least once for the past 12 months, </a:t>
            </a:r>
            <a:r>
              <a:rPr lang="en-US" dirty="0" smtClean="0"/>
              <a:t>%</a:t>
            </a:r>
            <a:endParaRPr lang="uk-UA" dirty="0"/>
          </a:p>
        </p:txBody>
      </p:sp>
      <p:sp>
        <p:nvSpPr>
          <p:cNvPr id="9" name="TextBox 8"/>
          <p:cNvSpPr txBox="1"/>
          <p:nvPr/>
        </p:nvSpPr>
        <p:spPr>
          <a:xfrm>
            <a:off x="395536" y="692696"/>
            <a:ext cx="8568952" cy="369332"/>
          </a:xfrm>
          <a:prstGeom prst="rect">
            <a:avLst/>
          </a:prstGeom>
          <a:noFill/>
        </p:spPr>
        <p:txBody>
          <a:bodyPr wrap="square" rtlCol="0">
            <a:spAutoFit/>
          </a:bodyPr>
          <a:lstStyle/>
          <a:p>
            <a:r>
              <a:rPr lang="en-US" b="1" dirty="0" smtClean="0">
                <a:solidFill>
                  <a:srgbClr val="C00000"/>
                </a:solidFill>
              </a:rPr>
              <a:t>Lifetime alcohol consumption</a:t>
            </a:r>
            <a:r>
              <a:rPr lang="uk-UA" b="1" dirty="0" smtClean="0">
                <a:solidFill>
                  <a:srgbClr val="C00000"/>
                </a:solidFill>
              </a:rPr>
              <a:t> – 84% (82% </a:t>
            </a:r>
            <a:r>
              <a:rPr lang="en-US" b="1" dirty="0" smtClean="0">
                <a:solidFill>
                  <a:srgbClr val="C00000"/>
                </a:solidFill>
              </a:rPr>
              <a:t>among boys and</a:t>
            </a:r>
            <a:r>
              <a:rPr lang="uk-UA" b="1" dirty="0" smtClean="0">
                <a:solidFill>
                  <a:srgbClr val="C00000"/>
                </a:solidFill>
              </a:rPr>
              <a:t> 86% </a:t>
            </a:r>
            <a:r>
              <a:rPr lang="en-US" b="1" dirty="0" smtClean="0">
                <a:solidFill>
                  <a:srgbClr val="C00000"/>
                </a:solidFill>
              </a:rPr>
              <a:t>among girls</a:t>
            </a:r>
            <a:r>
              <a:rPr lang="uk-UA" b="1" dirty="0" smtClean="0">
                <a:solidFill>
                  <a:srgbClr val="C00000"/>
                </a:solidFill>
              </a:rPr>
              <a:t>).</a:t>
            </a:r>
            <a:endParaRPr lang="uk-UA" b="1" dirty="0">
              <a:solidFill>
                <a:srgbClr val="C00000"/>
              </a:solidFill>
            </a:endParaRPr>
          </a:p>
        </p:txBody>
      </p:sp>
    </p:spTree>
    <p:extLst>
      <p:ext uri="{BB962C8B-B14F-4D97-AF65-F5344CB8AC3E}">
        <p14:creationId xmlns:p14="http://schemas.microsoft.com/office/powerpoint/2010/main" val="765844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216"/>
            <a:ext cx="8229600" cy="691480"/>
          </a:xfrm>
        </p:spPr>
        <p:txBody>
          <a:bodyPr/>
          <a:lstStyle/>
          <a:p>
            <a:r>
              <a:rPr lang="en-US" sz="3600" b="1" dirty="0" smtClean="0">
                <a:latin typeface="Cambria" panose="02040503050406030204" pitchFamily="18" charset="0"/>
                <a:cs typeface="Cambria"/>
              </a:rPr>
              <a:t>Alcohol consumption</a:t>
            </a:r>
            <a:r>
              <a:rPr lang="uk-UA" sz="3600" b="1" dirty="0" smtClean="0">
                <a:latin typeface="Cambria" panose="02040503050406030204" pitchFamily="18" charset="0"/>
                <a:cs typeface="Cambria"/>
              </a:rPr>
              <a:t>(</a:t>
            </a:r>
            <a:r>
              <a:rPr lang="en-US" sz="3600" b="1" dirty="0" smtClean="0">
                <a:latin typeface="Cambria" panose="02040503050406030204" pitchFamily="18" charset="0"/>
                <a:cs typeface="Cambria"/>
              </a:rPr>
              <a:t>2</a:t>
            </a:r>
            <a:r>
              <a:rPr lang="ru-RU" sz="3600" b="1" dirty="0" smtClean="0">
                <a:latin typeface="Cambria" panose="02040503050406030204" pitchFamily="18" charset="0"/>
                <a:cs typeface="Cambria"/>
              </a:rPr>
              <a:t>)</a:t>
            </a:r>
            <a:endParaRPr lang="ru-RU" sz="3600" dirty="0"/>
          </a:p>
        </p:txBody>
      </p:sp>
      <p:sp>
        <p:nvSpPr>
          <p:cNvPr id="3" name="Объект 2"/>
          <p:cNvSpPr>
            <a:spLocks noGrp="1"/>
          </p:cNvSpPr>
          <p:nvPr>
            <p:ph idx="1"/>
          </p:nvPr>
        </p:nvSpPr>
        <p:spPr/>
        <p:txBody>
          <a:bodyPr/>
          <a:lstStyle/>
          <a:p>
            <a:r>
              <a:rPr lang="ru-RU" dirty="0"/>
              <a:t>(</a:t>
            </a:r>
            <a:r>
              <a:rPr lang="uk-UA" dirty="0"/>
              <a:t>”</a:t>
            </a:r>
            <a:r>
              <a:rPr lang="uk-UA" b="1" i="1" dirty="0"/>
              <a:t>Порція</a:t>
            </a:r>
            <a:r>
              <a:rPr lang="uk-UA" b="1" dirty="0"/>
              <a:t>” – </a:t>
            </a:r>
            <a:endParaRPr lang="ru-RU" dirty="0"/>
          </a:p>
        </p:txBody>
      </p:sp>
      <p:pic>
        <p:nvPicPr>
          <p:cNvPr id="4" name="Picture 2" descr="C:\Users\cardofe\AppData\Local\Temp\wz8007\fig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674838"/>
            <a:ext cx="4968553" cy="606653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248052" y="692696"/>
            <a:ext cx="3923928" cy="1077218"/>
          </a:xfrm>
          <a:prstGeom prst="rect">
            <a:avLst/>
          </a:prstGeom>
        </p:spPr>
        <p:txBody>
          <a:bodyPr wrap="square">
            <a:spAutoFit/>
          </a:bodyPr>
          <a:lstStyle/>
          <a:p>
            <a:pPr algn="ctr"/>
            <a:r>
              <a:rPr lang="en-GB" sz="1600" b="1" dirty="0"/>
              <a:t>Average frequency of alcohol intake in the last 30 days by gender (mean number of occasions among users).</a:t>
            </a:r>
            <a:br>
              <a:rPr lang="en-GB" sz="1600" b="1" dirty="0"/>
            </a:br>
            <a:endParaRPr lang="ru-RU" sz="1600" b="1" dirty="0"/>
          </a:p>
        </p:txBody>
      </p:sp>
      <p:sp>
        <p:nvSpPr>
          <p:cNvPr id="6" name="Скругленный прямоугольник 5"/>
          <p:cNvSpPr/>
          <p:nvPr/>
        </p:nvSpPr>
        <p:spPr>
          <a:xfrm>
            <a:off x="2555776" y="4509120"/>
            <a:ext cx="648072" cy="144016"/>
          </a:xfrm>
          <a:prstGeom prst="roundRect">
            <a:avLst/>
          </a:prstGeom>
          <a:noFill/>
          <a:ln>
            <a:solidFill>
              <a:srgbClr val="FF66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7" name="Прямоугольник 6"/>
          <p:cNvSpPr/>
          <p:nvPr/>
        </p:nvSpPr>
        <p:spPr>
          <a:xfrm>
            <a:off x="4970872" y="2156744"/>
            <a:ext cx="3995936" cy="461664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000" b="1" dirty="0" smtClean="0">
                <a:solidFill>
                  <a:srgbClr val="C00000"/>
                </a:solidFill>
              </a:rPr>
              <a:t>Every sixth adolescent consumes alcohol on weekly basis or more often</a:t>
            </a:r>
            <a:r>
              <a:rPr lang="ru-RU" sz="2000" b="1" dirty="0" smtClean="0">
                <a:solidFill>
                  <a:srgbClr val="C00000"/>
                </a:solidFill>
              </a:rPr>
              <a:t>.</a:t>
            </a:r>
          </a:p>
          <a:p>
            <a:pPr algn="ctr"/>
            <a:endParaRPr lang="ru-RU" sz="1400" b="1" dirty="0"/>
          </a:p>
          <a:p>
            <a:r>
              <a:rPr lang="en-US" sz="2000" b="1" u="sng" dirty="0"/>
              <a:t>D</a:t>
            </a:r>
            <a:r>
              <a:rPr lang="en-US" sz="2000" b="1" u="sng" dirty="0" smtClean="0"/>
              <a:t>uring </a:t>
            </a:r>
            <a:r>
              <a:rPr lang="en-US" sz="2000" b="1" u="sng" dirty="0"/>
              <a:t>past 30 </a:t>
            </a:r>
            <a:r>
              <a:rPr lang="en-US" sz="2000" b="1" u="sng" dirty="0" smtClean="0"/>
              <a:t>days:</a:t>
            </a:r>
          </a:p>
          <a:p>
            <a:pPr marL="285750" indent="-285750">
              <a:buFont typeface="Arial" panose="020B0604020202020204" pitchFamily="34" charset="0"/>
              <a:buChar char="•"/>
            </a:pPr>
            <a:r>
              <a:rPr lang="uk-UA" sz="2000" b="1" dirty="0"/>
              <a:t>41% </a:t>
            </a:r>
            <a:r>
              <a:rPr lang="en-US" sz="2000" b="1" dirty="0" smtClean="0"/>
              <a:t>girls and</a:t>
            </a:r>
            <a:r>
              <a:rPr lang="uk-UA" sz="2000" b="1" dirty="0" smtClean="0"/>
              <a:t> </a:t>
            </a:r>
            <a:r>
              <a:rPr lang="uk-UA" sz="2000" b="1" dirty="0"/>
              <a:t>32% </a:t>
            </a:r>
            <a:r>
              <a:rPr lang="en-US" sz="2000" b="1" dirty="0" smtClean="0"/>
              <a:t>boys</a:t>
            </a:r>
            <a:r>
              <a:rPr lang="uk-UA" sz="2000" b="1" dirty="0" smtClean="0"/>
              <a:t> </a:t>
            </a:r>
            <a:r>
              <a:rPr lang="en-US" sz="2000" b="1" dirty="0" smtClean="0"/>
              <a:t>consumed vine</a:t>
            </a:r>
            <a:r>
              <a:rPr lang="uk-UA" sz="2000" b="1" dirty="0" smtClean="0"/>
              <a:t>; </a:t>
            </a:r>
            <a:endParaRPr lang="uk-UA" sz="2000" b="1" dirty="0"/>
          </a:p>
          <a:p>
            <a:pPr marL="285750" indent="-285750">
              <a:buFont typeface="Arial" panose="020B0604020202020204" pitchFamily="34" charset="0"/>
              <a:buChar char="•"/>
            </a:pPr>
            <a:r>
              <a:rPr lang="en-US" sz="2000" b="1" dirty="0"/>
              <a:t>3</a:t>
            </a:r>
            <a:r>
              <a:rPr lang="ru-RU" sz="2000" b="1" dirty="0"/>
              <a:t>4% </a:t>
            </a:r>
            <a:r>
              <a:rPr lang="en-US" sz="2000" b="1" dirty="0"/>
              <a:t>of young people 15-17 years of age had </a:t>
            </a:r>
            <a:r>
              <a:rPr lang="en-US" sz="2000" b="1" dirty="0" smtClean="0"/>
              <a:t>beer </a:t>
            </a:r>
            <a:r>
              <a:rPr lang="ru-RU" sz="2000" b="1" dirty="0" smtClean="0"/>
              <a:t>(4</a:t>
            </a:r>
            <a:r>
              <a:rPr lang="en-US" sz="2000" b="1" dirty="0"/>
              <a:t>8</a:t>
            </a:r>
            <a:r>
              <a:rPr lang="ru-RU" sz="2000" b="1" dirty="0"/>
              <a:t>% </a:t>
            </a:r>
            <a:r>
              <a:rPr lang="en-US" sz="2000" b="1" dirty="0" smtClean="0"/>
              <a:t>among boys and</a:t>
            </a:r>
            <a:r>
              <a:rPr lang="ru-RU" sz="2000" b="1" dirty="0" smtClean="0"/>
              <a:t> </a:t>
            </a:r>
            <a:r>
              <a:rPr lang="ru-RU" sz="2000" b="1" dirty="0"/>
              <a:t>26,5% </a:t>
            </a:r>
            <a:r>
              <a:rPr lang="en-US" sz="2000" b="1" dirty="0" smtClean="0"/>
              <a:t>among girls)</a:t>
            </a:r>
            <a:r>
              <a:rPr lang="ru-RU" sz="2000" b="1" dirty="0" smtClean="0"/>
              <a:t>;</a:t>
            </a:r>
            <a:endParaRPr lang="ru-RU" sz="2000" b="1" dirty="0"/>
          </a:p>
          <a:p>
            <a:pPr marL="285750" indent="-285750">
              <a:buFont typeface="Arial" panose="020B0604020202020204" pitchFamily="34" charset="0"/>
              <a:buChar char="•"/>
            </a:pPr>
            <a:r>
              <a:rPr lang="ru-RU" sz="2000" b="1" dirty="0"/>
              <a:t>30% </a:t>
            </a:r>
            <a:r>
              <a:rPr lang="en-US" sz="2000" b="1" dirty="0"/>
              <a:t>have consumed </a:t>
            </a:r>
            <a:r>
              <a:rPr lang="en-US" sz="2000" b="1" dirty="0" smtClean="0"/>
              <a:t>alcopops</a:t>
            </a:r>
            <a:r>
              <a:rPr lang="ru-RU" sz="2000" b="1" dirty="0" smtClean="0"/>
              <a:t>;</a:t>
            </a:r>
            <a:endParaRPr lang="ru-RU" sz="2000" b="1" dirty="0"/>
          </a:p>
          <a:p>
            <a:pPr marL="285750" indent="-285750">
              <a:buFont typeface="Arial" panose="020B0604020202020204" pitchFamily="34" charset="0"/>
              <a:buChar char="•"/>
            </a:pPr>
            <a:r>
              <a:rPr lang="en-US" sz="2000" b="1" dirty="0" smtClean="0"/>
              <a:t>every </a:t>
            </a:r>
            <a:r>
              <a:rPr lang="en-US" sz="2000" b="1" dirty="0"/>
              <a:t>fifth adolescent consumed </a:t>
            </a:r>
            <a:r>
              <a:rPr lang="en-US" sz="2000" b="1" dirty="0" smtClean="0"/>
              <a:t>spirits</a:t>
            </a:r>
            <a:r>
              <a:rPr lang="ru-RU" sz="2000" b="1" dirty="0" smtClean="0"/>
              <a:t>.</a:t>
            </a:r>
            <a:endParaRPr lang="ru-RU" sz="2000" b="1" dirty="0"/>
          </a:p>
          <a:p>
            <a:endParaRPr lang="ru-RU" sz="2000" b="1" dirty="0"/>
          </a:p>
        </p:txBody>
      </p:sp>
      <p:cxnSp>
        <p:nvCxnSpPr>
          <p:cNvPr id="9" name="Прямая со стрелкой 8"/>
          <p:cNvCxnSpPr/>
          <p:nvPr/>
        </p:nvCxnSpPr>
        <p:spPr>
          <a:xfrm flipH="1">
            <a:off x="4716016" y="1196752"/>
            <a:ext cx="720080" cy="7920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1573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764704"/>
            <a:ext cx="8507288" cy="556900"/>
          </a:xfrm>
        </p:spPr>
        <p:txBody>
          <a:bodyPr/>
          <a:lstStyle/>
          <a:p>
            <a:pPr>
              <a:lnSpc>
                <a:spcPct val="90000"/>
              </a:lnSpc>
            </a:pPr>
            <a:r>
              <a:rPr lang="en-US" sz="1600" b="1" dirty="0" smtClean="0">
                <a:solidFill>
                  <a:schemeClr val="tx1"/>
                </a:solidFill>
                <a:effectLst/>
                <a:latin typeface="Cambria" panose="02040503050406030204" pitchFamily="18" charset="0"/>
              </a:rPr>
              <a:t>Availability trends of marijuana or hashish in dynamics, % by gender</a:t>
            </a:r>
            <a:r>
              <a:rPr lang="uk-UA" sz="1600" b="1" dirty="0" smtClean="0">
                <a:solidFill>
                  <a:schemeClr val="tx1"/>
                </a:solidFill>
                <a:effectLst/>
                <a:latin typeface="Cambria" panose="02040503050406030204" pitchFamily="18" charset="0"/>
              </a:rPr>
              <a:t> </a:t>
            </a:r>
            <a:r>
              <a:rPr lang="uk-UA" sz="1600" i="1" dirty="0" smtClean="0">
                <a:solidFill>
                  <a:schemeClr val="tx1"/>
                </a:solidFill>
                <a:effectLst/>
                <a:latin typeface="Cambria" panose="02040503050406030204" pitchFamily="18" charset="0"/>
              </a:rPr>
              <a:t>(</a:t>
            </a:r>
            <a:r>
              <a:rPr lang="en-US" sz="1600" i="1" dirty="0" smtClean="0">
                <a:solidFill>
                  <a:schemeClr val="tx1"/>
                </a:solidFill>
                <a:effectLst/>
                <a:latin typeface="Cambria" panose="02040503050406030204" pitchFamily="18" charset="0"/>
              </a:rPr>
              <a:t>sum of answers</a:t>
            </a:r>
            <a:r>
              <a:rPr lang="uk-UA" sz="1600" i="1" dirty="0" smtClean="0">
                <a:solidFill>
                  <a:schemeClr val="tx1"/>
                </a:solidFill>
                <a:effectLst/>
                <a:latin typeface="Cambria" panose="02040503050406030204" pitchFamily="18" charset="0"/>
              </a:rPr>
              <a:t> «</a:t>
            </a:r>
            <a:r>
              <a:rPr lang="en-US" sz="1600" i="1" dirty="0" smtClean="0">
                <a:solidFill>
                  <a:schemeClr val="tx1"/>
                </a:solidFill>
                <a:effectLst/>
                <a:latin typeface="Cambria" panose="02040503050406030204" pitchFamily="18" charset="0"/>
              </a:rPr>
              <a:t>very easy</a:t>
            </a:r>
            <a:r>
              <a:rPr lang="uk-UA" sz="1600" i="1" dirty="0" smtClean="0">
                <a:solidFill>
                  <a:schemeClr val="tx1"/>
                </a:solidFill>
                <a:effectLst/>
                <a:latin typeface="Cambria" panose="02040503050406030204" pitchFamily="18" charset="0"/>
              </a:rPr>
              <a:t>» </a:t>
            </a:r>
            <a:r>
              <a:rPr lang="en-US" sz="1600" i="1" dirty="0" smtClean="0">
                <a:solidFill>
                  <a:schemeClr val="tx1"/>
                </a:solidFill>
                <a:effectLst/>
                <a:latin typeface="Cambria" panose="02040503050406030204" pitchFamily="18" charset="0"/>
              </a:rPr>
              <a:t>and</a:t>
            </a:r>
            <a:r>
              <a:rPr lang="uk-UA" sz="1600" i="1" dirty="0" smtClean="0">
                <a:solidFill>
                  <a:schemeClr val="tx1"/>
                </a:solidFill>
                <a:effectLst/>
                <a:latin typeface="Cambria" panose="02040503050406030204" pitchFamily="18" charset="0"/>
              </a:rPr>
              <a:t> «</a:t>
            </a:r>
            <a:r>
              <a:rPr lang="en-US" sz="1600" i="1" dirty="0" smtClean="0">
                <a:solidFill>
                  <a:schemeClr val="tx1"/>
                </a:solidFill>
                <a:effectLst/>
                <a:latin typeface="Cambria" panose="02040503050406030204" pitchFamily="18" charset="0"/>
              </a:rPr>
              <a:t>fairly easy</a:t>
            </a:r>
            <a:r>
              <a:rPr lang="uk-UA" sz="1600" i="1" dirty="0" smtClean="0">
                <a:solidFill>
                  <a:schemeClr val="tx1"/>
                </a:solidFill>
                <a:effectLst/>
                <a:latin typeface="Cambria" panose="02040503050406030204" pitchFamily="18" charset="0"/>
              </a:rPr>
              <a:t>»)</a:t>
            </a:r>
            <a:endParaRPr lang="uk-UA" sz="1600" dirty="0">
              <a:solidFill>
                <a:schemeClr val="tx1"/>
              </a:solidFill>
              <a:latin typeface="Cambria" panose="02040503050406030204" pitchFamily="18" charset="0"/>
            </a:endParaRPr>
          </a:p>
        </p:txBody>
      </p:sp>
      <p:sp>
        <p:nvSpPr>
          <p:cNvPr id="3" name="Прямоугольник 2"/>
          <p:cNvSpPr/>
          <p:nvPr/>
        </p:nvSpPr>
        <p:spPr>
          <a:xfrm>
            <a:off x="971600" y="116632"/>
            <a:ext cx="6984776" cy="646331"/>
          </a:xfrm>
          <a:prstGeom prst="rect">
            <a:avLst/>
          </a:prstGeom>
        </p:spPr>
        <p:txBody>
          <a:bodyPr wrap="square">
            <a:spAutoFit/>
          </a:bodyPr>
          <a:lstStyle/>
          <a:p>
            <a:pPr algn="ctr"/>
            <a:r>
              <a:rPr lang="en-US" sz="3600" b="1" dirty="0" smtClean="0">
                <a:solidFill>
                  <a:schemeClr val="tx2"/>
                </a:solidFill>
                <a:effectLst>
                  <a:outerShdw blurRad="63500" dist="38100" dir="5400000" algn="t" rotWithShape="0">
                    <a:prstClr val="black">
                      <a:alpha val="25000"/>
                    </a:prstClr>
                  </a:outerShdw>
                </a:effectLst>
                <a:latin typeface="Cambria" panose="02040503050406030204" pitchFamily="18" charset="0"/>
                <a:ea typeface="+mj-ea"/>
                <a:cs typeface="Cambria"/>
              </a:rPr>
              <a:t>Drug use</a:t>
            </a:r>
            <a:r>
              <a:rPr lang="uk-UA" sz="3600" b="1" dirty="0" smtClean="0">
                <a:solidFill>
                  <a:schemeClr val="tx2"/>
                </a:solidFill>
                <a:effectLst>
                  <a:outerShdw blurRad="63500" dist="38100" dir="5400000" algn="t" rotWithShape="0">
                    <a:prstClr val="black">
                      <a:alpha val="25000"/>
                    </a:prstClr>
                  </a:outerShdw>
                </a:effectLst>
                <a:latin typeface="Cambria" panose="02040503050406030204" pitchFamily="18" charset="0"/>
                <a:ea typeface="+mj-ea"/>
                <a:cs typeface="Cambria"/>
              </a:rPr>
              <a:t> </a:t>
            </a:r>
            <a:r>
              <a:rPr lang="uk-UA" sz="3600" b="1" dirty="0">
                <a:solidFill>
                  <a:schemeClr val="tx2"/>
                </a:solidFill>
                <a:effectLst>
                  <a:outerShdw blurRad="63500" dist="38100" dir="5400000" algn="t" rotWithShape="0">
                    <a:prstClr val="black">
                      <a:alpha val="25000"/>
                    </a:prstClr>
                  </a:outerShdw>
                </a:effectLst>
                <a:latin typeface="Cambria" panose="02040503050406030204" pitchFamily="18" charset="0"/>
                <a:ea typeface="+mj-ea"/>
                <a:cs typeface="Cambria"/>
              </a:rPr>
              <a:t>(</a:t>
            </a:r>
            <a:r>
              <a:rPr lang="en-US" sz="3600" b="1" dirty="0">
                <a:solidFill>
                  <a:schemeClr val="tx2"/>
                </a:solidFill>
                <a:effectLst>
                  <a:outerShdw blurRad="63500" dist="38100" dir="5400000" algn="t" rotWithShape="0">
                    <a:prstClr val="black">
                      <a:alpha val="25000"/>
                    </a:prstClr>
                  </a:outerShdw>
                </a:effectLst>
                <a:latin typeface="Cambria" panose="02040503050406030204" pitchFamily="18" charset="0"/>
                <a:ea typeface="+mj-ea"/>
                <a:cs typeface="Cambria"/>
              </a:rPr>
              <a:t>1</a:t>
            </a:r>
            <a:r>
              <a:rPr lang="ru-RU" sz="3600" b="1" dirty="0">
                <a:solidFill>
                  <a:schemeClr val="tx2"/>
                </a:solidFill>
                <a:effectLst>
                  <a:outerShdw blurRad="63500" dist="38100" dir="5400000" algn="t" rotWithShape="0">
                    <a:prstClr val="black">
                      <a:alpha val="25000"/>
                    </a:prstClr>
                  </a:outerShdw>
                </a:effectLst>
                <a:latin typeface="Cambria" panose="02040503050406030204" pitchFamily="18" charset="0"/>
                <a:ea typeface="+mj-ea"/>
                <a:cs typeface="Cambria"/>
              </a:rPr>
              <a:t>)</a:t>
            </a:r>
          </a:p>
        </p:txBody>
      </p:sp>
      <p:sp>
        <p:nvSpPr>
          <p:cNvPr id="7" name="Прямоугольник 6"/>
          <p:cNvSpPr/>
          <p:nvPr/>
        </p:nvSpPr>
        <p:spPr>
          <a:xfrm>
            <a:off x="323528" y="3515833"/>
            <a:ext cx="8280920" cy="646331"/>
          </a:xfrm>
          <a:prstGeom prst="rect">
            <a:avLst/>
          </a:prstGeom>
        </p:spPr>
        <p:txBody>
          <a:bodyPr wrap="square">
            <a:spAutoFit/>
          </a:bodyPr>
          <a:lstStyle/>
          <a:p>
            <a:pPr algn="ctr"/>
            <a:r>
              <a:rPr lang="en-US" b="1" dirty="0" smtClean="0">
                <a:latin typeface="Cambria" panose="02040503050406030204" pitchFamily="18" charset="0"/>
              </a:rPr>
              <a:t>Perceived availability of marijuana or hashish in selected European countries</a:t>
            </a:r>
            <a:r>
              <a:rPr lang="uk-UA" b="1" dirty="0" smtClean="0">
                <a:latin typeface="Cambria" panose="02040503050406030204" pitchFamily="18" charset="0"/>
              </a:rPr>
              <a:t>, </a:t>
            </a:r>
            <a:r>
              <a:rPr lang="uk-UA" b="1" dirty="0">
                <a:latin typeface="Cambria" panose="02040503050406030204" pitchFamily="18" charset="0"/>
              </a:rPr>
              <a:t>% </a:t>
            </a:r>
            <a:r>
              <a:rPr lang="uk-UA" i="1" dirty="0" smtClean="0">
                <a:latin typeface="Cambria" panose="02040503050406030204" pitchFamily="18" charset="0"/>
              </a:rPr>
              <a:t>(</a:t>
            </a:r>
            <a:r>
              <a:rPr lang="en-US" i="1" dirty="0" smtClean="0">
                <a:latin typeface="Cambria" panose="02040503050406030204" pitchFamily="18" charset="0"/>
              </a:rPr>
              <a:t>sum of answers “ very easy” and “ fairly easy”</a:t>
            </a:r>
            <a:r>
              <a:rPr lang="uk-UA" i="1" dirty="0" smtClean="0">
                <a:latin typeface="Cambria" panose="02040503050406030204" pitchFamily="18" charset="0"/>
              </a:rPr>
              <a:t>)</a:t>
            </a:r>
            <a:endParaRPr lang="ru-RU" dirty="0"/>
          </a:p>
        </p:txBody>
      </p:sp>
      <p:graphicFrame>
        <p:nvGraphicFramePr>
          <p:cNvPr id="8" name="Диаграмма 7"/>
          <p:cNvGraphicFramePr/>
          <p:nvPr>
            <p:extLst>
              <p:ext uri="{D42A27DB-BD31-4B8C-83A1-F6EECF244321}">
                <p14:modId xmlns:p14="http://schemas.microsoft.com/office/powerpoint/2010/main" val="103437606"/>
              </p:ext>
            </p:extLst>
          </p:nvPr>
        </p:nvGraphicFramePr>
        <p:xfrm>
          <a:off x="179512" y="3429000"/>
          <a:ext cx="8784976" cy="32255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p:nvPr>
            <p:extLst>
              <p:ext uri="{D42A27DB-BD31-4B8C-83A1-F6EECF244321}">
                <p14:modId xmlns:p14="http://schemas.microsoft.com/office/powerpoint/2010/main" val="322496956"/>
              </p:ext>
            </p:extLst>
          </p:nvPr>
        </p:nvGraphicFramePr>
        <p:xfrm>
          <a:off x="107504" y="1268760"/>
          <a:ext cx="8856984" cy="2160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9293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3448" y="29889"/>
            <a:ext cx="8229600" cy="590799"/>
          </a:xfrm>
        </p:spPr>
        <p:txBody>
          <a:bodyPr>
            <a:noAutofit/>
          </a:bodyPr>
          <a:lstStyle/>
          <a:p>
            <a:r>
              <a:rPr lang="en-US" sz="3600" b="1" dirty="0" smtClean="0">
                <a:latin typeface="Cambria" panose="02040503050406030204" pitchFamily="18" charset="0"/>
                <a:cs typeface="Cambria"/>
              </a:rPr>
              <a:t>Drug use </a:t>
            </a:r>
            <a:r>
              <a:rPr lang="uk-UA" sz="3600" b="1" dirty="0" smtClean="0">
                <a:latin typeface="Cambria" panose="02040503050406030204" pitchFamily="18" charset="0"/>
                <a:cs typeface="Cambria"/>
              </a:rPr>
              <a:t>(2)</a:t>
            </a:r>
            <a:endParaRPr lang="uk-UA" sz="3600" b="1" dirty="0">
              <a:latin typeface="Cambria" panose="02040503050406030204" pitchFamily="18" charset="0"/>
              <a:cs typeface="Cambria"/>
            </a:endParaRPr>
          </a:p>
        </p:txBody>
      </p:sp>
      <p:graphicFrame>
        <p:nvGraphicFramePr>
          <p:cNvPr id="8" name="Диаграмма 7"/>
          <p:cNvGraphicFramePr/>
          <p:nvPr>
            <p:extLst>
              <p:ext uri="{D42A27DB-BD31-4B8C-83A1-F6EECF244321}">
                <p14:modId xmlns:p14="http://schemas.microsoft.com/office/powerpoint/2010/main" val="835357040"/>
              </p:ext>
            </p:extLst>
          </p:nvPr>
        </p:nvGraphicFramePr>
        <p:xfrm>
          <a:off x="125760" y="3429000"/>
          <a:ext cx="8784976" cy="3384188"/>
        </p:xfrm>
        <a:graphic>
          <a:graphicData uri="http://schemas.openxmlformats.org/drawingml/2006/chart">
            <c:chart xmlns:c="http://schemas.openxmlformats.org/drawingml/2006/chart" xmlns:r="http://schemas.openxmlformats.org/officeDocument/2006/relationships" r:id="rId3"/>
          </a:graphicData>
        </a:graphic>
      </p:graphicFrame>
      <p:sp>
        <p:nvSpPr>
          <p:cNvPr id="10" name="Заголовок 1"/>
          <p:cNvSpPr txBox="1">
            <a:spLocks/>
          </p:cNvSpPr>
          <p:nvPr/>
        </p:nvSpPr>
        <p:spPr>
          <a:xfrm>
            <a:off x="0" y="692696"/>
            <a:ext cx="9036496" cy="412884"/>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90000"/>
              </a:lnSpc>
            </a:pPr>
            <a:endParaRPr lang="uk-UA" sz="1600" dirty="0">
              <a:solidFill>
                <a:schemeClr val="tx1"/>
              </a:solidFill>
              <a:latin typeface="Cambria" panose="02040503050406030204" pitchFamily="18" charset="0"/>
            </a:endParaRPr>
          </a:p>
        </p:txBody>
      </p:sp>
      <p:graphicFrame>
        <p:nvGraphicFramePr>
          <p:cNvPr id="11" name="Диаграмма 10"/>
          <p:cNvGraphicFramePr/>
          <p:nvPr>
            <p:extLst>
              <p:ext uri="{D42A27DB-BD31-4B8C-83A1-F6EECF244321}">
                <p14:modId xmlns:p14="http://schemas.microsoft.com/office/powerpoint/2010/main" val="1796377674"/>
              </p:ext>
            </p:extLst>
          </p:nvPr>
        </p:nvGraphicFramePr>
        <p:xfrm>
          <a:off x="89756" y="764704"/>
          <a:ext cx="8856984" cy="2592288"/>
        </p:xfrm>
        <a:graphic>
          <a:graphicData uri="http://schemas.openxmlformats.org/drawingml/2006/chart">
            <c:chart xmlns:c="http://schemas.openxmlformats.org/drawingml/2006/chart" xmlns:r="http://schemas.openxmlformats.org/officeDocument/2006/relationships" r:id="rId4"/>
          </a:graphicData>
        </a:graphic>
      </p:graphicFrame>
      <p:sp>
        <p:nvSpPr>
          <p:cNvPr id="12" name="Заголовок 1"/>
          <p:cNvSpPr txBox="1">
            <a:spLocks/>
          </p:cNvSpPr>
          <p:nvPr/>
        </p:nvSpPr>
        <p:spPr>
          <a:xfrm>
            <a:off x="0" y="620688"/>
            <a:ext cx="6235225" cy="403448"/>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90000"/>
              </a:lnSpc>
            </a:pPr>
            <a:r>
              <a:rPr lang="en-US" sz="1600" b="1" dirty="0" smtClean="0">
                <a:solidFill>
                  <a:schemeClr val="tx1"/>
                </a:solidFill>
                <a:effectLst/>
                <a:latin typeface="Cambria" panose="02040503050406030204" pitchFamily="18" charset="0"/>
              </a:rPr>
              <a:t>Dynamics of use of any drugs during lifetime</a:t>
            </a:r>
            <a:r>
              <a:rPr lang="uk-UA" sz="1600" b="1" dirty="0" smtClean="0">
                <a:solidFill>
                  <a:schemeClr val="tx1"/>
                </a:solidFill>
                <a:effectLst/>
                <a:latin typeface="Cambria" panose="02040503050406030204" pitchFamily="18" charset="0"/>
              </a:rPr>
              <a:t>, </a:t>
            </a:r>
            <a:r>
              <a:rPr lang="uk-UA" sz="1600" b="1" i="1" dirty="0" smtClean="0">
                <a:solidFill>
                  <a:schemeClr val="tx1"/>
                </a:solidFill>
                <a:effectLst/>
                <a:latin typeface="Cambria" panose="02040503050406030204" pitchFamily="18" charset="0"/>
              </a:rPr>
              <a:t>% </a:t>
            </a:r>
            <a:r>
              <a:rPr lang="en-US" sz="1600" b="1" i="1" dirty="0" smtClean="0">
                <a:solidFill>
                  <a:schemeClr val="tx1"/>
                </a:solidFill>
                <a:effectLst/>
                <a:latin typeface="Cambria" panose="02040503050406030204" pitchFamily="18" charset="0"/>
              </a:rPr>
              <a:t>by gender</a:t>
            </a:r>
            <a:endParaRPr lang="uk-UA" sz="1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25887322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640960" cy="864096"/>
          </a:xfrm>
        </p:spPr>
        <p:txBody>
          <a:bodyPr>
            <a:normAutofit fontScale="90000"/>
          </a:bodyPr>
          <a:lstStyle/>
          <a:p>
            <a:pPr>
              <a:lnSpc>
                <a:spcPct val="100000"/>
              </a:lnSpc>
            </a:pPr>
            <a:r>
              <a:rPr lang="en-US" sz="3200" b="1" dirty="0"/>
              <a:t>The experience of new substance use consumption, % by age and gender</a:t>
            </a:r>
          </a:p>
        </p:txBody>
      </p:sp>
      <p:sp>
        <p:nvSpPr>
          <p:cNvPr id="5" name="TextBox 4"/>
          <p:cNvSpPr txBox="1"/>
          <p:nvPr/>
        </p:nvSpPr>
        <p:spPr>
          <a:xfrm>
            <a:off x="251520" y="1229715"/>
            <a:ext cx="8496944" cy="2031325"/>
          </a:xfrm>
          <a:prstGeom prst="rect">
            <a:avLst/>
          </a:prstGeom>
          <a:noFill/>
        </p:spPr>
        <p:txBody>
          <a:bodyPr wrap="square" rtlCol="0">
            <a:spAutoFit/>
          </a:bodyPr>
          <a:lstStyle/>
          <a:p>
            <a:pPr algn="just"/>
            <a:r>
              <a:rPr lang="en-GB" dirty="0" smtClean="0"/>
              <a:t>      New </a:t>
            </a:r>
            <a:r>
              <a:rPr lang="en-GB" dirty="0"/>
              <a:t>substances that imitate the effects of illicit drugs (such as cannabis or ecstasy) may now be sometimes available. They are some times called (‘legal highs’, ‘ethno botanicals’, ‘research chemicals’ and can come in different forms, for example </a:t>
            </a:r>
            <a:r>
              <a:rPr lang="en-GB" dirty="0" smtClean="0"/>
              <a:t>– herbal </a:t>
            </a:r>
            <a:r>
              <a:rPr lang="en-GB" dirty="0"/>
              <a:t>mixtures, powders, crystals or tables. </a:t>
            </a:r>
          </a:p>
          <a:p>
            <a:pPr indent="449263" algn="just"/>
            <a:r>
              <a:rPr lang="en-US" dirty="0" smtClean="0"/>
              <a:t>Among </a:t>
            </a:r>
            <a:r>
              <a:rPr lang="en-US" dirty="0"/>
              <a:t>those who had used such substances during the last 12 months, the highest percentage </a:t>
            </a:r>
            <a:r>
              <a:rPr lang="en-US" dirty="0" smtClean="0"/>
              <a:t>was used in the </a:t>
            </a:r>
            <a:r>
              <a:rPr lang="en-US" dirty="0"/>
              <a:t>form of </a:t>
            </a:r>
            <a:r>
              <a:rPr lang="en-US" dirty="0" smtClean="0"/>
              <a:t>smoking mixtures - 3.7</a:t>
            </a:r>
            <a:r>
              <a:rPr lang="en-US" dirty="0"/>
              <a:t>% </a:t>
            </a:r>
            <a:r>
              <a:rPr lang="en-US" dirty="0" smtClean="0"/>
              <a:t>(4.6</a:t>
            </a:r>
            <a:r>
              <a:rPr lang="en-US" dirty="0"/>
              <a:t>% </a:t>
            </a:r>
            <a:r>
              <a:rPr lang="en-US" dirty="0" smtClean="0"/>
              <a:t>among boys and </a:t>
            </a:r>
            <a:r>
              <a:rPr lang="en-US" dirty="0"/>
              <a:t>2.8</a:t>
            </a:r>
            <a:r>
              <a:rPr lang="en-US" dirty="0" smtClean="0"/>
              <a:t>% among girls).</a:t>
            </a:r>
            <a:endParaRPr lang="en-US" dirty="0"/>
          </a:p>
        </p:txBody>
      </p:sp>
      <p:sp>
        <p:nvSpPr>
          <p:cNvPr id="6" name="TextBox 5"/>
          <p:cNvSpPr txBox="1"/>
          <p:nvPr/>
        </p:nvSpPr>
        <p:spPr>
          <a:xfrm>
            <a:off x="222152" y="6120809"/>
            <a:ext cx="8921848" cy="707886"/>
          </a:xfrm>
          <a:prstGeom prst="rect">
            <a:avLst/>
          </a:prstGeom>
          <a:noFill/>
        </p:spPr>
        <p:txBody>
          <a:bodyPr wrap="square" rtlCol="0">
            <a:spAutoFit/>
          </a:bodyPr>
          <a:lstStyle/>
          <a:p>
            <a:r>
              <a:rPr lang="uk-UA" sz="2000" dirty="0"/>
              <a:t>5,4% </a:t>
            </a:r>
            <a:r>
              <a:rPr lang="en-US" sz="2000" dirty="0"/>
              <a:t>of students do not know or are not sure whether they have consumed these </a:t>
            </a:r>
            <a:r>
              <a:rPr lang="en-US" sz="2000" dirty="0" smtClean="0"/>
              <a:t>substances.</a:t>
            </a:r>
            <a:endParaRPr lang="en-US" sz="2000" dirty="0"/>
          </a:p>
        </p:txBody>
      </p:sp>
      <p:graphicFrame>
        <p:nvGraphicFramePr>
          <p:cNvPr id="7" name="Объект 7"/>
          <p:cNvGraphicFramePr>
            <a:graphicFrameLocks/>
          </p:cNvGraphicFramePr>
          <p:nvPr>
            <p:extLst>
              <p:ext uri="{D42A27DB-BD31-4B8C-83A1-F6EECF244321}">
                <p14:modId xmlns:p14="http://schemas.microsoft.com/office/powerpoint/2010/main" val="317037595"/>
              </p:ext>
            </p:extLst>
          </p:nvPr>
        </p:nvGraphicFramePr>
        <p:xfrm>
          <a:off x="251520" y="2924944"/>
          <a:ext cx="8507288" cy="31683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4593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67544" y="21015"/>
            <a:ext cx="8229600" cy="648072"/>
          </a:xfrm>
        </p:spPr>
        <p:txBody>
          <a:bodyPr>
            <a:normAutofit fontScale="90000"/>
          </a:bodyPr>
          <a:lstStyle/>
          <a:p>
            <a:r>
              <a:rPr lang="en-US" sz="4400" b="1" dirty="0" smtClean="0">
                <a:latin typeface="Cambria" panose="02040503050406030204" pitchFamily="18" charset="0"/>
                <a:cs typeface="Cambria"/>
              </a:rPr>
              <a:t>New substances use</a:t>
            </a:r>
            <a:endParaRPr lang="ru-RU" sz="4400" dirty="0"/>
          </a:p>
        </p:txBody>
      </p:sp>
      <p:pic>
        <p:nvPicPr>
          <p:cNvPr id="3" name="Picture 2" descr="C:\Users\cardofe\AppData\Local\Temp\wz7657\fig9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4932040" cy="618599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220072" y="548680"/>
            <a:ext cx="3923928" cy="830997"/>
          </a:xfrm>
          <a:prstGeom prst="rect">
            <a:avLst/>
          </a:prstGeom>
        </p:spPr>
        <p:txBody>
          <a:bodyPr wrap="square">
            <a:spAutoFit/>
          </a:bodyPr>
          <a:lstStyle/>
          <a:p>
            <a:pPr algn="ctr"/>
            <a:r>
              <a:rPr lang="en-GB" sz="1600" b="1" dirty="0"/>
              <a:t>Prevalence of new psychoactive substance use in the last 12 months by </a:t>
            </a:r>
            <a:r>
              <a:rPr lang="en-GB" sz="1600" b="1" dirty="0" smtClean="0"/>
              <a:t>gender, %.</a:t>
            </a:r>
            <a:endParaRPr lang="uk-UA" sz="1600" b="1" dirty="0"/>
          </a:p>
        </p:txBody>
      </p:sp>
      <p:sp>
        <p:nvSpPr>
          <p:cNvPr id="5" name="Скругленный прямоугольник 4"/>
          <p:cNvSpPr/>
          <p:nvPr/>
        </p:nvSpPr>
        <p:spPr>
          <a:xfrm>
            <a:off x="2555776" y="3284984"/>
            <a:ext cx="720080" cy="144016"/>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6" name="Прямоугольник 5"/>
          <p:cNvSpPr/>
          <p:nvPr/>
        </p:nvSpPr>
        <p:spPr>
          <a:xfrm>
            <a:off x="4932040" y="2060848"/>
            <a:ext cx="4032448" cy="35394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smtClean="0"/>
              <a:t>In Ukraine:</a:t>
            </a:r>
          </a:p>
          <a:p>
            <a:pPr algn="ctr"/>
            <a:endParaRPr lang="ru-RU" sz="3200" dirty="0" smtClean="0"/>
          </a:p>
          <a:p>
            <a:pPr algn="ctr"/>
            <a:r>
              <a:rPr lang="en-US" sz="3200" dirty="0" smtClean="0"/>
              <a:t>Every tenth respondent smoked water pipe during past 30 days</a:t>
            </a:r>
            <a:endParaRPr lang="uk-UA" sz="3200" dirty="0" smtClean="0"/>
          </a:p>
          <a:p>
            <a:pPr algn="ctr"/>
            <a:endParaRPr lang="uk-UA" sz="3200" dirty="0"/>
          </a:p>
        </p:txBody>
      </p:sp>
      <p:cxnSp>
        <p:nvCxnSpPr>
          <p:cNvPr id="7" name="Прямая со стрелкой 6"/>
          <p:cNvCxnSpPr/>
          <p:nvPr/>
        </p:nvCxnSpPr>
        <p:spPr>
          <a:xfrm flipH="1">
            <a:off x="4644008" y="1124744"/>
            <a:ext cx="936104" cy="5760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4932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634082"/>
          </a:xfrm>
        </p:spPr>
        <p:txBody>
          <a:bodyPr>
            <a:noAutofit/>
          </a:bodyPr>
          <a:lstStyle/>
          <a:p>
            <a:r>
              <a:rPr lang="en-US" sz="3600" b="1" dirty="0" smtClean="0">
                <a:latin typeface="Cambria" panose="02040503050406030204" pitchFamily="18" charset="0"/>
                <a:cs typeface="Cambria"/>
              </a:rPr>
              <a:t>Internet use</a:t>
            </a:r>
            <a:r>
              <a:rPr lang="uk-UA" sz="3600" b="1" dirty="0" smtClean="0">
                <a:latin typeface="Cambria" panose="02040503050406030204" pitchFamily="18" charset="0"/>
                <a:cs typeface="Cambria"/>
              </a:rPr>
              <a:t>(1)</a:t>
            </a:r>
            <a:endParaRPr lang="uk-UA" sz="3600" dirty="0">
              <a:latin typeface="Cambria" panose="02040503050406030204" pitchFamily="18" charset="0"/>
              <a:cs typeface="Cambria"/>
            </a:endParaRPr>
          </a:p>
        </p:txBody>
      </p:sp>
      <p:sp>
        <p:nvSpPr>
          <p:cNvPr id="10" name="Объект 4"/>
          <p:cNvSpPr txBox="1">
            <a:spLocks/>
          </p:cNvSpPr>
          <p:nvPr/>
        </p:nvSpPr>
        <p:spPr>
          <a:xfrm>
            <a:off x="251520" y="4365104"/>
            <a:ext cx="8424936" cy="23042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ru-RU" dirty="0"/>
          </a:p>
        </p:txBody>
      </p:sp>
      <p:sp>
        <p:nvSpPr>
          <p:cNvPr id="3" name="Прямоугольник 2"/>
          <p:cNvSpPr/>
          <p:nvPr/>
        </p:nvSpPr>
        <p:spPr>
          <a:xfrm>
            <a:off x="287524" y="3789040"/>
            <a:ext cx="8352928" cy="584776"/>
          </a:xfrm>
          <a:prstGeom prst="rect">
            <a:avLst/>
          </a:prstGeom>
        </p:spPr>
        <p:txBody>
          <a:bodyPr wrap="square">
            <a:spAutoFit/>
          </a:bodyPr>
          <a:lstStyle/>
          <a:p>
            <a:pPr algn="ctr"/>
            <a:r>
              <a:rPr lang="en-US" sz="1600" b="1" dirty="0" smtClean="0"/>
              <a:t>Students that have used Internet for 6 and more hours during one day in the past months, by selected activities, % by gender</a:t>
            </a:r>
            <a:endParaRPr lang="ru-RU" sz="1600" dirty="0"/>
          </a:p>
        </p:txBody>
      </p:sp>
      <p:graphicFrame>
        <p:nvGraphicFramePr>
          <p:cNvPr id="14" name="Диаграмма 13"/>
          <p:cNvGraphicFramePr>
            <a:graphicFrameLocks/>
          </p:cNvGraphicFramePr>
          <p:nvPr>
            <p:extLst>
              <p:ext uri="{D42A27DB-BD31-4B8C-83A1-F6EECF244321}">
                <p14:modId xmlns:p14="http://schemas.microsoft.com/office/powerpoint/2010/main" val="3180293603"/>
              </p:ext>
            </p:extLst>
          </p:nvPr>
        </p:nvGraphicFramePr>
        <p:xfrm>
          <a:off x="179512" y="1052736"/>
          <a:ext cx="8568952"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323528" y="692696"/>
            <a:ext cx="8424936" cy="307777"/>
          </a:xfrm>
          <a:prstGeom prst="rect">
            <a:avLst/>
          </a:prstGeom>
          <a:noFill/>
        </p:spPr>
        <p:txBody>
          <a:bodyPr wrap="square" rtlCol="0">
            <a:spAutoFit/>
          </a:bodyPr>
          <a:lstStyle/>
          <a:p>
            <a:pPr algn="ctr"/>
            <a:r>
              <a:rPr lang="en-US" sz="1400" b="1" dirty="0"/>
              <a:t>The level of use of the Internet  on weekdays and weekend during last week</a:t>
            </a:r>
            <a:r>
              <a:rPr lang="en-US" sz="1400" b="1" dirty="0" smtClean="0"/>
              <a:t>,</a:t>
            </a:r>
            <a:r>
              <a:rPr lang="uk-UA" sz="1400" b="1" dirty="0" smtClean="0"/>
              <a:t>% </a:t>
            </a:r>
            <a:r>
              <a:rPr lang="en-US" sz="1400" b="1" dirty="0" smtClean="0"/>
              <a:t>by gender</a:t>
            </a:r>
            <a:endParaRPr lang="uk-UA" sz="1400" dirty="0"/>
          </a:p>
        </p:txBody>
      </p:sp>
      <p:graphicFrame>
        <p:nvGraphicFramePr>
          <p:cNvPr id="4" name="Диаграмма 3"/>
          <p:cNvGraphicFramePr/>
          <p:nvPr>
            <p:extLst>
              <p:ext uri="{D42A27DB-BD31-4B8C-83A1-F6EECF244321}">
                <p14:modId xmlns:p14="http://schemas.microsoft.com/office/powerpoint/2010/main" val="4272609444"/>
              </p:ext>
            </p:extLst>
          </p:nvPr>
        </p:nvGraphicFramePr>
        <p:xfrm>
          <a:off x="179512" y="4365104"/>
          <a:ext cx="8568952" cy="24774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1874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3"/>
          <p:cNvSpPr>
            <a:spLocks noGrp="1"/>
          </p:cNvSpPr>
          <p:nvPr>
            <p:ph type="title"/>
          </p:nvPr>
        </p:nvSpPr>
        <p:spPr>
          <a:xfrm>
            <a:off x="467544" y="23071"/>
            <a:ext cx="8229600" cy="547464"/>
          </a:xfrm>
        </p:spPr>
        <p:txBody>
          <a:bodyPr>
            <a:normAutofit fontScale="90000"/>
          </a:bodyPr>
          <a:lstStyle/>
          <a:p>
            <a:r>
              <a:rPr lang="en-US" sz="3600" b="1" dirty="0" smtClean="0">
                <a:latin typeface="Cambria" panose="02040503050406030204" pitchFamily="18" charset="0"/>
                <a:cs typeface="Cambria"/>
              </a:rPr>
              <a:t>Internet use </a:t>
            </a:r>
            <a:r>
              <a:rPr lang="uk-UA" sz="3600" b="1" dirty="0" smtClean="0">
                <a:latin typeface="Cambria" panose="02040503050406030204" pitchFamily="18" charset="0"/>
                <a:cs typeface="Cambria"/>
              </a:rPr>
              <a:t>(</a:t>
            </a:r>
            <a:r>
              <a:rPr lang="uk-UA" sz="3600" b="1" dirty="0">
                <a:latin typeface="Cambria" panose="02040503050406030204" pitchFamily="18" charset="0"/>
                <a:cs typeface="Cambria"/>
              </a:rPr>
              <a:t>2</a:t>
            </a:r>
            <a:r>
              <a:rPr lang="uk-UA" sz="3600" b="1" dirty="0" smtClean="0">
                <a:latin typeface="Cambria" panose="02040503050406030204" pitchFamily="18" charset="0"/>
                <a:cs typeface="Cambria"/>
              </a:rPr>
              <a:t>)</a:t>
            </a:r>
            <a:endParaRPr lang="ru-RU" sz="3600" b="1" dirty="0">
              <a:solidFill>
                <a:srgbClr val="FF0000"/>
              </a:solidFill>
              <a:latin typeface="Cambria" panose="02040503050406030204" pitchFamily="18" charset="0"/>
              <a:cs typeface="Cambria"/>
            </a:endParaRPr>
          </a:p>
        </p:txBody>
      </p:sp>
      <p:sp>
        <p:nvSpPr>
          <p:cNvPr id="5" name="Текст 4"/>
          <p:cNvSpPr>
            <a:spLocks noGrp="1"/>
          </p:cNvSpPr>
          <p:nvPr>
            <p:ph type="body" idx="1"/>
          </p:nvPr>
        </p:nvSpPr>
        <p:spPr>
          <a:xfrm>
            <a:off x="395536" y="908720"/>
            <a:ext cx="4040188" cy="321568"/>
          </a:xfrm>
        </p:spPr>
        <p:txBody>
          <a:bodyPr>
            <a:normAutofit lnSpcReduction="10000"/>
          </a:bodyPr>
          <a:lstStyle/>
          <a:p>
            <a:r>
              <a:rPr lang="en-US" sz="1600" b="1" i="1" dirty="0" smtClean="0">
                <a:solidFill>
                  <a:srgbClr val="000000"/>
                </a:solidFill>
                <a:latin typeface="Cambria"/>
                <a:ea typeface="Times New Roman"/>
                <a:cs typeface="Cambria"/>
              </a:rPr>
              <a:t>During working day </a:t>
            </a:r>
            <a:r>
              <a:rPr lang="ru-RU" sz="1600" b="1" i="1" dirty="0" smtClean="0">
                <a:solidFill>
                  <a:srgbClr val="000000"/>
                </a:solidFill>
                <a:latin typeface="Cambria"/>
                <a:ea typeface="Times New Roman"/>
                <a:cs typeface="Cambria"/>
              </a:rPr>
              <a:t>(</a:t>
            </a:r>
            <a:r>
              <a:rPr lang="en-US" sz="1600" b="1" i="1" dirty="0" smtClean="0">
                <a:solidFill>
                  <a:srgbClr val="000000"/>
                </a:solidFill>
                <a:latin typeface="Cambria"/>
                <a:ea typeface="Times New Roman"/>
                <a:cs typeface="Cambria"/>
              </a:rPr>
              <a:t>Monday- Friday</a:t>
            </a:r>
            <a:r>
              <a:rPr lang="ru-RU" sz="1600" b="1" i="1" dirty="0" smtClean="0">
                <a:solidFill>
                  <a:srgbClr val="000000"/>
                </a:solidFill>
                <a:latin typeface="Cambria"/>
                <a:ea typeface="Times New Roman"/>
                <a:cs typeface="Cambria"/>
              </a:rPr>
              <a:t>)</a:t>
            </a:r>
            <a:endParaRPr lang="ru-RU" sz="1600" dirty="0">
              <a:solidFill>
                <a:schemeClr val="tx1"/>
              </a:solidFill>
              <a:latin typeface="Cambria"/>
              <a:cs typeface="Cambria"/>
            </a:endParaRPr>
          </a:p>
        </p:txBody>
      </p:sp>
      <p:graphicFrame>
        <p:nvGraphicFramePr>
          <p:cNvPr id="9" name="Содержимое 8"/>
          <p:cNvGraphicFramePr>
            <a:graphicFrameLocks noGrp="1"/>
          </p:cNvGraphicFramePr>
          <p:nvPr>
            <p:ph sz="quarter" idx="4294967295"/>
            <p:extLst>
              <p:ext uri="{D42A27DB-BD31-4B8C-83A1-F6EECF244321}">
                <p14:modId xmlns:p14="http://schemas.microsoft.com/office/powerpoint/2010/main" val="4273822303"/>
              </p:ext>
            </p:extLst>
          </p:nvPr>
        </p:nvGraphicFramePr>
        <p:xfrm>
          <a:off x="539552" y="1340768"/>
          <a:ext cx="4607496" cy="4425355"/>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3"/>
          <p:cNvSpPr>
            <a:spLocks noChangeArrowheads="1"/>
          </p:cNvSpPr>
          <p:nvPr/>
        </p:nvSpPr>
        <p:spPr bwMode="auto">
          <a:xfrm>
            <a:off x="179512" y="548680"/>
            <a:ext cx="87129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buFontTx/>
              <a:buNone/>
              <a:tabLst/>
            </a:pPr>
            <a:r>
              <a:rPr lang="en-US" altLang="ru-RU" b="1" dirty="0" smtClean="0"/>
              <a:t>The level of Internet use on working days and weekends during the last week, %</a:t>
            </a:r>
            <a:endParaRPr kumimoji="0" lang="ru-RU" alt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Текст 4"/>
          <p:cNvSpPr txBox="1">
            <a:spLocks/>
          </p:cNvSpPr>
          <p:nvPr/>
        </p:nvSpPr>
        <p:spPr>
          <a:xfrm>
            <a:off x="4788024" y="908720"/>
            <a:ext cx="4040188" cy="321568"/>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Font typeface="Arial" pitchFamily="34" charset="0"/>
              <a:buNone/>
              <a:defRPr sz="2400" b="0" kern="1200">
                <a:solidFill>
                  <a:schemeClr val="tx1">
                    <a:lumMod val="50000"/>
                    <a:lumOff val="50000"/>
                  </a:schemeClr>
                </a:solidFill>
                <a:latin typeface="+mj-lt"/>
                <a:ea typeface="+mn-ea"/>
                <a:cs typeface="+mn-cs"/>
              </a:defRPr>
            </a:lvl1pPr>
            <a:lvl2pPr marL="457200" indent="0" algn="l" defTabSz="914400" rtl="0" eaLnBrk="1" latinLnBrk="0" hangingPunct="1">
              <a:spcBef>
                <a:spcPct val="20000"/>
              </a:spcBef>
              <a:buFont typeface="Courier New" pitchFamily="49" charset="0"/>
              <a:buNone/>
              <a:defRPr sz="2000" b="1" kern="1200">
                <a:solidFill>
                  <a:schemeClr val="tx1">
                    <a:lumMod val="50000"/>
                    <a:lumOff val="50000"/>
                  </a:schemeClr>
                </a:solidFill>
                <a:latin typeface="+mj-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lumMod val="50000"/>
                    <a:lumOff val="50000"/>
                  </a:schemeClr>
                </a:solidFill>
                <a:latin typeface="+mj-lt"/>
                <a:ea typeface="+mn-ea"/>
                <a:cs typeface="+mn-cs"/>
              </a:defRPr>
            </a:lvl3pPr>
            <a:lvl4pPr marL="13716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5pPr>
            <a:lvl6pPr marL="22860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7pPr>
            <a:lvl8pPr marL="32004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9pPr>
          </a:lstStyle>
          <a:p>
            <a:r>
              <a:rPr lang="en-US" sz="1600" b="1" i="1" dirty="0" smtClean="0">
                <a:solidFill>
                  <a:srgbClr val="000000"/>
                </a:solidFill>
                <a:latin typeface="Cambria"/>
                <a:ea typeface="Times New Roman"/>
                <a:cs typeface="Cambria"/>
              </a:rPr>
              <a:t>During weekend </a:t>
            </a:r>
            <a:r>
              <a:rPr lang="ru-RU" sz="1600" b="1" i="1" dirty="0" smtClean="0">
                <a:solidFill>
                  <a:srgbClr val="000000"/>
                </a:solidFill>
                <a:latin typeface="Cambria"/>
                <a:ea typeface="Times New Roman"/>
                <a:cs typeface="Cambria"/>
              </a:rPr>
              <a:t> (</a:t>
            </a:r>
            <a:r>
              <a:rPr lang="en-US" sz="1600" b="1" i="1" dirty="0" smtClean="0">
                <a:solidFill>
                  <a:srgbClr val="000000"/>
                </a:solidFill>
                <a:latin typeface="Cambria"/>
                <a:ea typeface="Times New Roman"/>
                <a:cs typeface="Cambria"/>
              </a:rPr>
              <a:t>Saturday</a:t>
            </a:r>
            <a:r>
              <a:rPr lang="ru-RU" sz="1600" b="1" i="1" dirty="0" smtClean="0">
                <a:solidFill>
                  <a:srgbClr val="000000"/>
                </a:solidFill>
                <a:latin typeface="Cambria"/>
                <a:ea typeface="Times New Roman"/>
                <a:cs typeface="Cambria"/>
              </a:rPr>
              <a:t> – </a:t>
            </a:r>
            <a:r>
              <a:rPr lang="en-US" sz="1600" b="1" i="1" dirty="0" smtClean="0">
                <a:solidFill>
                  <a:srgbClr val="000000"/>
                </a:solidFill>
                <a:latin typeface="Cambria"/>
                <a:ea typeface="Times New Roman"/>
                <a:cs typeface="Cambria"/>
              </a:rPr>
              <a:t>Sunday</a:t>
            </a:r>
            <a:r>
              <a:rPr lang="ru-RU" sz="1600" b="1" i="1" dirty="0" smtClean="0">
                <a:solidFill>
                  <a:srgbClr val="000000"/>
                </a:solidFill>
                <a:latin typeface="Cambria"/>
                <a:ea typeface="Times New Roman"/>
                <a:cs typeface="Cambria"/>
              </a:rPr>
              <a:t>)</a:t>
            </a:r>
            <a:endParaRPr lang="ru-RU" sz="1600" dirty="0">
              <a:solidFill>
                <a:schemeClr val="tx1"/>
              </a:solidFill>
              <a:latin typeface="Cambria"/>
              <a:cs typeface="Cambria"/>
            </a:endParaRPr>
          </a:p>
        </p:txBody>
      </p:sp>
      <p:sp>
        <p:nvSpPr>
          <p:cNvPr id="10" name="Прямоугольник с двумя вырезанными противолежащими углами 9"/>
          <p:cNvSpPr/>
          <p:nvPr/>
        </p:nvSpPr>
        <p:spPr>
          <a:xfrm>
            <a:off x="611560" y="4581128"/>
            <a:ext cx="3744416" cy="1656184"/>
          </a:xfrm>
          <a:prstGeom prst="snip2Diag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ru-RU" sz="2000" b="1" i="1" dirty="0">
                <a:solidFill>
                  <a:srgbClr val="FF0000"/>
                </a:solidFill>
              </a:rPr>
              <a:t>Every third</a:t>
            </a:r>
            <a:r>
              <a:rPr lang="en-US" altLang="ru-RU" sz="2000" b="1" i="1" dirty="0">
                <a:solidFill>
                  <a:srgbClr val="000000"/>
                </a:solidFill>
              </a:rPr>
              <a:t> adolescent spends more than 4 hours in Internet during working day</a:t>
            </a:r>
            <a:endParaRPr lang="ru-RU" sz="2000" dirty="0">
              <a:solidFill>
                <a:srgbClr val="000000"/>
              </a:solidFill>
            </a:endParaRPr>
          </a:p>
        </p:txBody>
      </p:sp>
      <p:sp>
        <p:nvSpPr>
          <p:cNvPr id="11" name="Прямоугольник с двумя вырезанными противолежащими углами 10"/>
          <p:cNvSpPr/>
          <p:nvPr/>
        </p:nvSpPr>
        <p:spPr>
          <a:xfrm>
            <a:off x="5292080" y="4509120"/>
            <a:ext cx="3744416" cy="1656184"/>
          </a:xfrm>
          <a:prstGeom prst="snip2Diag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altLang="ru-RU" sz="2000" b="1" i="1" dirty="0" smtClean="0">
                <a:solidFill>
                  <a:srgbClr val="FF0000"/>
                </a:solidFill>
              </a:rPr>
              <a:t>Every </a:t>
            </a:r>
            <a:r>
              <a:rPr lang="en-US" altLang="ru-RU" sz="2000" b="1" i="1" dirty="0">
                <a:solidFill>
                  <a:srgbClr val="FF0000"/>
                </a:solidFill>
              </a:rPr>
              <a:t>second </a:t>
            </a:r>
            <a:r>
              <a:rPr lang="en-US" altLang="ru-RU" sz="2000" b="1" i="1" dirty="0" smtClean="0">
                <a:solidFill>
                  <a:srgbClr val="000000"/>
                </a:solidFill>
              </a:rPr>
              <a:t>adolescent </a:t>
            </a:r>
            <a:r>
              <a:rPr lang="en-US" altLang="ru-RU" sz="2000" b="1" i="1" dirty="0">
                <a:solidFill>
                  <a:srgbClr val="000000"/>
                </a:solidFill>
              </a:rPr>
              <a:t>spends </a:t>
            </a:r>
            <a:r>
              <a:rPr lang="en-US" altLang="ru-RU" sz="2000" b="1" i="1" dirty="0" smtClean="0">
                <a:solidFill>
                  <a:srgbClr val="000000"/>
                </a:solidFill>
              </a:rPr>
              <a:t>more than 4 hours during </a:t>
            </a:r>
            <a:r>
              <a:rPr lang="en-US" altLang="ru-RU" sz="2000" b="1" i="1" dirty="0">
                <a:solidFill>
                  <a:srgbClr val="000000"/>
                </a:solidFill>
              </a:rPr>
              <a:t>the weekend.</a:t>
            </a:r>
            <a:endParaRPr lang="ru-RU" altLang="ru-RU" sz="2000" b="1" dirty="0">
              <a:solidFill>
                <a:srgbClr val="000000"/>
              </a:solidFill>
            </a:endParaRPr>
          </a:p>
          <a:p>
            <a:pPr algn="ctr"/>
            <a:endParaRPr lang="ru-RU" sz="2000" dirty="0">
              <a:solidFill>
                <a:srgbClr val="000000"/>
              </a:solidFill>
            </a:endParaRPr>
          </a:p>
        </p:txBody>
      </p:sp>
      <p:graphicFrame>
        <p:nvGraphicFramePr>
          <p:cNvPr id="14" name="Содержимое 11"/>
          <p:cNvGraphicFramePr>
            <a:graphicFrameLocks/>
          </p:cNvGraphicFramePr>
          <p:nvPr>
            <p:extLst>
              <p:ext uri="{D42A27DB-BD31-4B8C-83A1-F6EECF244321}">
                <p14:modId xmlns:p14="http://schemas.microsoft.com/office/powerpoint/2010/main" val="854799907"/>
              </p:ext>
            </p:extLst>
          </p:nvPr>
        </p:nvGraphicFramePr>
        <p:xfrm>
          <a:off x="5220072" y="836712"/>
          <a:ext cx="3384376"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7884368" y="3861048"/>
            <a:ext cx="755576" cy="338554"/>
          </a:xfrm>
          <a:prstGeom prst="rect">
            <a:avLst/>
          </a:prstGeom>
          <a:noFill/>
        </p:spPr>
        <p:txBody>
          <a:bodyPr wrap="square" rtlCol="0">
            <a:spAutoFit/>
          </a:bodyPr>
          <a:lstStyle/>
          <a:p>
            <a:r>
              <a:rPr lang="uk-UA" sz="1600" b="1" dirty="0" smtClean="0">
                <a:solidFill>
                  <a:srgbClr val="C00000"/>
                </a:solidFill>
              </a:rPr>
              <a:t>52,3%</a:t>
            </a:r>
            <a:endParaRPr lang="uk-UA" sz="1600" b="1" dirty="0">
              <a:solidFill>
                <a:srgbClr val="C00000"/>
              </a:solidFill>
            </a:endParaRPr>
          </a:p>
        </p:txBody>
      </p:sp>
    </p:spTree>
    <p:extLst>
      <p:ext uri="{BB962C8B-B14F-4D97-AF65-F5344CB8AC3E}">
        <p14:creationId xmlns:p14="http://schemas.microsoft.com/office/powerpoint/2010/main" val="531207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6" name="TextBox 5"/>
          <p:cNvSpPr txBox="1"/>
          <p:nvPr/>
        </p:nvSpPr>
        <p:spPr>
          <a:xfrm>
            <a:off x="268423" y="767165"/>
            <a:ext cx="2304256" cy="2585323"/>
          </a:xfrm>
          <a:prstGeom prst="rect">
            <a:avLst/>
          </a:prstGeom>
          <a:noFill/>
        </p:spPr>
        <p:txBody>
          <a:bodyPr wrap="square" rtlCol="0">
            <a:spAutoFit/>
          </a:bodyPr>
          <a:lstStyle/>
          <a:p>
            <a:r>
              <a:rPr lang="en-US" dirty="0">
                <a:hlinkClick r:id="rId4"/>
              </a:rPr>
              <a:t>About </a:t>
            </a:r>
            <a:r>
              <a:rPr lang="en-US" dirty="0" smtClean="0">
                <a:hlinkClick r:id="rId4"/>
              </a:rPr>
              <a:t>EVS</a:t>
            </a:r>
            <a:endParaRPr lang="ru-RU" dirty="0" smtClean="0"/>
          </a:p>
          <a:p>
            <a:endParaRPr lang="ru-RU" dirty="0">
              <a:hlinkClick r:id="rId5"/>
            </a:endParaRPr>
          </a:p>
          <a:p>
            <a:r>
              <a:rPr lang="en-US" dirty="0" smtClean="0">
                <a:hlinkClick r:id="rId5"/>
              </a:rPr>
              <a:t>History</a:t>
            </a:r>
            <a:endParaRPr lang="en-US" dirty="0"/>
          </a:p>
          <a:p>
            <a:r>
              <a:rPr lang="en-US" b="1" dirty="0">
                <a:solidFill>
                  <a:srgbClr val="C00000"/>
                </a:solidFill>
                <a:hlinkClick r:id="rId6"/>
              </a:rPr>
              <a:t>Organization</a:t>
            </a:r>
            <a:endParaRPr lang="en-US" b="1" dirty="0">
              <a:solidFill>
                <a:srgbClr val="C00000"/>
              </a:solidFill>
            </a:endParaRPr>
          </a:p>
          <a:p>
            <a:r>
              <a:rPr lang="en-US" dirty="0">
                <a:hlinkClick r:id="rId7"/>
              </a:rPr>
              <a:t>Participating countries</a:t>
            </a:r>
            <a:endParaRPr lang="en-US" dirty="0"/>
          </a:p>
          <a:p>
            <a:r>
              <a:rPr lang="en-US" dirty="0">
                <a:hlinkClick r:id="rId8"/>
              </a:rPr>
              <a:t>Sponsoring and funding</a:t>
            </a:r>
            <a:endParaRPr lang="en-US" dirty="0"/>
          </a:p>
          <a:p>
            <a:r>
              <a:rPr lang="en-US" dirty="0">
                <a:hlinkClick r:id="rId9"/>
              </a:rPr>
              <a:t>Contact</a:t>
            </a:r>
            <a:endParaRPr lang="en-US" dirty="0"/>
          </a:p>
          <a:p>
            <a:endParaRPr lang="uk-UA" dirty="0"/>
          </a:p>
        </p:txBody>
      </p:sp>
      <p:sp>
        <p:nvSpPr>
          <p:cNvPr id="2" name="TextBox 1"/>
          <p:cNvSpPr txBox="1"/>
          <p:nvPr/>
        </p:nvSpPr>
        <p:spPr>
          <a:xfrm>
            <a:off x="2519772" y="1268760"/>
            <a:ext cx="6228692" cy="5355312"/>
          </a:xfrm>
          <a:prstGeom prst="rect">
            <a:avLst/>
          </a:prstGeom>
          <a:noFill/>
        </p:spPr>
        <p:txBody>
          <a:bodyPr wrap="square" rtlCol="0">
            <a:spAutoFit/>
          </a:bodyPr>
          <a:lstStyle/>
          <a:p>
            <a:r>
              <a:rPr lang="en-US" dirty="0" smtClean="0"/>
              <a:t>The </a:t>
            </a:r>
            <a:r>
              <a:rPr lang="en-US" dirty="0"/>
              <a:t>European Values project is managed by the Council of Program Directors; </a:t>
            </a:r>
            <a:r>
              <a:rPr lang="en-US" dirty="0" smtClean="0"/>
              <a:t>who </a:t>
            </a:r>
            <a:r>
              <a:rPr lang="en-US" dirty="0"/>
              <a:t>discuss the general outlines of the project and approve the final </a:t>
            </a:r>
            <a:r>
              <a:rPr lang="en-US" dirty="0" smtClean="0"/>
              <a:t>questionnaire </a:t>
            </a:r>
            <a:r>
              <a:rPr lang="en-US" dirty="0"/>
              <a:t>and the survey method. </a:t>
            </a:r>
            <a:r>
              <a:rPr lang="en-US" dirty="0" smtClean="0"/>
              <a:t>All </a:t>
            </a:r>
            <a:r>
              <a:rPr lang="en-US" dirty="0"/>
              <a:t>daily responsibilities are delegated to the Executive Committee. </a:t>
            </a:r>
            <a:r>
              <a:rPr lang="en-US" dirty="0" smtClean="0"/>
              <a:t>The </a:t>
            </a:r>
            <a:r>
              <a:rPr lang="en-US" dirty="0"/>
              <a:t>questionnaire is developed by the Theory Group; </a:t>
            </a:r>
            <a:r>
              <a:rPr lang="en-US" dirty="0" smtClean="0"/>
              <a:t>the </a:t>
            </a:r>
            <a:r>
              <a:rPr lang="en-US" dirty="0"/>
              <a:t>quality of the project is taken care of by the Methodology Group. </a:t>
            </a:r>
            <a:r>
              <a:rPr lang="en-US" dirty="0" smtClean="0"/>
              <a:t>The </a:t>
            </a:r>
            <a:r>
              <a:rPr lang="en-US" dirty="0"/>
              <a:t>EVS Foundation aims at planning and promoting joint activities and </a:t>
            </a:r>
            <a:r>
              <a:rPr lang="en-US" dirty="0" smtClean="0"/>
              <a:t>offers </a:t>
            </a:r>
            <a:r>
              <a:rPr lang="en-US" dirty="0"/>
              <a:t>assistance in fund raising, like finding sponsors.</a:t>
            </a:r>
          </a:p>
          <a:p>
            <a:r>
              <a:rPr lang="en-US" dirty="0"/>
              <a:t> </a:t>
            </a:r>
          </a:p>
          <a:p>
            <a:r>
              <a:rPr lang="en-US" b="1" u="sng" dirty="0">
                <a:hlinkClick r:id="rId10"/>
              </a:rPr>
              <a:t>Council of program directors</a:t>
            </a:r>
            <a:endParaRPr lang="en-US" dirty="0"/>
          </a:p>
          <a:p>
            <a:r>
              <a:rPr lang="en-US" dirty="0"/>
              <a:t> </a:t>
            </a:r>
            <a:r>
              <a:rPr lang="en-US" b="1" u="sng" dirty="0">
                <a:hlinkClick r:id="rId11"/>
              </a:rPr>
              <a:t>Executive Committee</a:t>
            </a:r>
            <a:endParaRPr lang="en-US" dirty="0"/>
          </a:p>
          <a:p>
            <a:r>
              <a:rPr lang="en-US" dirty="0"/>
              <a:t> </a:t>
            </a:r>
            <a:r>
              <a:rPr lang="en-US" b="1" u="sng" dirty="0">
                <a:hlinkClick r:id="rId12"/>
              </a:rPr>
              <a:t>Theory group</a:t>
            </a:r>
            <a:endParaRPr lang="en-US" dirty="0"/>
          </a:p>
          <a:p>
            <a:r>
              <a:rPr lang="en-US" dirty="0"/>
              <a:t> </a:t>
            </a:r>
            <a:r>
              <a:rPr lang="en-US" b="1" u="sng" dirty="0">
                <a:hlinkClick r:id="rId13"/>
              </a:rPr>
              <a:t>Methodology group</a:t>
            </a:r>
            <a:endParaRPr lang="en-US" dirty="0"/>
          </a:p>
          <a:p>
            <a:r>
              <a:rPr lang="en-US" dirty="0"/>
              <a:t> </a:t>
            </a:r>
            <a:r>
              <a:rPr lang="en-US" b="1" u="sng" dirty="0">
                <a:hlinkClick r:id="rId14"/>
              </a:rPr>
              <a:t>Board of EVS foundation</a:t>
            </a:r>
            <a:endParaRPr lang="en-US" dirty="0"/>
          </a:p>
          <a:p>
            <a:r>
              <a:rPr lang="en-US" dirty="0"/>
              <a:t> </a:t>
            </a:r>
            <a:r>
              <a:rPr lang="en-US" b="1" u="sng" dirty="0">
                <a:hlinkClick r:id="rId8"/>
              </a:rPr>
              <a:t>Sponsors and funding</a:t>
            </a:r>
            <a:endParaRPr lang="en-US" dirty="0"/>
          </a:p>
          <a:p>
            <a:r>
              <a:rPr lang="en-US" dirty="0"/>
              <a:t> </a:t>
            </a:r>
            <a:r>
              <a:rPr lang="en-US" b="1" u="sng" dirty="0">
                <a:hlinkClick r:id="rId15"/>
              </a:rPr>
              <a:t>Communication</a:t>
            </a:r>
            <a:endParaRPr lang="en-US" dirty="0"/>
          </a:p>
          <a:p>
            <a:r>
              <a:rPr lang="en-US" dirty="0"/>
              <a:t> </a:t>
            </a:r>
            <a:r>
              <a:rPr lang="en-US" b="1" u="sng" dirty="0">
                <a:hlinkClick r:id="rId16"/>
              </a:rPr>
              <a:t>Operational and Planning Group</a:t>
            </a:r>
            <a:endParaRPr lang="en-US" dirty="0"/>
          </a:p>
          <a:p>
            <a:endParaRPr lang="uk-UA" dirty="0"/>
          </a:p>
        </p:txBody>
      </p:sp>
    </p:spTree>
    <p:extLst>
      <p:ext uri="{BB962C8B-B14F-4D97-AF65-F5344CB8AC3E}">
        <p14:creationId xmlns:p14="http://schemas.microsoft.com/office/powerpoint/2010/main" val="2149744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323528" y="116632"/>
            <a:ext cx="8663880" cy="714028"/>
          </a:xfrm>
        </p:spPr>
        <p:txBody>
          <a:bodyPr>
            <a:noAutofit/>
          </a:bodyPr>
          <a:lstStyle/>
          <a:p>
            <a:r>
              <a:rPr lang="en-US" sz="3600" b="1" dirty="0" smtClean="0">
                <a:latin typeface="Cambria" panose="02040503050406030204" pitchFamily="18" charset="0"/>
                <a:cs typeface="Cambria"/>
              </a:rPr>
              <a:t>Compulsive Internet Use*</a:t>
            </a:r>
            <a:endParaRPr lang="uk-UA" sz="3600" dirty="0">
              <a:latin typeface="Cambria" panose="02040503050406030204" pitchFamily="18" charset="0"/>
              <a:cs typeface="Cambria"/>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3879745475"/>
              </p:ext>
            </p:extLst>
          </p:nvPr>
        </p:nvGraphicFramePr>
        <p:xfrm>
          <a:off x="395536" y="1700808"/>
          <a:ext cx="8136904" cy="3373894"/>
        </p:xfrm>
        <a:graphic>
          <a:graphicData uri="http://schemas.openxmlformats.org/drawingml/2006/table">
            <a:tbl>
              <a:tblPr firstRow="1" firstCol="1" bandRow="1"/>
              <a:tblGrid>
                <a:gridCol w="4818942"/>
                <a:gridCol w="941698"/>
                <a:gridCol w="1065474"/>
                <a:gridCol w="1310790"/>
              </a:tblGrid>
              <a:tr h="1152128">
                <a:tc>
                  <a:txBody>
                    <a:bodyPr/>
                    <a:lstStyle/>
                    <a:p>
                      <a:pPr>
                        <a:lnSpc>
                          <a:spcPct val="115000"/>
                        </a:lnSpc>
                        <a:spcAft>
                          <a:spcPts val="0"/>
                        </a:spcAft>
                      </a:pPr>
                      <a:r>
                        <a:rPr lang="uk-UA" sz="1800" b="1" dirty="0">
                          <a:effectLst/>
                          <a:latin typeface="Times New Roman"/>
                          <a:ea typeface="Calibri"/>
                          <a:cs typeface="Times New Roman"/>
                        </a:rPr>
                        <a:t> </a:t>
                      </a:r>
                      <a:endParaRPr lang="ru-RU" sz="1600" dirty="0">
                        <a:effectLst/>
                        <a:latin typeface="Calibri"/>
                        <a:ea typeface="Calibri"/>
                        <a:cs typeface="Times New Roman"/>
                      </a:endParaRPr>
                    </a:p>
                  </a:txBody>
                  <a:tcPr marL="92667" marR="9266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smtClean="0">
                          <a:effectLst/>
                          <a:latin typeface="Times New Roman"/>
                          <a:ea typeface="Calibri"/>
                          <a:cs typeface="Times New Roman"/>
                        </a:rPr>
                        <a:t>Boys</a:t>
                      </a:r>
                      <a:endParaRPr lang="ru-RU" sz="2000" dirty="0">
                        <a:effectLst/>
                        <a:latin typeface="Calibri"/>
                        <a:ea typeface="Calibri"/>
                        <a:cs typeface="Times New Roman"/>
                      </a:endParaRPr>
                    </a:p>
                  </a:txBody>
                  <a:tcPr marL="92667" marR="9266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smtClean="0">
                          <a:effectLst/>
                          <a:latin typeface="Times New Roman"/>
                          <a:ea typeface="Calibri"/>
                          <a:cs typeface="Times New Roman"/>
                        </a:rPr>
                        <a:t>Girls</a:t>
                      </a:r>
                      <a:endParaRPr lang="ru-RU" sz="2000" dirty="0">
                        <a:effectLst/>
                        <a:latin typeface="Calibri"/>
                        <a:ea typeface="Calibri"/>
                        <a:cs typeface="Times New Roman"/>
                      </a:endParaRPr>
                    </a:p>
                  </a:txBody>
                  <a:tcPr marL="92667" marR="9266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smtClean="0">
                          <a:effectLst/>
                          <a:latin typeface="Times New Roman"/>
                          <a:ea typeface="Calibri"/>
                          <a:cs typeface="Times New Roman"/>
                        </a:rPr>
                        <a:t>Among all</a:t>
                      </a:r>
                      <a:endParaRPr lang="ru-RU" sz="2000" dirty="0">
                        <a:effectLst/>
                        <a:latin typeface="Calibri"/>
                        <a:ea typeface="Calibri"/>
                        <a:cs typeface="Times New Roman"/>
                      </a:endParaRPr>
                    </a:p>
                  </a:txBody>
                  <a:tcPr marL="92667" marR="92667"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0965">
                <a:tc>
                  <a:txBody>
                    <a:bodyPr/>
                    <a:lstStyle/>
                    <a:p>
                      <a:pPr>
                        <a:lnSpc>
                          <a:spcPct val="115000"/>
                        </a:lnSpc>
                        <a:spcAft>
                          <a:spcPts val="0"/>
                        </a:spcAft>
                      </a:pPr>
                      <a:r>
                        <a:rPr lang="en-US" sz="2400" dirty="0" smtClean="0">
                          <a:solidFill>
                            <a:srgbClr val="000000"/>
                          </a:solidFill>
                          <a:effectLst/>
                          <a:latin typeface="Times New Roman"/>
                          <a:ea typeface="Calibri"/>
                          <a:cs typeface="Times New Roman"/>
                        </a:rPr>
                        <a:t>No</a:t>
                      </a:r>
                      <a:r>
                        <a:rPr lang="en-US" sz="2400" baseline="0" dirty="0" smtClean="0">
                          <a:solidFill>
                            <a:srgbClr val="000000"/>
                          </a:solidFill>
                          <a:effectLst/>
                          <a:latin typeface="Times New Roman"/>
                          <a:ea typeface="Calibri"/>
                          <a:cs typeface="Times New Roman"/>
                        </a:rPr>
                        <a:t> Internet dependency</a:t>
                      </a:r>
                      <a:endParaRPr lang="ru-RU" sz="2400" dirty="0">
                        <a:effectLst/>
                        <a:latin typeface="Calibri"/>
                        <a:ea typeface="Calibri"/>
                        <a:cs typeface="Times New Roman"/>
                      </a:endParaRPr>
                    </a:p>
                  </a:txBody>
                  <a:tcPr marL="92667" marR="92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uk-UA" sz="2800" dirty="0">
                          <a:solidFill>
                            <a:srgbClr val="000000"/>
                          </a:solidFill>
                          <a:effectLst/>
                          <a:latin typeface="Times New Roman"/>
                          <a:ea typeface="Calibri"/>
                          <a:cs typeface="Times New Roman"/>
                        </a:rPr>
                        <a:t>10,9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uk-UA" sz="2800" dirty="0">
                          <a:solidFill>
                            <a:srgbClr val="000000"/>
                          </a:solidFill>
                          <a:effectLst/>
                          <a:latin typeface="Times New Roman"/>
                          <a:ea typeface="Calibri"/>
                          <a:cs typeface="Times New Roman"/>
                        </a:rPr>
                        <a:t>6,1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uk-UA" sz="2800" b="1" dirty="0">
                          <a:solidFill>
                            <a:srgbClr val="000000"/>
                          </a:solidFill>
                          <a:effectLst/>
                          <a:latin typeface="Times New Roman"/>
                          <a:ea typeface="Calibri"/>
                          <a:cs typeface="Times New Roman"/>
                        </a:rPr>
                        <a:t>8,4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710965">
                <a:tc>
                  <a:txBody>
                    <a:bodyPr/>
                    <a:lstStyle/>
                    <a:p>
                      <a:pPr>
                        <a:lnSpc>
                          <a:spcPct val="115000"/>
                        </a:lnSpc>
                        <a:spcAft>
                          <a:spcPts val="0"/>
                        </a:spcAft>
                      </a:pPr>
                      <a:r>
                        <a:rPr lang="en-US" sz="2400" dirty="0" smtClean="0">
                          <a:solidFill>
                            <a:srgbClr val="000000"/>
                          </a:solidFill>
                          <a:effectLst/>
                          <a:latin typeface="Times New Roman"/>
                          <a:ea typeface="Calibri"/>
                          <a:cs typeface="Times New Roman"/>
                        </a:rPr>
                        <a:t>Moderate </a:t>
                      </a:r>
                      <a:r>
                        <a:rPr lang="en-US" sz="2400" baseline="0" dirty="0" smtClean="0">
                          <a:solidFill>
                            <a:srgbClr val="000000"/>
                          </a:solidFill>
                          <a:effectLst/>
                          <a:latin typeface="Times New Roman"/>
                          <a:ea typeface="Calibri"/>
                          <a:cs typeface="Times New Roman"/>
                        </a:rPr>
                        <a:t>Internet dependency</a:t>
                      </a:r>
                      <a:endParaRPr lang="ru-RU" sz="2400" dirty="0">
                        <a:effectLst/>
                        <a:latin typeface="Calibri"/>
                        <a:ea typeface="Calibri"/>
                        <a:cs typeface="Times New Roman"/>
                      </a:endParaRPr>
                    </a:p>
                  </a:txBody>
                  <a:tcPr marL="92667" marR="92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uk-UA" sz="2800" dirty="0">
                          <a:solidFill>
                            <a:srgbClr val="000000"/>
                          </a:solidFill>
                          <a:effectLst/>
                          <a:latin typeface="Times New Roman"/>
                          <a:ea typeface="Calibri"/>
                          <a:cs typeface="Times New Roman"/>
                        </a:rPr>
                        <a:t>79,3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uk-UA" sz="2800" dirty="0">
                          <a:solidFill>
                            <a:srgbClr val="000000"/>
                          </a:solidFill>
                          <a:effectLst/>
                          <a:latin typeface="Times New Roman"/>
                          <a:ea typeface="Calibri"/>
                          <a:cs typeface="Times New Roman"/>
                        </a:rPr>
                        <a:t>82,5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uk-UA" sz="2800" b="1" dirty="0">
                          <a:solidFill>
                            <a:srgbClr val="000000"/>
                          </a:solidFill>
                          <a:effectLst/>
                          <a:latin typeface="Times New Roman"/>
                          <a:ea typeface="Calibri"/>
                          <a:cs typeface="Times New Roman"/>
                        </a:rPr>
                        <a:t>81,0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799836">
                <a:tc>
                  <a:txBody>
                    <a:bodyPr/>
                    <a:lstStyle/>
                    <a:p>
                      <a:pPr>
                        <a:lnSpc>
                          <a:spcPct val="115000"/>
                        </a:lnSpc>
                        <a:spcAft>
                          <a:spcPts val="0"/>
                        </a:spcAft>
                      </a:pPr>
                      <a:r>
                        <a:rPr lang="en-US" sz="2400" b="1" dirty="0" smtClean="0">
                          <a:effectLst/>
                          <a:latin typeface="Times New Roman"/>
                          <a:ea typeface="Calibri"/>
                          <a:cs typeface="Times New Roman"/>
                        </a:rPr>
                        <a:t>Strong </a:t>
                      </a:r>
                      <a:r>
                        <a:rPr lang="en-US" sz="2400" b="1" baseline="0" dirty="0" smtClean="0">
                          <a:solidFill>
                            <a:srgbClr val="000000"/>
                          </a:solidFill>
                          <a:effectLst/>
                          <a:latin typeface="Times New Roman"/>
                          <a:ea typeface="Calibri"/>
                          <a:cs typeface="Times New Roman"/>
                        </a:rPr>
                        <a:t>Internet dependency</a:t>
                      </a:r>
                      <a:endParaRPr lang="ru-RU" sz="2400" b="1" dirty="0">
                        <a:effectLst/>
                        <a:latin typeface="Calibri"/>
                        <a:ea typeface="Calibri"/>
                        <a:cs typeface="Times New Roman"/>
                      </a:endParaRPr>
                    </a:p>
                  </a:txBody>
                  <a:tcPr marL="92667" marR="926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uk-UA" sz="2800" b="1" dirty="0">
                          <a:solidFill>
                            <a:srgbClr val="000000"/>
                          </a:solidFill>
                          <a:effectLst/>
                          <a:latin typeface="Times New Roman"/>
                          <a:ea typeface="Calibri"/>
                          <a:cs typeface="Times New Roman"/>
                        </a:rPr>
                        <a:t>9,8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uk-UA" sz="2800" b="1" dirty="0">
                          <a:solidFill>
                            <a:srgbClr val="000000"/>
                          </a:solidFill>
                          <a:effectLst/>
                          <a:latin typeface="Times New Roman"/>
                          <a:ea typeface="Calibri"/>
                          <a:cs typeface="Times New Roman"/>
                        </a:rPr>
                        <a:t>11,4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uk-UA" sz="2800" b="1" dirty="0">
                          <a:solidFill>
                            <a:srgbClr val="000000"/>
                          </a:solidFill>
                          <a:effectLst/>
                          <a:latin typeface="Times New Roman"/>
                          <a:ea typeface="Calibri"/>
                          <a:cs typeface="Times New Roman"/>
                        </a:rPr>
                        <a:t>10,6 </a:t>
                      </a:r>
                      <a:endParaRPr lang="ru-RU" sz="2400" dirty="0">
                        <a:effectLst/>
                        <a:latin typeface="Calibri"/>
                        <a:ea typeface="Calibri"/>
                        <a:cs typeface="Times New Roman"/>
                      </a:endParaRPr>
                    </a:p>
                  </a:txBody>
                  <a:tcPr marL="92667" marR="926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bl>
          </a:graphicData>
        </a:graphic>
      </p:graphicFrame>
      <p:sp>
        <p:nvSpPr>
          <p:cNvPr id="3" name="Текст 2"/>
          <p:cNvSpPr>
            <a:spLocks noGrp="1"/>
          </p:cNvSpPr>
          <p:nvPr>
            <p:ph type="body" sz="half" idx="2"/>
          </p:nvPr>
        </p:nvSpPr>
        <p:spPr>
          <a:xfrm>
            <a:off x="467544" y="5301208"/>
            <a:ext cx="7200800" cy="1062879"/>
          </a:xfrm>
        </p:spPr>
        <p:txBody>
          <a:bodyPr>
            <a:noAutofit/>
          </a:bodyPr>
          <a:lstStyle/>
          <a:p>
            <a:pPr algn="just">
              <a:lnSpc>
                <a:spcPct val="100000"/>
              </a:lnSpc>
            </a:pPr>
            <a:r>
              <a:rPr lang="en-US" sz="2400" i="1" dirty="0">
                <a:solidFill>
                  <a:srgbClr val="000000"/>
                </a:solidFill>
                <a:latin typeface="Cambria"/>
                <a:cs typeface="Cambria"/>
              </a:rPr>
              <a:t>*Integral indicator, which is measured by </a:t>
            </a:r>
            <a:r>
              <a:rPr lang="en-US" sz="2400" i="1" dirty="0" smtClean="0">
                <a:solidFill>
                  <a:srgbClr val="000000"/>
                </a:solidFill>
                <a:latin typeface="Cambria"/>
                <a:cs typeface="Cambria"/>
              </a:rPr>
              <a:t>14 items</a:t>
            </a:r>
            <a:r>
              <a:rPr lang="en-US" sz="2400" i="1" dirty="0">
                <a:solidFill>
                  <a:srgbClr val="000000"/>
                </a:solidFill>
                <a:latin typeface="Cambria"/>
                <a:cs typeface="Cambria"/>
              </a:rPr>
              <a:t> </a:t>
            </a:r>
            <a:r>
              <a:rPr lang="en-US" sz="2400" i="1" dirty="0" smtClean="0">
                <a:solidFill>
                  <a:srgbClr val="000000"/>
                </a:solidFill>
                <a:latin typeface="Cambria"/>
                <a:cs typeface="Cambria"/>
              </a:rPr>
              <a:t>-  the The Compulsive Internet Use Scale (</a:t>
            </a:r>
            <a:r>
              <a:rPr lang="en-US" sz="2400" b="1" i="1" dirty="0" smtClean="0">
                <a:solidFill>
                  <a:srgbClr val="000000"/>
                </a:solidFill>
                <a:latin typeface="Cambria"/>
                <a:cs typeface="Cambria"/>
              </a:rPr>
              <a:t>CIUS)</a:t>
            </a:r>
            <a:endParaRPr lang="ru-RU" sz="2400" i="1" dirty="0">
              <a:solidFill>
                <a:srgbClr val="000000"/>
              </a:solidFill>
              <a:latin typeface="Cambria"/>
              <a:cs typeface="Cambria"/>
            </a:endParaRPr>
          </a:p>
        </p:txBody>
      </p:sp>
      <p:sp>
        <p:nvSpPr>
          <p:cNvPr id="7" name="Прямоугольник 6"/>
          <p:cNvSpPr/>
          <p:nvPr/>
        </p:nvSpPr>
        <p:spPr>
          <a:xfrm>
            <a:off x="179512" y="836712"/>
            <a:ext cx="8640960" cy="400110"/>
          </a:xfrm>
          <a:prstGeom prst="rect">
            <a:avLst/>
          </a:prstGeom>
        </p:spPr>
        <p:txBody>
          <a:bodyPr wrap="square">
            <a:spAutoFit/>
          </a:bodyPr>
          <a:lstStyle/>
          <a:p>
            <a:pPr algn="ctr"/>
            <a:r>
              <a:rPr lang="en-US" sz="2000" b="1" dirty="0" smtClean="0"/>
              <a:t>The compulsive Internet use index among the respondents ,</a:t>
            </a:r>
            <a:r>
              <a:rPr lang="uk-UA" sz="2000" b="1" dirty="0" smtClean="0"/>
              <a:t>% </a:t>
            </a:r>
            <a:r>
              <a:rPr lang="en-US" sz="2000" b="1" dirty="0" smtClean="0"/>
              <a:t>by gender</a:t>
            </a:r>
            <a:endParaRPr lang="ru-RU" sz="2000" dirty="0"/>
          </a:p>
        </p:txBody>
      </p:sp>
    </p:spTree>
    <p:extLst>
      <p:ext uri="{BB962C8B-B14F-4D97-AF65-F5344CB8AC3E}">
        <p14:creationId xmlns:p14="http://schemas.microsoft.com/office/powerpoint/2010/main" val="28064788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8229600" cy="4669979"/>
          </a:xfrm>
        </p:spPr>
        <p:txBody>
          <a:bodyPr/>
          <a:lstStyle/>
          <a:p>
            <a:pPr marL="0" indent="0" algn="ctr">
              <a:buNone/>
            </a:pPr>
            <a:r>
              <a:rPr lang="en-US" sz="1600" b="1" dirty="0">
                <a:solidFill>
                  <a:schemeClr val="tx1"/>
                </a:solidFill>
                <a:latin typeface="+mn-lt"/>
              </a:rPr>
              <a:t>The </a:t>
            </a:r>
            <a:r>
              <a:rPr lang="en-US" sz="1600" b="1" dirty="0" smtClean="0">
                <a:solidFill>
                  <a:schemeClr val="tx1"/>
                </a:solidFill>
                <a:latin typeface="+mn-lt"/>
              </a:rPr>
              <a:t>part </a:t>
            </a:r>
            <a:r>
              <a:rPr lang="en-US" sz="1600" b="1" dirty="0">
                <a:solidFill>
                  <a:schemeClr val="tx1"/>
                </a:solidFill>
                <a:latin typeface="+mn-lt"/>
              </a:rPr>
              <a:t>of adolescents, who gambled at least 1 time during the last 12 months, </a:t>
            </a:r>
            <a:endParaRPr lang="en-US" sz="1600" b="1" dirty="0" smtClean="0">
              <a:solidFill>
                <a:schemeClr val="tx1"/>
              </a:solidFill>
              <a:latin typeface="+mn-lt"/>
            </a:endParaRPr>
          </a:p>
          <a:p>
            <a:pPr marL="0" indent="0" algn="ctr">
              <a:buNone/>
            </a:pPr>
            <a:r>
              <a:rPr lang="en-US" sz="1600" b="1" dirty="0" smtClean="0">
                <a:solidFill>
                  <a:schemeClr val="tx1"/>
                </a:solidFill>
                <a:latin typeface="+mn-lt"/>
              </a:rPr>
              <a:t>% </a:t>
            </a:r>
            <a:r>
              <a:rPr lang="en-US" sz="1600" b="1" dirty="0">
                <a:solidFill>
                  <a:schemeClr val="tx1"/>
                </a:solidFill>
                <a:latin typeface="+mn-lt"/>
              </a:rPr>
              <a:t>by age and gender </a:t>
            </a:r>
            <a:r>
              <a:rPr lang="uk-UA" sz="1600" b="1" dirty="0">
                <a:solidFill>
                  <a:schemeClr val="tx1"/>
                </a:solidFill>
                <a:latin typeface="+mn-lt"/>
              </a:rPr>
              <a:t> </a:t>
            </a:r>
            <a:endParaRPr lang="en-US" sz="1600" b="1" dirty="0">
              <a:solidFill>
                <a:schemeClr val="tx1"/>
              </a:solidFill>
              <a:latin typeface="+mn-lt"/>
            </a:endParaRPr>
          </a:p>
          <a:p>
            <a:pPr marL="0" indent="0">
              <a:buNone/>
            </a:pPr>
            <a:endParaRPr lang="ru-RU" dirty="0">
              <a:latin typeface="Cambria" panose="02040503050406030204" pitchFamily="18" charset="0"/>
            </a:endParaRPr>
          </a:p>
        </p:txBody>
      </p:sp>
      <p:sp>
        <p:nvSpPr>
          <p:cNvPr id="6" name="Заголовок 1"/>
          <p:cNvSpPr>
            <a:spLocks noGrp="1"/>
          </p:cNvSpPr>
          <p:nvPr>
            <p:ph type="title"/>
          </p:nvPr>
        </p:nvSpPr>
        <p:spPr>
          <a:xfrm>
            <a:off x="323850" y="260350"/>
            <a:ext cx="8229600" cy="403225"/>
          </a:xfrm>
        </p:spPr>
        <p:txBody>
          <a:bodyPr>
            <a:noAutofit/>
          </a:bodyPr>
          <a:lstStyle/>
          <a:p>
            <a:r>
              <a:rPr lang="en-US" sz="3600" b="1" dirty="0" smtClean="0">
                <a:latin typeface="Cambria" panose="02040503050406030204" pitchFamily="18" charset="0"/>
                <a:cs typeface="Cambria"/>
              </a:rPr>
              <a:t>Gambling </a:t>
            </a:r>
            <a:r>
              <a:rPr lang="uk-UA" sz="3600" b="1" dirty="0" smtClean="0">
                <a:latin typeface="Cambria" panose="02040503050406030204" pitchFamily="18" charset="0"/>
                <a:cs typeface="Cambria"/>
              </a:rPr>
              <a:t>(1)</a:t>
            </a:r>
            <a:endParaRPr lang="uk-UA" sz="3600" dirty="0">
              <a:latin typeface="Cambria" panose="02040503050406030204" pitchFamily="18" charset="0"/>
              <a:cs typeface="Cambria"/>
            </a:endParaRPr>
          </a:p>
        </p:txBody>
      </p:sp>
      <p:graphicFrame>
        <p:nvGraphicFramePr>
          <p:cNvPr id="7" name="Диаграмма 6"/>
          <p:cNvGraphicFramePr/>
          <p:nvPr>
            <p:extLst>
              <p:ext uri="{D42A27DB-BD31-4B8C-83A1-F6EECF244321}">
                <p14:modId xmlns:p14="http://schemas.microsoft.com/office/powerpoint/2010/main" val="1190057649"/>
              </p:ext>
            </p:extLst>
          </p:nvPr>
        </p:nvGraphicFramePr>
        <p:xfrm>
          <a:off x="179512" y="3789040"/>
          <a:ext cx="8784976" cy="32255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p:cNvGraphicFramePr/>
          <p:nvPr>
            <p:extLst>
              <p:ext uri="{D42A27DB-BD31-4B8C-83A1-F6EECF244321}">
                <p14:modId xmlns:p14="http://schemas.microsoft.com/office/powerpoint/2010/main" val="4243913702"/>
              </p:ext>
            </p:extLst>
          </p:nvPr>
        </p:nvGraphicFramePr>
        <p:xfrm>
          <a:off x="539552" y="1196752"/>
          <a:ext cx="8280920" cy="2520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5568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856" y="0"/>
            <a:ext cx="8229600" cy="548680"/>
          </a:xfrm>
        </p:spPr>
        <p:txBody>
          <a:bodyPr>
            <a:noAutofit/>
          </a:bodyPr>
          <a:lstStyle/>
          <a:p>
            <a:r>
              <a:rPr lang="en-US" sz="3600" b="1" dirty="0" smtClean="0"/>
              <a:t>Gambling (2)</a:t>
            </a:r>
            <a:endParaRPr lang="uk-UA" sz="3600" dirty="0"/>
          </a:p>
        </p:txBody>
      </p:sp>
      <p:sp>
        <p:nvSpPr>
          <p:cNvPr id="9" name="Объект 4"/>
          <p:cNvSpPr txBox="1">
            <a:spLocks/>
          </p:cNvSpPr>
          <p:nvPr/>
        </p:nvSpPr>
        <p:spPr>
          <a:xfrm>
            <a:off x="4572000" y="692697"/>
            <a:ext cx="4267200" cy="43924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ru-RU" dirty="0"/>
          </a:p>
        </p:txBody>
      </p:sp>
      <p:sp>
        <p:nvSpPr>
          <p:cNvPr id="11" name="TextBox 10"/>
          <p:cNvSpPr txBox="1"/>
          <p:nvPr/>
        </p:nvSpPr>
        <p:spPr>
          <a:xfrm>
            <a:off x="304721" y="3487941"/>
            <a:ext cx="8371736" cy="584775"/>
          </a:xfrm>
          <a:prstGeom prst="rect">
            <a:avLst/>
          </a:prstGeom>
          <a:noFill/>
        </p:spPr>
        <p:txBody>
          <a:bodyPr wrap="square" rtlCol="0">
            <a:spAutoFit/>
          </a:bodyPr>
          <a:lstStyle/>
          <a:p>
            <a:pPr algn="ctr"/>
            <a:r>
              <a:rPr lang="en-US" sz="1600" b="1" dirty="0"/>
              <a:t>Types of games</a:t>
            </a:r>
            <a:r>
              <a:rPr lang="uk-UA" sz="1600" b="1" dirty="0"/>
              <a:t>,% </a:t>
            </a:r>
            <a:r>
              <a:rPr lang="en-US" sz="1600" b="1" dirty="0"/>
              <a:t>of respondents, who played </a:t>
            </a:r>
            <a:r>
              <a:rPr lang="en-US" sz="1600" b="1" dirty="0" smtClean="0"/>
              <a:t>NOT ON </a:t>
            </a:r>
            <a:r>
              <a:rPr lang="en-US" sz="1600" b="1" dirty="0"/>
              <a:t>THE INTERNET with some frequency during last 12 months</a:t>
            </a:r>
            <a:endParaRPr lang="uk-UA" sz="1600" dirty="0"/>
          </a:p>
        </p:txBody>
      </p:sp>
      <p:sp>
        <p:nvSpPr>
          <p:cNvPr id="13" name="TextBox 12"/>
          <p:cNvSpPr txBox="1"/>
          <p:nvPr/>
        </p:nvSpPr>
        <p:spPr>
          <a:xfrm>
            <a:off x="304720" y="476672"/>
            <a:ext cx="8595998" cy="584775"/>
          </a:xfrm>
          <a:prstGeom prst="rect">
            <a:avLst/>
          </a:prstGeom>
          <a:noFill/>
        </p:spPr>
        <p:txBody>
          <a:bodyPr wrap="square" rtlCol="0">
            <a:spAutoFit/>
          </a:bodyPr>
          <a:lstStyle/>
          <a:p>
            <a:pPr algn="ctr"/>
            <a:r>
              <a:rPr lang="en-US" sz="1600" b="1" dirty="0" smtClean="0"/>
              <a:t>Types of games</a:t>
            </a:r>
            <a:r>
              <a:rPr lang="uk-UA" sz="1600" b="1" dirty="0" smtClean="0"/>
              <a:t>,% </a:t>
            </a:r>
            <a:r>
              <a:rPr lang="en-US" sz="1600" b="1" dirty="0" smtClean="0"/>
              <a:t>of respondents, who played ON THE INTERNET with some frequency during last 12 months</a:t>
            </a:r>
            <a:endParaRPr lang="uk-UA" sz="1600" dirty="0"/>
          </a:p>
        </p:txBody>
      </p:sp>
      <p:graphicFrame>
        <p:nvGraphicFramePr>
          <p:cNvPr id="6" name="Диаграмма 5"/>
          <p:cNvGraphicFramePr>
            <a:graphicFrameLocks/>
          </p:cNvGraphicFramePr>
          <p:nvPr>
            <p:extLst>
              <p:ext uri="{D42A27DB-BD31-4B8C-83A1-F6EECF244321}">
                <p14:modId xmlns:p14="http://schemas.microsoft.com/office/powerpoint/2010/main" val="3561217803"/>
              </p:ext>
            </p:extLst>
          </p:nvPr>
        </p:nvGraphicFramePr>
        <p:xfrm>
          <a:off x="534850" y="1066489"/>
          <a:ext cx="7911477" cy="24214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a:graphicFrameLocks/>
          </p:cNvGraphicFramePr>
          <p:nvPr>
            <p:extLst>
              <p:ext uri="{D42A27DB-BD31-4B8C-83A1-F6EECF244321}">
                <p14:modId xmlns:p14="http://schemas.microsoft.com/office/powerpoint/2010/main" val="2923458169"/>
              </p:ext>
            </p:extLst>
          </p:nvPr>
        </p:nvGraphicFramePr>
        <p:xfrm>
          <a:off x="534266" y="4221088"/>
          <a:ext cx="8136905" cy="23875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0649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76064"/>
          </a:xfrm>
        </p:spPr>
        <p:txBody>
          <a:bodyPr>
            <a:noAutofit/>
          </a:bodyPr>
          <a:lstStyle/>
          <a:p>
            <a:r>
              <a:rPr lang="en-US" sz="3600" b="1" dirty="0">
                <a:latin typeface="Cambria" panose="02040503050406030204" pitchFamily="18" charset="0"/>
                <a:cs typeface="Cambria"/>
              </a:rPr>
              <a:t>D</a:t>
            </a:r>
            <a:r>
              <a:rPr lang="en-US" sz="3600" b="1" dirty="0" smtClean="0">
                <a:latin typeface="Cambria" panose="02040503050406030204" pitchFamily="18" charset="0"/>
                <a:cs typeface="Cambria"/>
              </a:rPr>
              <a:t>ependency </a:t>
            </a:r>
            <a:r>
              <a:rPr lang="en-US" sz="3600" b="1" dirty="0">
                <a:latin typeface="Cambria" panose="02040503050406030204" pitchFamily="18" charset="0"/>
                <a:cs typeface="Cambria"/>
              </a:rPr>
              <a:t>on online </a:t>
            </a:r>
            <a:r>
              <a:rPr lang="en-US" sz="3600" b="1" dirty="0" smtClean="0">
                <a:latin typeface="Cambria" panose="02040503050406030204" pitchFamily="18" charset="0"/>
                <a:cs typeface="Cambria"/>
              </a:rPr>
              <a:t>games*</a:t>
            </a:r>
            <a:endParaRPr lang="ru-RU" sz="3600" b="1" dirty="0">
              <a:latin typeface="Cambria" panose="02040503050406030204" pitchFamily="18" charset="0"/>
              <a:cs typeface="Cambria"/>
            </a:endParaRPr>
          </a:p>
        </p:txBody>
      </p:sp>
      <p:sp>
        <p:nvSpPr>
          <p:cNvPr id="5" name="Rectangle 1"/>
          <p:cNvSpPr>
            <a:spLocks noChangeArrowheads="1"/>
          </p:cNvSpPr>
          <p:nvPr/>
        </p:nvSpPr>
        <p:spPr bwMode="auto">
          <a:xfrm>
            <a:off x="971600" y="764704"/>
            <a:ext cx="720079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ru-RU" sz="2000" b="1" dirty="0" smtClean="0"/>
              <a:t>Problematic online-gaming</a:t>
            </a:r>
            <a:r>
              <a:rPr lang="uk-UA" altLang="ru-RU" sz="2000" b="1" dirty="0" smtClean="0"/>
              <a:t>, </a:t>
            </a:r>
            <a:r>
              <a:rPr lang="uk-UA" altLang="ru-RU" sz="2000" b="1" dirty="0"/>
              <a:t>% </a:t>
            </a:r>
            <a:endParaRPr lang="ru-RU" altLang="ru-RU" sz="2000" b="1" dirty="0"/>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1451364918"/>
              </p:ext>
            </p:extLst>
          </p:nvPr>
        </p:nvGraphicFramePr>
        <p:xfrm>
          <a:off x="323529" y="1196753"/>
          <a:ext cx="8352927" cy="3216821"/>
        </p:xfrm>
        <a:graphic>
          <a:graphicData uri="http://schemas.openxmlformats.org/drawingml/2006/table">
            <a:tbl>
              <a:tblPr firstRow="1" firstCol="1" bandRow="1"/>
              <a:tblGrid>
                <a:gridCol w="5797916"/>
                <a:gridCol w="786157"/>
                <a:gridCol w="982697"/>
                <a:gridCol w="786157"/>
              </a:tblGrid>
              <a:tr h="1368151">
                <a:tc>
                  <a:txBody>
                    <a:bodyPr/>
                    <a:lstStyle/>
                    <a:p>
                      <a:pPr>
                        <a:lnSpc>
                          <a:spcPct val="115000"/>
                        </a:lnSpc>
                        <a:spcAft>
                          <a:spcPts val="0"/>
                        </a:spcAft>
                      </a:pPr>
                      <a:r>
                        <a:rPr lang="uk-UA" sz="1600" b="1" dirty="0">
                          <a:effectLst/>
                          <a:latin typeface="Cambria" panose="02040503050406030204" pitchFamily="18" charset="0"/>
                          <a:ea typeface="Calibri"/>
                          <a:cs typeface="Times New Roman"/>
                        </a:rPr>
                        <a:t> </a:t>
                      </a:r>
                      <a:endParaRPr lang="ru-RU" sz="1600" dirty="0">
                        <a:effectLst/>
                        <a:latin typeface="Cambria" panose="02040503050406030204" pitchFamily="18" charset="0"/>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dirty="0" smtClean="0">
                          <a:effectLst/>
                          <a:latin typeface="Cambria" panose="02040503050406030204" pitchFamily="18" charset="0"/>
                          <a:ea typeface="Calibri"/>
                          <a:cs typeface="Times New Roman"/>
                        </a:rPr>
                        <a:t>Boys</a:t>
                      </a:r>
                      <a:endParaRPr lang="ru-RU" sz="2000" dirty="0">
                        <a:effectLst/>
                        <a:latin typeface="Cambria" panose="02040503050406030204" pitchFamily="18" charset="0"/>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dirty="0" smtClean="0">
                          <a:effectLst/>
                          <a:latin typeface="Cambria" panose="02040503050406030204" pitchFamily="18" charset="0"/>
                          <a:ea typeface="Calibri"/>
                          <a:cs typeface="Times New Roman"/>
                        </a:rPr>
                        <a:t>Girls</a:t>
                      </a:r>
                      <a:endParaRPr lang="ru-RU" sz="2000" dirty="0">
                        <a:effectLst/>
                        <a:latin typeface="Cambria" panose="02040503050406030204" pitchFamily="18" charset="0"/>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dirty="0" smtClean="0">
                          <a:effectLst/>
                          <a:latin typeface="Cambria" panose="02040503050406030204" pitchFamily="18" charset="0"/>
                          <a:ea typeface="Calibri"/>
                          <a:cs typeface="Times New Roman"/>
                        </a:rPr>
                        <a:t>Among all</a:t>
                      </a:r>
                      <a:endParaRPr lang="ru-RU" sz="2000" dirty="0">
                        <a:effectLst/>
                        <a:latin typeface="Cambria" panose="02040503050406030204" pitchFamily="18" charset="0"/>
                        <a:ea typeface="Calibri"/>
                        <a:cs typeface="Times New Roman"/>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94">
                <a:tc>
                  <a:txBody>
                    <a:bodyPr/>
                    <a:lstStyle/>
                    <a:p>
                      <a:pPr>
                        <a:lnSpc>
                          <a:spcPct val="115000"/>
                        </a:lnSpc>
                        <a:spcAft>
                          <a:spcPts val="0"/>
                        </a:spcAft>
                      </a:pPr>
                      <a:r>
                        <a:rPr lang="en-US" sz="2400" kern="1200" dirty="0" smtClean="0">
                          <a:solidFill>
                            <a:srgbClr val="000000"/>
                          </a:solidFill>
                          <a:effectLst/>
                          <a:latin typeface="Times New Roman"/>
                          <a:ea typeface="Calibri"/>
                          <a:cs typeface="Times New Roman"/>
                        </a:rPr>
                        <a:t>No dependency on</a:t>
                      </a:r>
                      <a:r>
                        <a:rPr lang="en-US" sz="2400" kern="1200" baseline="0" dirty="0" smtClean="0">
                          <a:solidFill>
                            <a:srgbClr val="000000"/>
                          </a:solidFill>
                          <a:effectLst/>
                          <a:latin typeface="Times New Roman"/>
                          <a:ea typeface="Calibri"/>
                          <a:cs typeface="Times New Roman"/>
                        </a:rPr>
                        <a:t> online gaming</a:t>
                      </a:r>
                      <a:endParaRPr lang="ru-RU" sz="2400" dirty="0">
                        <a:effectLst/>
                        <a:latin typeface="Cambria" panose="02040503050406030204"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uk-UA" sz="2400" dirty="0">
                          <a:solidFill>
                            <a:srgbClr val="000000"/>
                          </a:solidFill>
                          <a:effectLst/>
                          <a:latin typeface="Cambria" panose="02040503050406030204" pitchFamily="18" charset="0"/>
                          <a:ea typeface="Calibri"/>
                          <a:cs typeface="Times New Roman"/>
                        </a:rPr>
                        <a:t>27,4</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uk-UA" sz="2400" dirty="0">
                          <a:solidFill>
                            <a:srgbClr val="000000"/>
                          </a:solidFill>
                          <a:effectLst/>
                          <a:latin typeface="Cambria" panose="02040503050406030204" pitchFamily="18" charset="0"/>
                          <a:ea typeface="Calibri"/>
                          <a:cs typeface="Times New Roman"/>
                        </a:rPr>
                        <a:t>69,0</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uk-UA" sz="2400" b="1" dirty="0">
                          <a:solidFill>
                            <a:srgbClr val="000000"/>
                          </a:solidFill>
                          <a:effectLst/>
                          <a:latin typeface="Cambria" panose="02040503050406030204" pitchFamily="18" charset="0"/>
                          <a:ea typeface="Calibri"/>
                          <a:cs typeface="Times New Roman"/>
                        </a:rPr>
                        <a:t>49,3</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619488">
                <a:tc>
                  <a:txBody>
                    <a:bodyPr/>
                    <a:lstStyle/>
                    <a:p>
                      <a:pPr>
                        <a:lnSpc>
                          <a:spcPct val="115000"/>
                        </a:lnSpc>
                        <a:spcAft>
                          <a:spcPts val="0"/>
                        </a:spcAft>
                      </a:pPr>
                      <a:r>
                        <a:rPr lang="en-US" sz="2400" dirty="0" smtClean="0">
                          <a:effectLst/>
                          <a:latin typeface="Cambria" panose="02040503050406030204" pitchFamily="18" charset="0"/>
                          <a:ea typeface="Calibri"/>
                          <a:cs typeface="Times New Roman"/>
                        </a:rPr>
                        <a:t>Moderate </a:t>
                      </a:r>
                      <a:r>
                        <a:rPr lang="en-US" sz="2400" kern="1200" dirty="0" smtClean="0">
                          <a:solidFill>
                            <a:srgbClr val="000000"/>
                          </a:solidFill>
                          <a:effectLst/>
                          <a:latin typeface="Times New Roman"/>
                          <a:ea typeface="Calibri"/>
                          <a:cs typeface="Times New Roman"/>
                        </a:rPr>
                        <a:t>dependency on</a:t>
                      </a:r>
                      <a:r>
                        <a:rPr lang="en-US" sz="2400" kern="1200" baseline="0" dirty="0" smtClean="0">
                          <a:solidFill>
                            <a:srgbClr val="000000"/>
                          </a:solidFill>
                          <a:effectLst/>
                          <a:latin typeface="Times New Roman"/>
                          <a:ea typeface="Calibri"/>
                          <a:cs typeface="Times New Roman"/>
                        </a:rPr>
                        <a:t> online gaming</a:t>
                      </a:r>
                      <a:endParaRPr lang="ru-RU" sz="2400" dirty="0">
                        <a:effectLst/>
                        <a:latin typeface="Cambria" panose="02040503050406030204" pitchFamily="18"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uk-UA" sz="2400" dirty="0">
                          <a:solidFill>
                            <a:srgbClr val="000000"/>
                          </a:solidFill>
                          <a:effectLst/>
                          <a:latin typeface="Cambria" panose="02040503050406030204" pitchFamily="18" charset="0"/>
                          <a:ea typeface="Calibri"/>
                          <a:cs typeface="Times New Roman"/>
                        </a:rPr>
                        <a:t>66,4</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uk-UA" sz="2400" dirty="0">
                          <a:solidFill>
                            <a:srgbClr val="000000"/>
                          </a:solidFill>
                          <a:effectLst/>
                          <a:latin typeface="Cambria" panose="02040503050406030204" pitchFamily="18" charset="0"/>
                          <a:ea typeface="Calibri"/>
                          <a:cs typeface="Times New Roman"/>
                        </a:rPr>
                        <a:t>30,1</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uk-UA" sz="2400" b="1" dirty="0">
                          <a:solidFill>
                            <a:srgbClr val="000000"/>
                          </a:solidFill>
                          <a:effectLst/>
                          <a:latin typeface="Cambria" panose="02040503050406030204" pitchFamily="18" charset="0"/>
                          <a:ea typeface="Calibri"/>
                          <a:cs typeface="Times New Roman"/>
                        </a:rPr>
                        <a:t>47,3</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19488">
                <a:tc>
                  <a:txBody>
                    <a:bodyPr/>
                    <a:lstStyle/>
                    <a:p>
                      <a:pPr>
                        <a:lnSpc>
                          <a:spcPct val="115000"/>
                        </a:lnSpc>
                        <a:spcAft>
                          <a:spcPts val="0"/>
                        </a:spcAft>
                      </a:pPr>
                      <a:r>
                        <a:rPr lang="en-US" sz="2400" dirty="0" smtClean="0">
                          <a:effectLst/>
                          <a:latin typeface="Cambria" panose="02040503050406030204" pitchFamily="18" charset="0"/>
                          <a:ea typeface="Calibri"/>
                          <a:cs typeface="Times New Roman"/>
                        </a:rPr>
                        <a:t>Strong</a:t>
                      </a:r>
                      <a:r>
                        <a:rPr lang="uk-UA" sz="2400" dirty="0" smtClean="0">
                          <a:effectLst/>
                          <a:latin typeface="Cambria" panose="02040503050406030204" pitchFamily="18" charset="0"/>
                          <a:ea typeface="Calibri"/>
                          <a:cs typeface="Times New Roman"/>
                        </a:rPr>
                        <a:t> </a:t>
                      </a:r>
                      <a:r>
                        <a:rPr lang="en-US" sz="2400" kern="1200" dirty="0" smtClean="0">
                          <a:solidFill>
                            <a:srgbClr val="000000"/>
                          </a:solidFill>
                          <a:effectLst/>
                          <a:latin typeface="Times New Roman"/>
                          <a:ea typeface="Calibri"/>
                          <a:cs typeface="Times New Roman"/>
                        </a:rPr>
                        <a:t>dependency on</a:t>
                      </a:r>
                      <a:r>
                        <a:rPr lang="en-US" sz="2400" kern="1200" baseline="0" dirty="0" smtClean="0">
                          <a:solidFill>
                            <a:srgbClr val="000000"/>
                          </a:solidFill>
                          <a:effectLst/>
                          <a:latin typeface="Times New Roman"/>
                          <a:ea typeface="Calibri"/>
                          <a:cs typeface="Times New Roman"/>
                        </a:rPr>
                        <a:t> online gaming</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uk-UA" sz="2400" dirty="0">
                          <a:solidFill>
                            <a:srgbClr val="000000"/>
                          </a:solidFill>
                          <a:effectLst/>
                          <a:latin typeface="Cambria" panose="02040503050406030204" pitchFamily="18" charset="0"/>
                          <a:ea typeface="Calibri"/>
                          <a:cs typeface="Times New Roman"/>
                        </a:rPr>
                        <a:t>6,2</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uk-UA" sz="2400" dirty="0">
                          <a:solidFill>
                            <a:srgbClr val="000000"/>
                          </a:solidFill>
                          <a:effectLst/>
                          <a:latin typeface="Cambria" panose="02040503050406030204" pitchFamily="18" charset="0"/>
                          <a:ea typeface="Calibri"/>
                          <a:cs typeface="Times New Roman"/>
                        </a:rPr>
                        <a:t>1,0</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uk-UA" sz="2400" b="1" dirty="0">
                          <a:solidFill>
                            <a:srgbClr val="000000"/>
                          </a:solidFill>
                          <a:effectLst/>
                          <a:latin typeface="Cambria" panose="02040503050406030204" pitchFamily="18" charset="0"/>
                          <a:ea typeface="Calibri"/>
                          <a:cs typeface="Times New Roman"/>
                        </a:rPr>
                        <a:t>3,4</a:t>
                      </a:r>
                      <a:endParaRPr lang="ru-RU" sz="2400" dirty="0">
                        <a:effectLst/>
                        <a:latin typeface="Cambria" panose="02040503050406030204" pitchFamily="18" charset="0"/>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r>
            </a:tbl>
          </a:graphicData>
        </a:graphic>
      </p:graphicFrame>
      <p:sp>
        <p:nvSpPr>
          <p:cNvPr id="3" name="Прямоугольник 2"/>
          <p:cNvSpPr/>
          <p:nvPr/>
        </p:nvSpPr>
        <p:spPr>
          <a:xfrm>
            <a:off x="467544" y="4509120"/>
            <a:ext cx="8064896" cy="769441"/>
          </a:xfrm>
          <a:prstGeom prst="rect">
            <a:avLst/>
          </a:prstGeom>
        </p:spPr>
        <p:txBody>
          <a:bodyPr wrap="square">
            <a:spAutoFit/>
          </a:bodyPr>
          <a:lstStyle/>
          <a:p>
            <a:pPr algn="just"/>
            <a:r>
              <a:rPr lang="en-US" sz="2200" i="1" dirty="0" smtClean="0">
                <a:latin typeface="Cambria"/>
                <a:cs typeface="Cambria"/>
              </a:rPr>
              <a:t>*Integral </a:t>
            </a:r>
            <a:r>
              <a:rPr lang="en-US" sz="2200" i="1" dirty="0">
                <a:latin typeface="Cambria"/>
                <a:cs typeface="Cambria"/>
              </a:rPr>
              <a:t>indicator, which is measured by </a:t>
            </a:r>
            <a:r>
              <a:rPr lang="en-US" sz="2200" i="1" dirty="0" smtClean="0">
                <a:latin typeface="Cambria"/>
                <a:cs typeface="Cambria"/>
              </a:rPr>
              <a:t>12 items concerning </a:t>
            </a:r>
            <a:r>
              <a:rPr lang="en-US" sz="2200" i="1" dirty="0">
                <a:latin typeface="Cambria"/>
                <a:cs typeface="Cambria"/>
              </a:rPr>
              <a:t>the online games </a:t>
            </a:r>
            <a:r>
              <a:rPr lang="en-US" sz="2200" i="1" dirty="0" smtClean="0">
                <a:latin typeface="Cambria"/>
                <a:cs typeface="Cambria"/>
              </a:rPr>
              <a:t>- Problematic </a:t>
            </a:r>
            <a:r>
              <a:rPr lang="en-US" sz="2200" i="1" dirty="0">
                <a:latin typeface="Cambria"/>
                <a:cs typeface="Cambria"/>
              </a:rPr>
              <a:t>Online Gaming Questionnaire POGQ</a:t>
            </a:r>
            <a:r>
              <a:rPr lang="uk-UA" sz="2200" i="1" dirty="0">
                <a:latin typeface="Cambria"/>
                <a:cs typeface="Cambria"/>
              </a:rPr>
              <a:t>−</a:t>
            </a:r>
            <a:r>
              <a:rPr lang="en-US" sz="2200" i="1" dirty="0" smtClean="0">
                <a:latin typeface="Cambria"/>
                <a:cs typeface="Cambria"/>
              </a:rPr>
              <a:t>ST</a:t>
            </a:r>
            <a:r>
              <a:rPr lang="ru-RU" sz="2200" i="1" dirty="0" smtClean="0">
                <a:latin typeface="Cambria"/>
                <a:cs typeface="Cambria"/>
              </a:rPr>
              <a:t>. </a:t>
            </a:r>
          </a:p>
        </p:txBody>
      </p:sp>
    </p:spTree>
    <p:extLst>
      <p:ext uri="{BB962C8B-B14F-4D97-AF65-F5344CB8AC3E}">
        <p14:creationId xmlns:p14="http://schemas.microsoft.com/office/powerpoint/2010/main" val="4050337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567936" cy="980728"/>
          </a:xfrm>
        </p:spPr>
        <p:txBody>
          <a:bodyPr/>
          <a:lstStyle/>
          <a:p>
            <a:pPr>
              <a:lnSpc>
                <a:spcPct val="80000"/>
              </a:lnSpc>
            </a:pPr>
            <a:r>
              <a:rPr lang="en-US" sz="3200" b="1" dirty="0"/>
              <a:t>O</a:t>
            </a:r>
            <a:r>
              <a:rPr lang="en-US" sz="3200" b="1" dirty="0" smtClean="0"/>
              <a:t>ther results are presented in the national and international reports</a:t>
            </a:r>
            <a:r>
              <a:rPr lang="en-US" sz="3200" b="1" dirty="0"/>
              <a:t>:</a:t>
            </a:r>
            <a:endParaRPr lang="ru-RU" sz="3200" b="1" dirty="0"/>
          </a:p>
        </p:txBody>
      </p:sp>
      <p:sp>
        <p:nvSpPr>
          <p:cNvPr id="3" name="Объект 2"/>
          <p:cNvSpPr>
            <a:spLocks noGrp="1"/>
          </p:cNvSpPr>
          <p:nvPr>
            <p:ph idx="1"/>
          </p:nvPr>
        </p:nvSpPr>
        <p:spPr>
          <a:xfrm>
            <a:off x="323528" y="1196752"/>
            <a:ext cx="8568952" cy="5661248"/>
          </a:xfrm>
        </p:spPr>
        <p:txBody>
          <a:bodyPr>
            <a:normAutofit fontScale="25000" lnSpcReduction="20000"/>
          </a:bodyPr>
          <a:lstStyle/>
          <a:p>
            <a:pPr>
              <a:buFont typeface="Wingdings" charset="2"/>
              <a:buChar char="Ø"/>
            </a:pPr>
            <a:r>
              <a:rPr lang="en-US" sz="9600" dirty="0">
                <a:solidFill>
                  <a:schemeClr val="tx1"/>
                </a:solidFill>
                <a:latin typeface="Cambria"/>
                <a:cs typeface="Cambria"/>
              </a:rPr>
              <a:t>The prevalence of </a:t>
            </a:r>
            <a:r>
              <a:rPr lang="en-US" sz="9600" dirty="0" smtClean="0">
                <a:solidFill>
                  <a:schemeClr val="tx1"/>
                </a:solidFill>
                <a:latin typeface="Cambria"/>
                <a:cs typeface="Cambria"/>
              </a:rPr>
              <a:t>adolescents’ consumption of </a:t>
            </a:r>
            <a:r>
              <a:rPr lang="en-US" sz="9600" dirty="0">
                <a:solidFill>
                  <a:schemeClr val="tx1"/>
                </a:solidFill>
                <a:latin typeface="Cambria"/>
                <a:cs typeface="Cambria"/>
              </a:rPr>
              <a:t>certain alcoholic beverages: beer, wine, champagne, soft drinks, spirits</a:t>
            </a:r>
          </a:p>
          <a:p>
            <a:pPr>
              <a:buFont typeface="Wingdings" charset="2"/>
              <a:buChar char="Ø"/>
            </a:pPr>
            <a:r>
              <a:rPr lang="en-US" sz="9600" dirty="0">
                <a:solidFill>
                  <a:schemeClr val="tx1"/>
                </a:solidFill>
                <a:latin typeface="Cambria"/>
                <a:cs typeface="Cambria"/>
              </a:rPr>
              <a:t>The volume of alcohol consumption by adolescents </a:t>
            </a:r>
          </a:p>
          <a:p>
            <a:pPr>
              <a:buFont typeface="Wingdings" charset="2"/>
              <a:buChar char="Ø"/>
            </a:pPr>
            <a:r>
              <a:rPr lang="en-US" sz="9600" dirty="0">
                <a:solidFill>
                  <a:schemeClr val="tx1"/>
                </a:solidFill>
                <a:latin typeface="Cambria"/>
                <a:cs typeface="Cambria"/>
              </a:rPr>
              <a:t>Places of consumption</a:t>
            </a:r>
          </a:p>
          <a:p>
            <a:pPr>
              <a:buFont typeface="Wingdings" charset="2"/>
              <a:buChar char="Ø"/>
            </a:pPr>
            <a:r>
              <a:rPr lang="en-US" sz="9600" dirty="0">
                <a:solidFill>
                  <a:schemeClr val="tx1"/>
                </a:solidFill>
                <a:latin typeface="Cambria"/>
                <a:cs typeface="Cambria"/>
              </a:rPr>
              <a:t>The </a:t>
            </a:r>
            <a:r>
              <a:rPr lang="en-US" sz="9600" dirty="0" smtClean="0">
                <a:solidFill>
                  <a:schemeClr val="tx1"/>
                </a:solidFill>
                <a:latin typeface="Cambria"/>
                <a:cs typeface="Cambria"/>
              </a:rPr>
              <a:t>consumption of </a:t>
            </a:r>
            <a:r>
              <a:rPr lang="en-US" sz="9600" dirty="0">
                <a:solidFill>
                  <a:schemeClr val="tx1"/>
                </a:solidFill>
                <a:latin typeface="Cambria"/>
                <a:cs typeface="Cambria"/>
              </a:rPr>
              <a:t>different types of psychoactive substances</a:t>
            </a:r>
          </a:p>
          <a:p>
            <a:pPr>
              <a:buFont typeface="Wingdings" charset="2"/>
              <a:buChar char="Ø"/>
            </a:pPr>
            <a:r>
              <a:rPr lang="en-US" sz="9600" dirty="0">
                <a:solidFill>
                  <a:schemeClr val="tx1"/>
                </a:solidFill>
                <a:latin typeface="Cambria"/>
                <a:cs typeface="Cambria"/>
              </a:rPr>
              <a:t>The </a:t>
            </a:r>
            <a:r>
              <a:rPr lang="en-US" sz="9600" dirty="0" smtClean="0">
                <a:solidFill>
                  <a:schemeClr val="tx1"/>
                </a:solidFill>
                <a:latin typeface="Cambria"/>
                <a:cs typeface="Cambria"/>
              </a:rPr>
              <a:t>consumption of </a:t>
            </a:r>
            <a:r>
              <a:rPr lang="en-US" sz="9600" dirty="0">
                <a:solidFill>
                  <a:schemeClr val="tx1"/>
                </a:solidFill>
                <a:latin typeface="Cambria"/>
                <a:cs typeface="Cambria"/>
              </a:rPr>
              <a:t>energy drinks, including with alcohol</a:t>
            </a:r>
          </a:p>
          <a:p>
            <a:pPr>
              <a:buFont typeface="Wingdings" charset="2"/>
              <a:buChar char="Ø"/>
            </a:pPr>
            <a:r>
              <a:rPr lang="en-US" sz="9600" dirty="0" smtClean="0">
                <a:solidFill>
                  <a:schemeClr val="tx1"/>
                </a:solidFill>
                <a:latin typeface="Cambria"/>
                <a:cs typeface="Cambria"/>
              </a:rPr>
              <a:t>Poly drug use (</a:t>
            </a:r>
            <a:r>
              <a:rPr lang="en-US" sz="9600" dirty="0">
                <a:solidFill>
                  <a:schemeClr val="tx1"/>
                </a:solidFill>
                <a:latin typeface="Cambria"/>
                <a:cs typeface="Cambria"/>
              </a:rPr>
              <a:t>the combined </a:t>
            </a:r>
            <a:r>
              <a:rPr lang="en-US" sz="9600" dirty="0" smtClean="0">
                <a:solidFill>
                  <a:schemeClr val="tx1"/>
                </a:solidFill>
                <a:latin typeface="Cambria"/>
                <a:cs typeface="Cambria"/>
              </a:rPr>
              <a:t>consumption of </a:t>
            </a:r>
            <a:r>
              <a:rPr lang="en-US" sz="9600" dirty="0">
                <a:solidFill>
                  <a:schemeClr val="tx1"/>
                </a:solidFill>
                <a:latin typeface="Cambria"/>
                <a:cs typeface="Cambria"/>
              </a:rPr>
              <a:t>psychoactive substances)</a:t>
            </a:r>
          </a:p>
          <a:p>
            <a:pPr>
              <a:buFont typeface="Wingdings" charset="2"/>
              <a:buChar char="Ø"/>
            </a:pPr>
            <a:r>
              <a:rPr lang="en-US" sz="9600" dirty="0">
                <a:solidFill>
                  <a:schemeClr val="tx1"/>
                </a:solidFill>
                <a:latin typeface="Cambria"/>
                <a:cs typeface="Cambria"/>
              </a:rPr>
              <a:t>The characteristics of the substance </a:t>
            </a:r>
            <a:r>
              <a:rPr lang="en-US" sz="9600" dirty="0" smtClean="0">
                <a:solidFill>
                  <a:schemeClr val="tx1"/>
                </a:solidFill>
                <a:latin typeface="Cambria"/>
                <a:cs typeface="Cambria"/>
              </a:rPr>
              <a:t>use risks </a:t>
            </a:r>
          </a:p>
          <a:p>
            <a:pPr>
              <a:buFont typeface="Wingdings" charset="2"/>
              <a:buChar char="Ø"/>
            </a:pPr>
            <a:r>
              <a:rPr lang="en-US" sz="9600" dirty="0">
                <a:solidFill>
                  <a:schemeClr val="tx1"/>
                </a:solidFill>
                <a:latin typeface="Cambria"/>
                <a:cs typeface="Cambria"/>
              </a:rPr>
              <a:t>Parent family</a:t>
            </a:r>
          </a:p>
          <a:p>
            <a:pPr>
              <a:buFont typeface="Wingdings" charset="2"/>
              <a:buChar char="Ø"/>
            </a:pPr>
            <a:r>
              <a:rPr lang="en-US" sz="9600" dirty="0" smtClean="0">
                <a:solidFill>
                  <a:schemeClr val="tx1"/>
                </a:solidFill>
                <a:latin typeface="Cambria"/>
                <a:cs typeface="Cambria"/>
              </a:rPr>
              <a:t>Relations with parents</a:t>
            </a:r>
            <a:endParaRPr lang="en-US" sz="9600" dirty="0">
              <a:solidFill>
                <a:schemeClr val="tx1"/>
              </a:solidFill>
              <a:latin typeface="Cambria"/>
              <a:cs typeface="Cambria"/>
            </a:endParaRPr>
          </a:p>
          <a:p>
            <a:pPr>
              <a:buFont typeface="Wingdings" charset="2"/>
              <a:buChar char="Ø"/>
            </a:pPr>
            <a:r>
              <a:rPr lang="en-US" sz="9600" dirty="0" smtClean="0">
                <a:solidFill>
                  <a:schemeClr val="tx1"/>
                </a:solidFill>
                <a:latin typeface="Cambria"/>
                <a:cs typeface="Cambria"/>
              </a:rPr>
              <a:t>Sexual relations (in the context of HIV – infection)</a:t>
            </a:r>
            <a:endParaRPr lang="en-US" sz="9600" dirty="0">
              <a:solidFill>
                <a:schemeClr val="tx1"/>
              </a:solidFill>
              <a:latin typeface="Cambria"/>
              <a:cs typeface="Cambria"/>
            </a:endParaRPr>
          </a:p>
          <a:p>
            <a:pPr>
              <a:buFont typeface="Wingdings" charset="2"/>
              <a:buChar char="Ø"/>
            </a:pPr>
            <a:r>
              <a:rPr lang="en-US" sz="9600" dirty="0">
                <a:solidFill>
                  <a:schemeClr val="tx1"/>
                </a:solidFill>
                <a:latin typeface="Cambria"/>
                <a:cs typeface="Cambria"/>
              </a:rPr>
              <a:t>The application for social services and medical assistance </a:t>
            </a:r>
          </a:p>
          <a:p>
            <a:endParaRPr lang="ru-RU" dirty="0" smtClean="0">
              <a:latin typeface="Cambria"/>
              <a:cs typeface="Cambria"/>
            </a:endParaRPr>
          </a:p>
          <a:p>
            <a:endParaRPr lang="en-US" dirty="0" smtClean="0">
              <a:latin typeface="Cambria"/>
              <a:cs typeface="Cambria"/>
            </a:endParaRPr>
          </a:p>
          <a:p>
            <a:endParaRPr lang="uk-UA" dirty="0" smtClean="0">
              <a:latin typeface="Cambria"/>
              <a:cs typeface="Cambria"/>
            </a:endParaRPr>
          </a:p>
          <a:p>
            <a:pPr marL="0" indent="0">
              <a:buNone/>
            </a:pPr>
            <a:endParaRPr lang="ru-RU" dirty="0"/>
          </a:p>
        </p:txBody>
      </p:sp>
    </p:spTree>
    <p:extLst>
      <p:ext uri="{BB962C8B-B14F-4D97-AF65-F5344CB8AC3E}">
        <p14:creationId xmlns:p14="http://schemas.microsoft.com/office/powerpoint/2010/main" val="466418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idx="4294967295"/>
          </p:nvPr>
        </p:nvSpPr>
        <p:spPr>
          <a:xfrm>
            <a:off x="323528" y="1916832"/>
            <a:ext cx="8388424" cy="2031851"/>
          </a:xfrm>
        </p:spPr>
        <p:txBody>
          <a:bodyPr>
            <a:normAutofit fontScale="90000"/>
          </a:bodyPr>
          <a:lstStyle/>
          <a:p>
            <a:pPr>
              <a:lnSpc>
                <a:spcPct val="80000"/>
              </a:lnSpc>
              <a:spcBef>
                <a:spcPts val="0"/>
              </a:spcBef>
            </a:pPr>
            <a:r>
              <a:rPr lang="en-US" sz="8000" b="1" dirty="0" smtClean="0">
                <a:latin typeface="Cambria" panose="02040503050406030204" pitchFamily="18" charset="0"/>
                <a:cs typeface="Cambria"/>
              </a:rPr>
              <a:t>Recommendations</a:t>
            </a:r>
            <a:br>
              <a:rPr lang="en-US" sz="8000" b="1" dirty="0" smtClean="0">
                <a:latin typeface="Cambria" panose="02040503050406030204" pitchFamily="18" charset="0"/>
                <a:cs typeface="Cambria"/>
              </a:rPr>
            </a:br>
            <a:r>
              <a:rPr lang="en-US" sz="8000" i="1" dirty="0" smtClean="0">
                <a:latin typeface="Cambria" panose="02040503050406030204" pitchFamily="18" charset="0"/>
                <a:cs typeface="Cambria"/>
              </a:rPr>
              <a:t>(evidence based strong implication for policy)</a:t>
            </a:r>
            <a:endParaRPr lang="ru-RU" sz="8000" i="1" dirty="0">
              <a:latin typeface="Cambria" panose="02040503050406030204" pitchFamily="18" charset="0"/>
              <a:cs typeface="Cambria"/>
            </a:endParaRPr>
          </a:p>
        </p:txBody>
      </p:sp>
      <p:sp>
        <p:nvSpPr>
          <p:cNvPr id="8" name="Заголовок 5"/>
          <p:cNvSpPr txBox="1">
            <a:spLocks/>
          </p:cNvSpPr>
          <p:nvPr/>
        </p:nvSpPr>
        <p:spPr>
          <a:xfrm>
            <a:off x="323528" y="3140968"/>
            <a:ext cx="8568952"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endParaRPr lang="ru-RU" dirty="0"/>
          </a:p>
        </p:txBody>
      </p:sp>
    </p:spTree>
    <p:extLst>
      <p:ext uri="{BB962C8B-B14F-4D97-AF65-F5344CB8AC3E}">
        <p14:creationId xmlns:p14="http://schemas.microsoft.com/office/powerpoint/2010/main" val="30285399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22"/>
            <a:ext cx="8229600" cy="763488"/>
          </a:xfrm>
        </p:spPr>
        <p:txBody>
          <a:bodyPr/>
          <a:lstStyle/>
          <a:p>
            <a:r>
              <a:rPr lang="en-US" sz="4000" b="1" dirty="0" err="1" smtClean="0">
                <a:latin typeface="Cambria" panose="02040503050406030204" pitchFamily="18" charset="0"/>
                <a:cs typeface="Cambria"/>
              </a:rPr>
              <a:t>Recomendations</a:t>
            </a:r>
            <a:r>
              <a:rPr lang="en-US" sz="4000" b="1" dirty="0" smtClean="0">
                <a:latin typeface="Cambria" panose="02040503050406030204" pitchFamily="18" charset="0"/>
                <a:cs typeface="Cambria"/>
              </a:rPr>
              <a:t> </a:t>
            </a:r>
            <a:r>
              <a:rPr lang="en-US" sz="4000" b="1" dirty="0">
                <a:latin typeface="Cambria" panose="02040503050406030204" pitchFamily="18" charset="0"/>
                <a:cs typeface="Cambria"/>
              </a:rPr>
              <a:t>(</a:t>
            </a:r>
            <a:r>
              <a:rPr lang="uk-UA" sz="4000" b="1" dirty="0">
                <a:latin typeface="Cambria" panose="02040503050406030204" pitchFamily="18" charset="0"/>
                <a:cs typeface="Cambria"/>
              </a:rPr>
              <a:t>1</a:t>
            </a:r>
            <a:r>
              <a:rPr lang="en-US" sz="4000" b="1" dirty="0">
                <a:latin typeface="Cambria" panose="02040503050406030204" pitchFamily="18" charset="0"/>
                <a:cs typeface="Cambria"/>
              </a:rPr>
              <a:t>)</a:t>
            </a:r>
            <a:endParaRPr lang="ru-RU" sz="4000" b="1" dirty="0">
              <a:latin typeface="Cambria" panose="02040503050406030204" pitchFamily="18" charset="0"/>
              <a:cs typeface="Cambria"/>
            </a:endParaRPr>
          </a:p>
        </p:txBody>
      </p:sp>
      <p:sp>
        <p:nvSpPr>
          <p:cNvPr id="3" name="Объект 2"/>
          <p:cNvSpPr>
            <a:spLocks noGrp="1"/>
          </p:cNvSpPr>
          <p:nvPr>
            <p:ph idx="1"/>
          </p:nvPr>
        </p:nvSpPr>
        <p:spPr>
          <a:xfrm>
            <a:off x="395536" y="980728"/>
            <a:ext cx="8229600" cy="5832648"/>
          </a:xfrm>
        </p:spPr>
        <p:txBody>
          <a:bodyPr>
            <a:normAutofit fontScale="92500"/>
          </a:bodyPr>
          <a:lstStyle/>
          <a:p>
            <a:pPr lvl="0" algn="just">
              <a:spcBef>
                <a:spcPts val="1200"/>
              </a:spcBef>
              <a:buFont typeface="Wingdings" panose="05000000000000000000" pitchFamily="2" charset="2"/>
              <a:buChar char="Ø"/>
            </a:pPr>
            <a:r>
              <a:rPr lang="en-US" sz="2600" dirty="0" smtClean="0">
                <a:solidFill>
                  <a:schemeClr val="tx1"/>
                </a:solidFill>
                <a:latin typeface="Cambria" panose="02040503050406030204" pitchFamily="18" charset="0"/>
              </a:rPr>
              <a:t>Implementation of </a:t>
            </a:r>
            <a:r>
              <a:rPr lang="en-US" sz="2600" dirty="0">
                <a:solidFill>
                  <a:schemeClr val="tx1"/>
                </a:solidFill>
                <a:latin typeface="Cambria" panose="02040503050406030204" pitchFamily="18" charset="0"/>
              </a:rPr>
              <a:t>a </a:t>
            </a:r>
            <a:r>
              <a:rPr lang="en-US" sz="2600" b="1" dirty="0">
                <a:solidFill>
                  <a:schemeClr val="tx1"/>
                </a:solidFill>
                <a:latin typeface="Cambria" panose="02040503050406030204" pitchFamily="18" charset="0"/>
              </a:rPr>
              <a:t>comprehensive alcohol and drug policy</a:t>
            </a:r>
            <a:r>
              <a:rPr lang="en-US" sz="2600" dirty="0">
                <a:solidFill>
                  <a:schemeClr val="tx1"/>
                </a:solidFill>
                <a:latin typeface="Cambria" panose="02040503050406030204" pitchFamily="18" charset="0"/>
              </a:rPr>
              <a:t>, aimed at reducing the prevalence of </a:t>
            </a:r>
            <a:r>
              <a:rPr lang="en-US" sz="2600" dirty="0" smtClean="0">
                <a:solidFill>
                  <a:schemeClr val="tx1"/>
                </a:solidFill>
                <a:latin typeface="Cambria" panose="02040503050406030204" pitchFamily="18" charset="0"/>
              </a:rPr>
              <a:t>substance </a:t>
            </a:r>
            <a:r>
              <a:rPr lang="en-US" sz="2600" dirty="0">
                <a:solidFill>
                  <a:schemeClr val="tx1"/>
                </a:solidFill>
                <a:latin typeface="Cambria" panose="02040503050406030204" pitchFamily="18" charset="0"/>
              </a:rPr>
              <a:t>use among the general population and among young people, in particular, among school-aged children.</a:t>
            </a:r>
            <a:endParaRPr lang="uk-UA" sz="2600" dirty="0">
              <a:solidFill>
                <a:schemeClr val="tx1"/>
              </a:solidFill>
              <a:latin typeface="Cambria" panose="02040503050406030204" pitchFamily="18" charset="0"/>
            </a:endParaRPr>
          </a:p>
          <a:p>
            <a:pPr algn="just">
              <a:spcBef>
                <a:spcPts val="600"/>
              </a:spcBef>
              <a:buClr>
                <a:srgbClr val="4F6228"/>
              </a:buClr>
              <a:buSzPts val="1600"/>
              <a:buFont typeface="Wingdings" panose="05000000000000000000" pitchFamily="2" charset="2"/>
              <a:buChar char="Ø"/>
              <a:tabLst>
                <a:tab pos="990600" algn="l"/>
              </a:tabLst>
            </a:pPr>
            <a:r>
              <a:rPr lang="en-US" sz="2600" dirty="0">
                <a:solidFill>
                  <a:schemeClr val="tx1"/>
                </a:solidFill>
                <a:latin typeface="Cambria" panose="02040503050406030204" pitchFamily="18" charset="0"/>
                <a:ea typeface="Times New Roman"/>
                <a:cs typeface="Times New Roman"/>
              </a:rPr>
              <a:t>On-going </a:t>
            </a:r>
            <a:r>
              <a:rPr lang="en-US" sz="2600" b="1" dirty="0">
                <a:solidFill>
                  <a:schemeClr val="tx1"/>
                </a:solidFill>
                <a:latin typeface="Cambria" panose="02040503050406030204" pitchFamily="18" charset="0"/>
                <a:ea typeface="Times New Roman"/>
                <a:cs typeface="Times New Roman"/>
              </a:rPr>
              <a:t>monitoring and evaluation </a:t>
            </a:r>
            <a:r>
              <a:rPr lang="en-US" sz="2600" dirty="0">
                <a:solidFill>
                  <a:schemeClr val="tx1"/>
                </a:solidFill>
                <a:latin typeface="Cambria" panose="02040503050406030204" pitchFamily="18" charset="0"/>
                <a:ea typeface="Times New Roman"/>
                <a:cs typeface="Times New Roman"/>
              </a:rPr>
              <a:t>of implementation of already adopted legislation, orders, regulations prohibiting smoking and drinking alcohol in public places.</a:t>
            </a:r>
            <a:endParaRPr lang="ru-RU" sz="2600" dirty="0">
              <a:solidFill>
                <a:schemeClr val="tx1"/>
              </a:solidFill>
              <a:latin typeface="Cambria" panose="02040503050406030204" pitchFamily="18" charset="0"/>
              <a:ea typeface="Calibri"/>
              <a:cs typeface="Times New Roman"/>
            </a:endParaRPr>
          </a:p>
          <a:p>
            <a:pPr lvl="0" algn="just">
              <a:spcBef>
                <a:spcPts val="600"/>
              </a:spcBef>
              <a:buClr>
                <a:srgbClr val="4F6228"/>
              </a:buClr>
              <a:buSzPts val="1600"/>
              <a:buFont typeface="Wingdings" panose="05000000000000000000" pitchFamily="2" charset="2"/>
              <a:buChar char="Ø"/>
              <a:tabLst>
                <a:tab pos="990600" algn="l"/>
              </a:tabLst>
            </a:pPr>
            <a:r>
              <a:rPr lang="en-US" sz="2600" dirty="0" smtClean="0">
                <a:solidFill>
                  <a:schemeClr val="tx1"/>
                </a:solidFill>
                <a:latin typeface="Cambria" panose="02040503050406030204" pitchFamily="18" charset="0"/>
                <a:ea typeface="Calibri"/>
                <a:cs typeface="Times New Roman"/>
              </a:rPr>
              <a:t>Expansion  </a:t>
            </a:r>
            <a:r>
              <a:rPr lang="en-US" sz="2600" dirty="0">
                <a:solidFill>
                  <a:schemeClr val="tx1"/>
                </a:solidFill>
                <a:latin typeface="Cambria" panose="02040503050406030204" pitchFamily="18" charset="0"/>
                <a:ea typeface="Calibri"/>
                <a:cs typeface="Times New Roman"/>
              </a:rPr>
              <a:t>the </a:t>
            </a:r>
            <a:r>
              <a:rPr lang="en-US" sz="2600" b="1" dirty="0">
                <a:solidFill>
                  <a:schemeClr val="tx1"/>
                </a:solidFill>
                <a:latin typeface="Cambria" panose="02040503050406030204" pitchFamily="18" charset="0"/>
                <a:ea typeface="Calibri"/>
                <a:cs typeface="Times New Roman"/>
              </a:rPr>
              <a:t>interaction network </a:t>
            </a:r>
            <a:r>
              <a:rPr lang="en-US" sz="2600" dirty="0">
                <a:solidFill>
                  <a:schemeClr val="tx1"/>
                </a:solidFill>
                <a:latin typeface="Cambria" panose="02040503050406030204" pitchFamily="18" charset="0"/>
                <a:ea typeface="Calibri"/>
                <a:cs typeface="Times New Roman"/>
              </a:rPr>
              <a:t>of Youth Friendly Clinics, non-governmental organizations experts with school staff.</a:t>
            </a:r>
          </a:p>
          <a:p>
            <a:pPr algn="just">
              <a:spcBef>
                <a:spcPts val="600"/>
              </a:spcBef>
              <a:buClr>
                <a:srgbClr val="4F6228"/>
              </a:buClr>
              <a:buSzPts val="1600"/>
              <a:buFont typeface="Wingdings" panose="05000000000000000000" pitchFamily="2" charset="2"/>
              <a:buChar char="Ø"/>
              <a:tabLst>
                <a:tab pos="990600" algn="l"/>
              </a:tabLst>
            </a:pPr>
            <a:r>
              <a:rPr lang="en-US" sz="2600" dirty="0" smtClean="0">
                <a:solidFill>
                  <a:schemeClr val="tx1"/>
                </a:solidFill>
                <a:latin typeface="Cambria" panose="02040503050406030204" pitchFamily="18" charset="0"/>
                <a:ea typeface="Calibri"/>
                <a:cs typeface="Cambria"/>
              </a:rPr>
              <a:t>Implementation of preventive programs for </a:t>
            </a:r>
            <a:r>
              <a:rPr lang="en-US" sz="2600" b="1" dirty="0" smtClean="0">
                <a:solidFill>
                  <a:schemeClr val="tx1"/>
                </a:solidFill>
                <a:latin typeface="Cambria" panose="02040503050406030204" pitchFamily="18" charset="0"/>
                <a:ea typeface="Calibri"/>
                <a:cs typeface="Cambria"/>
              </a:rPr>
              <a:t>adolescents who use non-injective drugs</a:t>
            </a:r>
            <a:r>
              <a:rPr lang="en-US" sz="2600" dirty="0" smtClean="0">
                <a:solidFill>
                  <a:schemeClr val="tx1"/>
                </a:solidFill>
                <a:latin typeface="Cambria" panose="02040503050406030204" pitchFamily="18" charset="0"/>
                <a:ea typeface="Calibri"/>
                <a:cs typeface="Cambria"/>
              </a:rPr>
              <a:t>, promotion of methods and best practices of interventions.</a:t>
            </a:r>
            <a:endParaRPr lang="uk-UA" sz="2600" dirty="0" smtClean="0">
              <a:solidFill>
                <a:schemeClr val="tx1"/>
              </a:solidFill>
              <a:latin typeface="Cambria" panose="02040503050406030204" pitchFamily="18" charset="0"/>
              <a:ea typeface="Calibri"/>
              <a:cs typeface="Cambria"/>
            </a:endParaRPr>
          </a:p>
          <a:p>
            <a:pPr lvl="0" algn="just">
              <a:spcBef>
                <a:spcPts val="600"/>
              </a:spcBef>
              <a:buClr>
                <a:srgbClr val="4F6228"/>
              </a:buClr>
              <a:buSzPts val="1600"/>
              <a:buFont typeface="Wingdings" panose="05000000000000000000" pitchFamily="2" charset="2"/>
              <a:buChar char="Ø"/>
              <a:tabLst>
                <a:tab pos="990600" algn="l"/>
              </a:tabLst>
            </a:pPr>
            <a:endParaRPr lang="en-US" dirty="0" smtClean="0">
              <a:solidFill>
                <a:schemeClr val="tx1"/>
              </a:solidFill>
              <a:latin typeface="Cambria" panose="02040503050406030204" pitchFamily="18" charset="0"/>
              <a:ea typeface="Calibri"/>
              <a:cs typeface="Cambria"/>
            </a:endParaRPr>
          </a:p>
          <a:p>
            <a:pPr algn="just">
              <a:spcBef>
                <a:spcPts val="600"/>
              </a:spcBef>
              <a:buClr>
                <a:srgbClr val="4F6228"/>
              </a:buClr>
              <a:buSzPts val="1600"/>
              <a:buFont typeface="Wingdings" panose="05000000000000000000" pitchFamily="2" charset="2"/>
              <a:buChar char="Ø"/>
              <a:tabLst>
                <a:tab pos="990600" algn="l"/>
              </a:tabLst>
            </a:pPr>
            <a:endParaRPr lang="ru-RU" dirty="0">
              <a:solidFill>
                <a:schemeClr val="tx1"/>
              </a:solidFill>
              <a:latin typeface="Cambria" panose="02040503050406030204" pitchFamily="18" charset="0"/>
              <a:ea typeface="Calibri"/>
              <a:cs typeface="Cambria"/>
            </a:endParaRPr>
          </a:p>
          <a:p>
            <a:pPr lvl="0" algn="just">
              <a:spcBef>
                <a:spcPts val="0"/>
              </a:spcBef>
              <a:buClr>
                <a:srgbClr val="4F6228"/>
              </a:buClr>
              <a:buSzPts val="1600"/>
              <a:buFont typeface="Wingdings" panose="05000000000000000000" pitchFamily="2" charset="2"/>
              <a:buChar char="Ø"/>
              <a:tabLst>
                <a:tab pos="990600" algn="l"/>
              </a:tabLst>
            </a:pPr>
            <a:endParaRPr lang="ru-RU" dirty="0">
              <a:latin typeface="Cambria" panose="02040503050406030204" pitchFamily="18" charset="0"/>
              <a:ea typeface="Calibri"/>
              <a:cs typeface="Cambria"/>
            </a:endParaRPr>
          </a:p>
          <a:p>
            <a:endParaRPr lang="ru-RU" dirty="0">
              <a:latin typeface="Cambria" panose="02040503050406030204" pitchFamily="18" charset="0"/>
              <a:cs typeface="Cambria"/>
            </a:endParaRPr>
          </a:p>
        </p:txBody>
      </p:sp>
    </p:spTree>
    <p:extLst>
      <p:ext uri="{BB962C8B-B14F-4D97-AF65-F5344CB8AC3E}">
        <p14:creationId xmlns:p14="http://schemas.microsoft.com/office/powerpoint/2010/main" val="12923995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76000">
              <a:schemeClr val="bg1">
                <a:tint val="90000"/>
                <a:shade val="90000"/>
                <a:satMod val="200000"/>
              </a:schemeClr>
            </a:gs>
            <a:gs pos="92000">
              <a:schemeClr val="bg1">
                <a:tint val="90000"/>
                <a:shade val="70000"/>
                <a:satMod val="2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8336"/>
            <a:ext cx="8229600" cy="763488"/>
          </a:xfrm>
        </p:spPr>
        <p:txBody>
          <a:bodyPr/>
          <a:lstStyle/>
          <a:p>
            <a:r>
              <a:rPr lang="en-US" sz="4000" b="1" dirty="0" err="1" smtClean="0">
                <a:latin typeface="Cambria" panose="02040503050406030204" pitchFamily="18" charset="0"/>
                <a:cs typeface="Cambria"/>
              </a:rPr>
              <a:t>Recomendations</a:t>
            </a:r>
            <a:r>
              <a:rPr lang="uk-UA" sz="4000" b="1" dirty="0" smtClean="0">
                <a:latin typeface="Cambria" panose="02040503050406030204" pitchFamily="18" charset="0"/>
                <a:cs typeface="Cambria"/>
              </a:rPr>
              <a:t> </a:t>
            </a:r>
            <a:r>
              <a:rPr lang="uk-UA" sz="4000" b="1" dirty="0">
                <a:latin typeface="Cambria" panose="02040503050406030204" pitchFamily="18" charset="0"/>
                <a:cs typeface="Cambria"/>
              </a:rPr>
              <a:t>(2)</a:t>
            </a:r>
            <a:endParaRPr lang="ru-RU" sz="4000" b="1" dirty="0">
              <a:latin typeface="Cambria" panose="02040503050406030204" pitchFamily="18" charset="0"/>
              <a:cs typeface="Cambria"/>
            </a:endParaRPr>
          </a:p>
        </p:txBody>
      </p:sp>
      <p:sp>
        <p:nvSpPr>
          <p:cNvPr id="3" name="Объект 2"/>
          <p:cNvSpPr>
            <a:spLocks noGrp="1"/>
          </p:cNvSpPr>
          <p:nvPr>
            <p:ph idx="1"/>
          </p:nvPr>
        </p:nvSpPr>
        <p:spPr>
          <a:xfrm>
            <a:off x="197872" y="764704"/>
            <a:ext cx="8928992" cy="5760640"/>
          </a:xfrm>
        </p:spPr>
        <p:txBody>
          <a:bodyPr>
            <a:noAutofit/>
          </a:bodyPr>
          <a:lstStyle/>
          <a:p>
            <a:pPr>
              <a:buFont typeface="Wingdings" panose="05000000000000000000" pitchFamily="2" charset="2"/>
              <a:buChar char="Ø"/>
            </a:pPr>
            <a:r>
              <a:rPr lang="en-US" sz="2400" dirty="0">
                <a:solidFill>
                  <a:schemeClr val="tx1"/>
                </a:solidFill>
                <a:latin typeface="Cambria" panose="02040503050406030204" pitchFamily="18" charset="0"/>
                <a:ea typeface="Times New Roman"/>
              </a:rPr>
              <a:t>Formation and implementation of measures to conduct </a:t>
            </a:r>
            <a:r>
              <a:rPr lang="en-US" sz="2400" b="1" dirty="0" err="1">
                <a:solidFill>
                  <a:schemeClr val="tx1"/>
                </a:solidFill>
                <a:latin typeface="Cambria" panose="02040503050406030204" pitchFamily="18" charset="0"/>
                <a:ea typeface="Times New Roman"/>
              </a:rPr>
              <a:t>antinicotine</a:t>
            </a:r>
            <a:r>
              <a:rPr lang="en-US" sz="2400" b="1" dirty="0">
                <a:solidFill>
                  <a:schemeClr val="tx1"/>
                </a:solidFill>
                <a:latin typeface="Cambria" panose="02040503050406030204" pitchFamily="18" charset="0"/>
                <a:ea typeface="Times New Roman"/>
              </a:rPr>
              <a:t> informational and educational campaign </a:t>
            </a:r>
            <a:r>
              <a:rPr lang="en-US" sz="2400" dirty="0">
                <a:solidFill>
                  <a:schemeClr val="tx1"/>
                </a:solidFill>
                <a:latin typeface="Cambria" panose="02040503050406030204" pitchFamily="18" charset="0"/>
                <a:ea typeface="Times New Roman"/>
              </a:rPr>
              <a:t>for students, parents and professionals.</a:t>
            </a:r>
          </a:p>
          <a:p>
            <a:pPr>
              <a:buFont typeface="Wingdings" panose="05000000000000000000" pitchFamily="2" charset="2"/>
              <a:buChar char="Ø"/>
            </a:pPr>
            <a:r>
              <a:rPr lang="en-US" sz="2400" dirty="0">
                <a:solidFill>
                  <a:schemeClr val="tx1"/>
                </a:solidFill>
                <a:latin typeface="Cambria" panose="02040503050406030204" pitchFamily="18" charset="0"/>
                <a:ea typeface="Times New Roman"/>
              </a:rPr>
              <a:t>Taking into account successful implementation of the educational course “Health Basics”, continue systematic educational work with children and adolescents in the area of health promotion</a:t>
            </a:r>
            <a:r>
              <a:rPr lang="en-US" sz="2400" dirty="0" smtClean="0">
                <a:solidFill>
                  <a:schemeClr val="tx1"/>
                </a:solidFill>
                <a:latin typeface="Cambria" panose="02040503050406030204" pitchFamily="18" charset="0"/>
                <a:ea typeface="Times New Roman"/>
              </a:rPr>
              <a:t>. Prevention programs should be aimed at the high school students, student of vocational schools and higher educational institutions.</a:t>
            </a:r>
            <a:endParaRPr lang="uk-UA" sz="2400" dirty="0">
              <a:solidFill>
                <a:schemeClr val="tx1"/>
              </a:solidFill>
              <a:latin typeface="Cambria" panose="02040503050406030204" pitchFamily="18" charset="0"/>
              <a:ea typeface="Times New Roman"/>
            </a:endParaRPr>
          </a:p>
          <a:p>
            <a:pPr marL="363538" indent="-363538" algn="just">
              <a:spcAft>
                <a:spcPts val="1000"/>
              </a:spcAft>
              <a:buFont typeface="Wingdings" panose="05000000000000000000" pitchFamily="2" charset="2"/>
              <a:buChar char="Ø"/>
            </a:pPr>
            <a:r>
              <a:rPr lang="en-US" sz="2400" dirty="0">
                <a:solidFill>
                  <a:schemeClr val="tx1"/>
                </a:solidFill>
                <a:latin typeface="Cambria" panose="02040503050406030204" pitchFamily="18" charset="0"/>
                <a:ea typeface="Times New Roman"/>
                <a:cs typeface="Times New Roman"/>
              </a:rPr>
              <a:t>The implementation of </a:t>
            </a:r>
            <a:r>
              <a:rPr lang="en-US" sz="2400" b="1" dirty="0">
                <a:solidFill>
                  <a:schemeClr val="tx1"/>
                </a:solidFill>
                <a:latin typeface="Cambria" panose="02040503050406030204" pitchFamily="18" charset="0"/>
                <a:ea typeface="Times New Roman"/>
                <a:cs typeface="Times New Roman"/>
              </a:rPr>
              <a:t>social programs for MARA </a:t>
            </a:r>
            <a:r>
              <a:rPr lang="en-US" sz="2400" dirty="0">
                <a:solidFill>
                  <a:schemeClr val="tx1"/>
                </a:solidFill>
                <a:latin typeface="Cambria" panose="02040503050406030204" pitchFamily="18" charset="0"/>
                <a:ea typeface="Times New Roman"/>
                <a:cs typeface="Times New Roman"/>
              </a:rPr>
              <a:t>and their immediate environment, work with families in difficult life circumstances. </a:t>
            </a:r>
            <a:endParaRPr lang="uk-UA" sz="2400" dirty="0">
              <a:solidFill>
                <a:schemeClr val="tx1"/>
              </a:solidFill>
              <a:latin typeface="Cambria" panose="02040503050406030204" pitchFamily="18" charset="0"/>
              <a:ea typeface="Times New Roman"/>
              <a:cs typeface="Times New Roman"/>
            </a:endParaRPr>
          </a:p>
          <a:p>
            <a:pPr marL="363538" indent="-363538" algn="just">
              <a:spcAft>
                <a:spcPts val="1000"/>
              </a:spcAft>
              <a:buFont typeface="Wingdings" panose="05000000000000000000" pitchFamily="2" charset="2"/>
              <a:buChar char="Ø"/>
            </a:pPr>
            <a:r>
              <a:rPr lang="en-US" sz="2400" dirty="0">
                <a:solidFill>
                  <a:schemeClr val="tx1"/>
                </a:solidFill>
                <a:latin typeface="Cambria" panose="02040503050406030204" pitchFamily="18" charset="0"/>
              </a:rPr>
              <a:t>Strengthening </a:t>
            </a:r>
            <a:r>
              <a:rPr lang="en-US" sz="2400" b="1" dirty="0">
                <a:solidFill>
                  <a:schemeClr val="tx1"/>
                </a:solidFill>
                <a:latin typeface="Cambria" panose="02040503050406030204" pitchFamily="18" charset="0"/>
              </a:rPr>
              <a:t>preventive education </a:t>
            </a:r>
            <a:r>
              <a:rPr lang="en-US" sz="2400" dirty="0">
                <a:solidFill>
                  <a:schemeClr val="tx1"/>
                </a:solidFill>
                <a:latin typeface="Cambria" panose="02040503050406030204" pitchFamily="18" charset="0"/>
              </a:rPr>
              <a:t>on the use of Internet resources</a:t>
            </a:r>
            <a:r>
              <a:rPr lang="en-US" sz="2400" dirty="0" smtClean="0">
                <a:solidFill>
                  <a:schemeClr val="tx1"/>
                </a:solidFill>
                <a:latin typeface="Cambria" panose="02040503050406030204" pitchFamily="18" charset="0"/>
              </a:rPr>
              <a:t>.</a:t>
            </a:r>
            <a:endParaRPr lang="en-US" sz="24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30417625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76000">
              <a:schemeClr val="bg1">
                <a:tint val="90000"/>
                <a:shade val="90000"/>
                <a:satMod val="200000"/>
              </a:schemeClr>
            </a:gs>
            <a:gs pos="92000">
              <a:schemeClr val="bg1">
                <a:tint val="90000"/>
                <a:shade val="70000"/>
                <a:satMod val="2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805904"/>
          </a:xfrm>
        </p:spPr>
        <p:txBody>
          <a:bodyPr vert="horz" lIns="91440" tIns="45720" rIns="91440" bIns="45720" rtlCol="0" anchor="b">
            <a:noAutofit/>
          </a:bodyPr>
          <a:lstStyle/>
          <a:p>
            <a:r>
              <a:rPr lang="en-US" sz="4000" b="1" dirty="0" err="1" smtClean="0">
                <a:latin typeface="Cambria" panose="02040503050406030204" pitchFamily="18" charset="0"/>
                <a:cs typeface="Cambria"/>
              </a:rPr>
              <a:t>Recomendations</a:t>
            </a:r>
            <a:r>
              <a:rPr lang="uk-UA" sz="4000" b="1" dirty="0" smtClean="0">
                <a:latin typeface="Cambria" panose="02040503050406030204" pitchFamily="18" charset="0"/>
                <a:cs typeface="Cambria"/>
              </a:rPr>
              <a:t> </a:t>
            </a:r>
            <a:r>
              <a:rPr lang="uk-UA" sz="4000" b="1" dirty="0">
                <a:latin typeface="Cambria" panose="02040503050406030204" pitchFamily="18" charset="0"/>
                <a:cs typeface="Cambria"/>
              </a:rPr>
              <a:t>(3)</a:t>
            </a:r>
            <a:endParaRPr lang="ru-RU" sz="4000" b="1" dirty="0">
              <a:latin typeface="Cambria" panose="02040503050406030204" pitchFamily="18" charset="0"/>
              <a:cs typeface="Cambria"/>
            </a:endParaRPr>
          </a:p>
        </p:txBody>
      </p:sp>
      <p:sp>
        <p:nvSpPr>
          <p:cNvPr id="3" name="Объект 2"/>
          <p:cNvSpPr>
            <a:spLocks noGrp="1"/>
          </p:cNvSpPr>
          <p:nvPr>
            <p:ph idx="1"/>
          </p:nvPr>
        </p:nvSpPr>
        <p:spPr>
          <a:xfrm>
            <a:off x="467544" y="1124744"/>
            <a:ext cx="8085584" cy="5040560"/>
          </a:xfrm>
        </p:spPr>
        <p:txBody>
          <a:bodyPr>
            <a:noAutofit/>
          </a:bodyPr>
          <a:lstStyle/>
          <a:p>
            <a:pPr algn="just">
              <a:spcBef>
                <a:spcPts val="1200"/>
              </a:spcBef>
              <a:buFont typeface="Wingdings" panose="05000000000000000000" pitchFamily="2" charset="2"/>
              <a:buChar char="Ø"/>
            </a:pPr>
            <a:r>
              <a:rPr lang="en-US" sz="2400" dirty="0">
                <a:solidFill>
                  <a:schemeClr val="tx1"/>
                </a:solidFill>
                <a:latin typeface="Cambria" panose="02040503050406030204" pitchFamily="18" charset="0"/>
              </a:rPr>
              <a:t>General educational establishments need to develop a strategy for </a:t>
            </a:r>
            <a:r>
              <a:rPr lang="en-US" sz="2400" b="1" dirty="0">
                <a:solidFill>
                  <a:schemeClr val="tx1"/>
                </a:solidFill>
                <a:latin typeface="Cambria" panose="02040503050406030204" pitchFamily="18" charset="0"/>
              </a:rPr>
              <a:t>cooperation with parents</a:t>
            </a:r>
            <a:r>
              <a:rPr lang="en-US" sz="2400" dirty="0">
                <a:solidFill>
                  <a:schemeClr val="tx1"/>
                </a:solidFill>
                <a:latin typeface="Cambria" panose="02040503050406030204" pitchFamily="18" charset="0"/>
              </a:rPr>
              <a:t>, to actively involve them in the school life, offer common forms of entertainment on campus,  to inform about the results of the school surveys with a focus on the adolescents’ assessment of the parents’ awareness level.</a:t>
            </a:r>
            <a:endParaRPr lang="uk-UA" sz="2400" dirty="0">
              <a:solidFill>
                <a:schemeClr val="tx1"/>
              </a:solidFill>
              <a:latin typeface="Cambria" panose="02040503050406030204" pitchFamily="18" charset="0"/>
            </a:endParaRPr>
          </a:p>
          <a:p>
            <a:pPr algn="just">
              <a:spcBef>
                <a:spcPts val="1200"/>
              </a:spcBef>
              <a:buFont typeface="Wingdings" panose="05000000000000000000" pitchFamily="2" charset="2"/>
              <a:buChar char="Ø"/>
            </a:pPr>
            <a:r>
              <a:rPr lang="en-US" sz="2400" dirty="0">
                <a:solidFill>
                  <a:schemeClr val="tx1"/>
                </a:solidFill>
                <a:latin typeface="Cambria" panose="02040503050406030204" pitchFamily="18" charset="0"/>
                <a:ea typeface="Calibri"/>
              </a:rPr>
              <a:t>The active </a:t>
            </a:r>
            <a:r>
              <a:rPr lang="en-US" sz="2400" b="1" dirty="0">
                <a:solidFill>
                  <a:schemeClr val="tx1"/>
                </a:solidFill>
                <a:latin typeface="Cambria" panose="02040503050406030204" pitchFamily="18" charset="0"/>
                <a:ea typeface="Calibri"/>
              </a:rPr>
              <a:t>involvement of youth </a:t>
            </a:r>
            <a:r>
              <a:rPr lang="en-US" sz="2400" dirty="0">
                <a:solidFill>
                  <a:schemeClr val="tx1"/>
                </a:solidFill>
                <a:latin typeface="Cambria" panose="02040503050406030204" pitchFamily="18" charset="0"/>
                <a:ea typeface="Calibri"/>
              </a:rPr>
              <a:t>in public control over the regulations observance and implementation of programs designed to support health promotion, including a ban on the sale of alcohol to minors, their use in public places, etc</a:t>
            </a:r>
            <a:r>
              <a:rPr lang="en-US" sz="2400" dirty="0" smtClean="0">
                <a:solidFill>
                  <a:schemeClr val="tx1"/>
                </a:solidFill>
                <a:latin typeface="Cambria" panose="02040503050406030204" pitchFamily="18" charset="0"/>
                <a:ea typeface="Calibri"/>
              </a:rPr>
              <a:t>.</a:t>
            </a:r>
            <a:endParaRPr lang="uk-UA" sz="2400" dirty="0">
              <a:solidFill>
                <a:schemeClr val="tx1"/>
              </a:solidFill>
              <a:latin typeface="Cambria" panose="02040503050406030204" pitchFamily="18" charset="0"/>
              <a:ea typeface="Calibri"/>
            </a:endParaRPr>
          </a:p>
        </p:txBody>
      </p:sp>
    </p:spTree>
    <p:extLst>
      <p:ext uri="{BB962C8B-B14F-4D97-AF65-F5344CB8AC3E}">
        <p14:creationId xmlns:p14="http://schemas.microsoft.com/office/powerpoint/2010/main" val="12962222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7"/>
          <p:cNvSpPr>
            <a:spLocks noChangeArrowheads="1"/>
          </p:cNvSpPr>
          <p:nvPr/>
        </p:nvSpPr>
        <p:spPr bwMode="auto">
          <a:xfrm>
            <a:off x="250825" y="2773363"/>
            <a:ext cx="87852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nchor="ctr">
            <a:spAutoFit/>
          </a:bodyPr>
          <a:lstStyle/>
          <a:p>
            <a:pPr algn="ctr"/>
            <a:endParaRPr lang="ru-RU" b="1">
              <a:solidFill>
                <a:srgbClr val="FFFFFF"/>
              </a:solidFill>
            </a:endParaRPr>
          </a:p>
          <a:p>
            <a:pPr algn="ctr"/>
            <a:endParaRPr lang="uk-UA" b="1">
              <a:solidFill>
                <a:srgbClr val="FFFFFF"/>
              </a:solidFill>
            </a:endParaRPr>
          </a:p>
          <a:p>
            <a:pPr algn="ctr"/>
            <a:endParaRPr lang="uk-UA" b="1">
              <a:solidFill>
                <a:srgbClr val="FFFFFF"/>
              </a:solidFill>
            </a:endParaRPr>
          </a:p>
          <a:p>
            <a:pPr algn="ctr"/>
            <a:endParaRPr lang="en-GB" sz="2800" b="1">
              <a:solidFill>
                <a:srgbClr val="FFFFFF"/>
              </a:solidFill>
            </a:endParaRPr>
          </a:p>
          <a:p>
            <a:pPr algn="ctr"/>
            <a:endParaRPr lang="uk-UA" sz="2800" b="1">
              <a:solidFill>
                <a:srgbClr val="FFFFFF"/>
              </a:solidFill>
            </a:endParaRPr>
          </a:p>
          <a:p>
            <a:pPr algn="ctr"/>
            <a:endParaRPr lang="uk-UA" b="1">
              <a:solidFill>
                <a:srgbClr val="FFFFFF"/>
              </a:solidFill>
            </a:endParaRPr>
          </a:p>
          <a:p>
            <a:pPr algn="ctr"/>
            <a:endParaRPr lang="en-GB" sz="2800" b="1">
              <a:solidFill>
                <a:srgbClr val="FFFFFF"/>
              </a:solidFill>
            </a:endParaRPr>
          </a:p>
          <a:p>
            <a:pPr algn="ctr"/>
            <a:endParaRPr lang="uk-UA" sz="2000"/>
          </a:p>
        </p:txBody>
      </p:sp>
      <p:pic>
        <p:nvPicPr>
          <p:cNvPr id="16388" name="Picture 8" descr="uisr_emblem_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5354955"/>
            <a:ext cx="3323108" cy="105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0"/>
          <p:cNvSpPr txBox="1">
            <a:spLocks noChangeArrowheads="1"/>
          </p:cNvSpPr>
          <p:nvPr/>
        </p:nvSpPr>
        <p:spPr bwMode="auto">
          <a:xfrm>
            <a:off x="414387" y="480914"/>
            <a:ext cx="8569325" cy="2308324"/>
          </a:xfrm>
          <a:prstGeom prst="rect">
            <a:avLst/>
          </a:prstGeom>
          <a:solidFill>
            <a:schemeClr val="accent6">
              <a:lumMod val="20000"/>
              <a:lumOff val="80000"/>
            </a:schemeClr>
          </a:solid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algn="ctr">
              <a:defRPr/>
            </a:pPr>
            <a:r>
              <a:rPr lang="uk-UA" sz="4800" b="1" dirty="0" smtClean="0">
                <a:solidFill>
                  <a:schemeClr val="accent1"/>
                </a:solidFill>
                <a:effectLst>
                  <a:outerShdw blurRad="38100" dist="38100" dir="2700000" algn="tl">
                    <a:srgbClr val="000000">
                      <a:alpha val="43137"/>
                    </a:srgbClr>
                  </a:outerShdw>
                </a:effectLst>
              </a:rPr>
              <a:t>Здоров’я </a:t>
            </a:r>
            <a:r>
              <a:rPr lang="uk-UA" sz="4800" b="1" dirty="0">
                <a:solidFill>
                  <a:schemeClr val="accent1"/>
                </a:solidFill>
                <a:effectLst>
                  <a:outerShdw blurRad="38100" dist="38100" dir="2700000" algn="tl">
                    <a:srgbClr val="000000">
                      <a:alpha val="43137"/>
                    </a:srgbClr>
                  </a:outerShdw>
                </a:effectLst>
              </a:rPr>
              <a:t>та поведінкові орієнтації учнівської </a:t>
            </a:r>
            <a:r>
              <a:rPr lang="uk-UA" sz="4800" b="1" dirty="0" smtClean="0">
                <a:solidFill>
                  <a:schemeClr val="accent1"/>
                </a:solidFill>
                <a:effectLst>
                  <a:outerShdw blurRad="38100" dist="38100" dir="2700000" algn="tl">
                    <a:srgbClr val="000000">
                      <a:alpha val="43137"/>
                    </a:srgbClr>
                  </a:outerShdw>
                </a:effectLst>
              </a:rPr>
              <a:t>молоді</a:t>
            </a:r>
            <a:endParaRPr lang="ru-RU" sz="4800" b="1" dirty="0">
              <a:solidFill>
                <a:schemeClr val="accent1"/>
              </a:solidFill>
              <a:effectLst>
                <a:outerShdw blurRad="38100" dist="38100" dir="2700000" algn="tl">
                  <a:srgbClr val="000000">
                    <a:alpha val="43137"/>
                  </a:srgbClr>
                </a:outerShdw>
              </a:effectLst>
            </a:endParaRPr>
          </a:p>
        </p:txBody>
      </p:sp>
      <p:sp>
        <p:nvSpPr>
          <p:cNvPr id="16391" name="Text Box 13"/>
          <p:cNvSpPr txBox="1">
            <a:spLocks noChangeArrowheads="1"/>
          </p:cNvSpPr>
          <p:nvPr/>
        </p:nvSpPr>
        <p:spPr bwMode="auto">
          <a:xfrm>
            <a:off x="1031599" y="3140968"/>
            <a:ext cx="7488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lvl1pPr>
              <a:defRPr sz="2400">
                <a:solidFill>
                  <a:schemeClr val="tx1"/>
                </a:solidFill>
                <a:latin typeface="Univers 55" pitchFamily="2" charset="0"/>
              </a:defRPr>
            </a:lvl1pPr>
            <a:lvl2pPr marL="742950" indent="-285750">
              <a:defRPr sz="2400">
                <a:solidFill>
                  <a:schemeClr val="tx1"/>
                </a:solidFill>
                <a:latin typeface="Univers 55" pitchFamily="2" charset="0"/>
              </a:defRPr>
            </a:lvl2pPr>
            <a:lvl3pPr marL="1143000" indent="-228600">
              <a:defRPr sz="2400">
                <a:solidFill>
                  <a:schemeClr val="tx1"/>
                </a:solidFill>
                <a:latin typeface="Univers 55" pitchFamily="2" charset="0"/>
              </a:defRPr>
            </a:lvl3pPr>
            <a:lvl4pPr marL="1600200" indent="-228600">
              <a:defRPr sz="2400">
                <a:solidFill>
                  <a:schemeClr val="tx1"/>
                </a:solidFill>
                <a:latin typeface="Univers 55" pitchFamily="2" charset="0"/>
              </a:defRPr>
            </a:lvl4pPr>
            <a:lvl5pPr marL="2057400" indent="-228600">
              <a:defRPr sz="2400">
                <a:solidFill>
                  <a:schemeClr val="tx1"/>
                </a:solidFill>
                <a:latin typeface="Univers 55" pitchFamily="2" charset="0"/>
              </a:defRPr>
            </a:lvl5pPr>
            <a:lvl6pPr marL="2514600" indent="-228600" eaLnBrk="0" fontAlgn="base" hangingPunct="0">
              <a:spcBef>
                <a:spcPct val="0"/>
              </a:spcBef>
              <a:spcAft>
                <a:spcPct val="0"/>
              </a:spcAft>
              <a:defRPr sz="2400">
                <a:solidFill>
                  <a:schemeClr val="tx1"/>
                </a:solidFill>
                <a:latin typeface="Univers 55" pitchFamily="2" charset="0"/>
              </a:defRPr>
            </a:lvl6pPr>
            <a:lvl7pPr marL="2971800" indent="-228600" eaLnBrk="0" fontAlgn="base" hangingPunct="0">
              <a:spcBef>
                <a:spcPct val="0"/>
              </a:spcBef>
              <a:spcAft>
                <a:spcPct val="0"/>
              </a:spcAft>
              <a:defRPr sz="2400">
                <a:solidFill>
                  <a:schemeClr val="tx1"/>
                </a:solidFill>
                <a:latin typeface="Univers 55" pitchFamily="2" charset="0"/>
              </a:defRPr>
            </a:lvl7pPr>
            <a:lvl8pPr marL="3429000" indent="-228600" eaLnBrk="0" fontAlgn="base" hangingPunct="0">
              <a:spcBef>
                <a:spcPct val="0"/>
              </a:spcBef>
              <a:spcAft>
                <a:spcPct val="0"/>
              </a:spcAft>
              <a:defRPr sz="2400">
                <a:solidFill>
                  <a:schemeClr val="tx1"/>
                </a:solidFill>
                <a:latin typeface="Univers 55" pitchFamily="2" charset="0"/>
              </a:defRPr>
            </a:lvl8pPr>
            <a:lvl9pPr marL="3886200" indent="-228600" eaLnBrk="0" fontAlgn="base" hangingPunct="0">
              <a:spcBef>
                <a:spcPct val="0"/>
              </a:spcBef>
              <a:spcAft>
                <a:spcPct val="0"/>
              </a:spcAft>
              <a:defRPr sz="2400">
                <a:solidFill>
                  <a:schemeClr val="tx1"/>
                </a:solidFill>
                <a:latin typeface="Univers 55" pitchFamily="2" charset="0"/>
              </a:defRPr>
            </a:lvl9pPr>
          </a:lstStyle>
          <a:p>
            <a:pPr algn="ctr" eaLnBrk="1" hangingPunct="1"/>
            <a:r>
              <a:rPr lang="en-US" sz="3200" b="1" dirty="0">
                <a:solidFill>
                  <a:schemeClr val="tx2">
                    <a:lumMod val="75000"/>
                  </a:schemeClr>
                </a:solidFill>
                <a:latin typeface="Calibri" pitchFamily="34" charset="0"/>
                <a:cs typeface="Calibri" pitchFamily="34" charset="0"/>
              </a:rPr>
              <a:t>Health Behavior in School-aged Children: </a:t>
            </a:r>
            <a:endParaRPr lang="ru-RU" sz="3200" b="1" dirty="0" smtClean="0">
              <a:solidFill>
                <a:schemeClr val="tx2">
                  <a:lumMod val="75000"/>
                </a:schemeClr>
              </a:solidFill>
              <a:latin typeface="Calibri" pitchFamily="34" charset="0"/>
              <a:cs typeface="Calibri" pitchFamily="34" charset="0"/>
            </a:endParaRPr>
          </a:p>
          <a:p>
            <a:pPr algn="ctr" eaLnBrk="1" hangingPunct="1"/>
            <a:r>
              <a:rPr lang="en-US" sz="3200" b="1" dirty="0" smtClean="0">
                <a:solidFill>
                  <a:schemeClr val="tx2">
                    <a:lumMod val="75000"/>
                  </a:schemeClr>
                </a:solidFill>
                <a:latin typeface="Calibri" pitchFamily="34" charset="0"/>
                <a:cs typeface="Calibri" pitchFamily="34" charset="0"/>
              </a:rPr>
              <a:t>a </a:t>
            </a:r>
            <a:r>
              <a:rPr lang="en-US" sz="3200" b="1" dirty="0">
                <a:solidFill>
                  <a:schemeClr val="tx2">
                    <a:lumMod val="75000"/>
                  </a:schemeClr>
                </a:solidFill>
                <a:latin typeface="Calibri" pitchFamily="34" charset="0"/>
                <a:cs typeface="Calibri" pitchFamily="34" charset="0"/>
              </a:rPr>
              <a:t>cross</a:t>
            </a:r>
            <a:r>
              <a:rPr lang="uk-UA" sz="3200" b="1" dirty="0">
                <a:solidFill>
                  <a:schemeClr val="tx2">
                    <a:lumMod val="75000"/>
                  </a:schemeClr>
                </a:solidFill>
                <a:latin typeface="Calibri" pitchFamily="34" charset="0"/>
                <a:cs typeface="Calibri" pitchFamily="34" charset="0"/>
              </a:rPr>
              <a:t>-</a:t>
            </a:r>
            <a:r>
              <a:rPr lang="en-US" sz="3200" b="1" dirty="0">
                <a:solidFill>
                  <a:schemeClr val="tx2">
                    <a:lumMod val="75000"/>
                  </a:schemeClr>
                </a:solidFill>
                <a:latin typeface="Calibri" pitchFamily="34" charset="0"/>
                <a:cs typeface="Calibri" pitchFamily="34" charset="0"/>
              </a:rPr>
              <a:t>national </a:t>
            </a:r>
            <a:r>
              <a:rPr lang="en-US" sz="3200" b="1" dirty="0" smtClean="0">
                <a:solidFill>
                  <a:schemeClr val="tx2">
                    <a:lumMod val="75000"/>
                  </a:schemeClr>
                </a:solidFill>
                <a:latin typeface="Calibri" pitchFamily="34" charset="0"/>
                <a:cs typeface="Calibri" pitchFamily="34" charset="0"/>
              </a:rPr>
              <a:t>study</a:t>
            </a:r>
            <a:r>
              <a:rPr lang="ru-RU" sz="3200" b="1" dirty="0" smtClean="0">
                <a:solidFill>
                  <a:schemeClr val="tx2">
                    <a:lumMod val="75000"/>
                  </a:schemeClr>
                </a:solidFill>
                <a:latin typeface="Calibri" pitchFamily="34" charset="0"/>
                <a:cs typeface="Calibri" pitchFamily="34" charset="0"/>
              </a:rPr>
              <a:t> - 2014</a:t>
            </a:r>
            <a:endParaRPr lang="ru-RU" sz="3200" b="1" dirty="0">
              <a:solidFill>
                <a:schemeClr val="tx2">
                  <a:lumMod val="75000"/>
                </a:schemeClr>
              </a:solidFill>
              <a:latin typeface="Calibri" pitchFamily="34" charset="0"/>
              <a:cs typeface="Calibri"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73" y="4825656"/>
            <a:ext cx="1541852" cy="1729372"/>
          </a:xfrm>
          <a:prstGeom prst="rect">
            <a:avLst/>
          </a:prstGeom>
        </p:spPr>
      </p:pic>
      <p:pic>
        <p:nvPicPr>
          <p:cNvPr id="1026" name="Рисунок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5405075"/>
            <a:ext cx="3053278" cy="91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6" name="TextBox 5"/>
          <p:cNvSpPr txBox="1"/>
          <p:nvPr/>
        </p:nvSpPr>
        <p:spPr>
          <a:xfrm>
            <a:off x="268422" y="767165"/>
            <a:ext cx="3511489" cy="369332"/>
          </a:xfrm>
          <a:prstGeom prst="rect">
            <a:avLst/>
          </a:prstGeom>
          <a:noFill/>
        </p:spPr>
        <p:txBody>
          <a:bodyPr wrap="square" rtlCol="0">
            <a:spAutoFit/>
          </a:bodyPr>
          <a:lstStyle/>
          <a:p>
            <a:r>
              <a:rPr lang="en-US" b="1" dirty="0">
                <a:hlinkClick r:id="rId4"/>
              </a:rPr>
              <a:t>Sponsoring and </a:t>
            </a:r>
            <a:r>
              <a:rPr lang="en-US" b="1" dirty="0" smtClean="0">
                <a:hlinkClick r:id="rId4"/>
              </a:rPr>
              <a:t>funding</a:t>
            </a:r>
            <a:endParaRPr lang="en-US" b="1" dirty="0"/>
          </a:p>
        </p:txBody>
      </p:sp>
      <p:sp>
        <p:nvSpPr>
          <p:cNvPr id="3" name="TextBox 2"/>
          <p:cNvSpPr txBox="1"/>
          <p:nvPr/>
        </p:nvSpPr>
        <p:spPr>
          <a:xfrm>
            <a:off x="251520" y="1176958"/>
            <a:ext cx="8568952" cy="6740307"/>
          </a:xfrm>
          <a:prstGeom prst="rect">
            <a:avLst/>
          </a:prstGeom>
          <a:noFill/>
        </p:spPr>
        <p:txBody>
          <a:bodyPr wrap="square" rtlCol="0">
            <a:spAutoFit/>
          </a:bodyPr>
          <a:lstStyle/>
          <a:p>
            <a:r>
              <a:rPr lang="en-US" b="1" dirty="0">
                <a:solidFill>
                  <a:srgbClr val="C00000"/>
                </a:solidFill>
              </a:rPr>
              <a:t>Sponsors of the 2008 survey</a:t>
            </a:r>
          </a:p>
          <a:p>
            <a:r>
              <a:rPr lang="en-US" b="1" dirty="0" smtClean="0"/>
              <a:t>Major </a:t>
            </a:r>
            <a:r>
              <a:rPr lang="en-US" b="1" dirty="0"/>
              <a:t>sponsor of the surveys in Central and Eastern European countries	</a:t>
            </a:r>
            <a:r>
              <a:rPr lang="ru-RU" b="1" dirty="0" smtClean="0"/>
              <a:t>- </a:t>
            </a:r>
            <a:r>
              <a:rPr lang="en-US" b="1" dirty="0" err="1" smtClean="0"/>
              <a:t>Renovabis</a:t>
            </a:r>
            <a:r>
              <a:rPr lang="en-US" b="1" dirty="0" smtClean="0"/>
              <a:t> </a:t>
            </a:r>
            <a:r>
              <a:rPr lang="en-US" b="1" dirty="0"/>
              <a:t>(</a:t>
            </a:r>
            <a:r>
              <a:rPr lang="en-US" b="1" dirty="0" err="1"/>
              <a:t>Solidaritätsaktion</a:t>
            </a:r>
            <a:r>
              <a:rPr lang="en-US" b="1" dirty="0"/>
              <a:t> der </a:t>
            </a:r>
            <a:r>
              <a:rPr lang="en-US" b="1" dirty="0" err="1"/>
              <a:t>deutschen</a:t>
            </a:r>
            <a:r>
              <a:rPr lang="en-US" b="1" dirty="0"/>
              <a:t> </a:t>
            </a:r>
            <a:r>
              <a:rPr lang="en-US" b="1" dirty="0" err="1"/>
              <a:t>Katholiken</a:t>
            </a:r>
            <a:r>
              <a:rPr lang="en-US" b="1" dirty="0"/>
              <a:t> </a:t>
            </a:r>
            <a:r>
              <a:rPr lang="en-US" b="1" dirty="0" err="1"/>
              <a:t>mit</a:t>
            </a:r>
            <a:r>
              <a:rPr lang="en-US" b="1" dirty="0"/>
              <a:t> den Menschen in </a:t>
            </a:r>
            <a:r>
              <a:rPr lang="en-US" b="1" dirty="0" err="1"/>
              <a:t>Mittel</a:t>
            </a:r>
            <a:r>
              <a:rPr lang="en-US" b="1" dirty="0"/>
              <a:t>- und </a:t>
            </a:r>
            <a:r>
              <a:rPr lang="en-US" b="1" dirty="0" err="1"/>
              <a:t>Osteuropa</a:t>
            </a:r>
            <a:r>
              <a:rPr lang="en-US" b="1" dirty="0"/>
              <a:t>): </a:t>
            </a:r>
            <a:r>
              <a:rPr lang="en-US" b="1" dirty="0" err="1"/>
              <a:t>Projectnr</a:t>
            </a:r>
            <a:r>
              <a:rPr lang="en-US" b="1" dirty="0"/>
              <a:t>. </a:t>
            </a:r>
            <a:r>
              <a:rPr lang="en-US" b="1" dirty="0" smtClean="0"/>
              <a:t>MOE016847</a:t>
            </a:r>
            <a:endParaRPr lang="ru-RU" b="1" dirty="0" smtClean="0"/>
          </a:p>
          <a:p>
            <a:endParaRPr lang="ru-RU" b="1" dirty="0"/>
          </a:p>
          <a:p>
            <a:r>
              <a:rPr lang="en-US" u="sng" dirty="0"/>
              <a:t>Armenia	</a:t>
            </a:r>
          </a:p>
          <a:p>
            <a:r>
              <a:rPr lang="en-US" dirty="0"/>
              <a:t>European Values Study (EVS) Foundation, Department of Sociology, Tilburg University	</a:t>
            </a:r>
          </a:p>
          <a:p>
            <a:r>
              <a:rPr lang="en-US" dirty="0" err="1"/>
              <a:t>Renovabis</a:t>
            </a:r>
            <a:r>
              <a:rPr lang="en-US" dirty="0"/>
              <a:t>	</a:t>
            </a:r>
          </a:p>
          <a:p>
            <a:endParaRPr lang="ru-RU" u="sng" dirty="0" smtClean="0"/>
          </a:p>
          <a:p>
            <a:r>
              <a:rPr lang="en-US" u="sng" dirty="0" smtClean="0"/>
              <a:t>Austria</a:t>
            </a:r>
            <a:r>
              <a:rPr lang="en-US" u="sng" dirty="0"/>
              <a:t>	</a:t>
            </a:r>
          </a:p>
          <a:p>
            <a:r>
              <a:rPr lang="en-US" dirty="0"/>
              <a:t>Austrian federal Ministry of Science and Research</a:t>
            </a:r>
          </a:p>
          <a:p>
            <a:endParaRPr lang="ru-RU" u="sng" dirty="0" smtClean="0"/>
          </a:p>
          <a:p>
            <a:r>
              <a:rPr lang="en-US" u="sng" dirty="0" smtClean="0"/>
              <a:t>Azerbaijan</a:t>
            </a:r>
            <a:r>
              <a:rPr lang="en-US" dirty="0"/>
              <a:t>	</a:t>
            </a:r>
          </a:p>
          <a:p>
            <a:r>
              <a:rPr lang="en-US" dirty="0"/>
              <a:t>European Values Study (EVS) Foundation, Department of Sociology, Tilburg University	</a:t>
            </a:r>
          </a:p>
          <a:p>
            <a:r>
              <a:rPr lang="en-US" dirty="0" err="1"/>
              <a:t>Renovabis</a:t>
            </a:r>
            <a:r>
              <a:rPr lang="en-US" dirty="0"/>
              <a:t>	</a:t>
            </a:r>
          </a:p>
          <a:p>
            <a:endParaRPr lang="ru-RU" u="sng" dirty="0" smtClean="0"/>
          </a:p>
          <a:p>
            <a:r>
              <a:rPr lang="en-US" u="sng" dirty="0" smtClean="0"/>
              <a:t>Belarus</a:t>
            </a:r>
            <a:r>
              <a:rPr lang="en-US" u="sng" dirty="0"/>
              <a:t>	</a:t>
            </a:r>
          </a:p>
          <a:p>
            <a:r>
              <a:rPr lang="en-US" dirty="0"/>
              <a:t>European Values Study (EVS) Foundation, Department of Sociology, Tilburg University	</a:t>
            </a:r>
          </a:p>
          <a:p>
            <a:r>
              <a:rPr lang="en-US" dirty="0" err="1"/>
              <a:t>Renovabis</a:t>
            </a:r>
            <a:r>
              <a:rPr lang="en-US" dirty="0"/>
              <a:t>	</a:t>
            </a:r>
          </a:p>
          <a:p>
            <a:r>
              <a:rPr lang="en-US" dirty="0"/>
              <a:t>Belarus State University</a:t>
            </a:r>
            <a:endParaRPr lang="ru-RU" dirty="0" smtClean="0"/>
          </a:p>
          <a:p>
            <a:endParaRPr lang="ru-RU" dirty="0"/>
          </a:p>
          <a:p>
            <a:endParaRPr lang="ru-RU" dirty="0" smtClean="0"/>
          </a:p>
          <a:p>
            <a:endParaRPr lang="ru-RU" dirty="0"/>
          </a:p>
          <a:p>
            <a:endParaRPr lang="uk-UA" dirty="0"/>
          </a:p>
        </p:txBody>
      </p:sp>
    </p:spTree>
    <p:extLst>
      <p:ext uri="{BB962C8B-B14F-4D97-AF65-F5344CB8AC3E}">
        <p14:creationId xmlns:p14="http://schemas.microsoft.com/office/powerpoint/2010/main" val="3610601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0"/>
            <a:ext cx="3913064" cy="6858000"/>
          </a:xfrm>
          <a:prstGeom prst="rect">
            <a:avLst/>
          </a:prstGeom>
        </p:spPr>
      </p:pic>
      <p:sp>
        <p:nvSpPr>
          <p:cNvPr id="2" name="TextBox 1"/>
          <p:cNvSpPr txBox="1"/>
          <p:nvPr/>
        </p:nvSpPr>
        <p:spPr>
          <a:xfrm>
            <a:off x="4164584" y="188640"/>
            <a:ext cx="4979416" cy="584775"/>
          </a:xfrm>
          <a:prstGeom prst="rect">
            <a:avLst/>
          </a:prstGeom>
          <a:noFill/>
        </p:spPr>
        <p:txBody>
          <a:bodyPr wrap="square" rtlCol="0">
            <a:spAutoFit/>
          </a:bodyPr>
          <a:lstStyle/>
          <a:p>
            <a:r>
              <a:rPr lang="ru-RU" sz="16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ВІДКРИТО ДОСТУП ДО ДАНИХ </a:t>
            </a:r>
            <a:r>
              <a:rPr lang="en-US" sz="16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HBSC </a:t>
            </a:r>
            <a:br>
              <a:rPr lang="en-US" sz="16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br>
            <a:r>
              <a:rPr lang="ru-RU" sz="1600" b="1"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ПРО ЗДОРОВ’Я ПІДЛІТКІВ У 41 КРАЇНІ </a:t>
            </a:r>
            <a:endParaRPr lang="uk-UA" sz="1600" dirty="0"/>
          </a:p>
        </p:txBody>
      </p:sp>
      <p:sp>
        <p:nvSpPr>
          <p:cNvPr id="5" name="TextBox 4"/>
          <p:cNvSpPr txBox="1"/>
          <p:nvPr/>
        </p:nvSpPr>
        <p:spPr>
          <a:xfrm>
            <a:off x="4164584" y="908720"/>
            <a:ext cx="4871912" cy="5709255"/>
          </a:xfrm>
          <a:prstGeom prst="rect">
            <a:avLst/>
          </a:prstGeom>
          <a:noFill/>
        </p:spPr>
        <p:txBody>
          <a:bodyPr wrap="square" rtlCol="0">
            <a:spAutoFit/>
          </a:bodyPr>
          <a:lstStyle/>
          <a:p>
            <a:r>
              <a:rPr lang="uk-UA" b="1" dirty="0">
                <a:latin typeface="Verdana" panose="020B0604030504040204" pitchFamily="34" charset="0"/>
                <a:ea typeface="Verdana" panose="020B0604030504040204" pitchFamily="34" charset="0"/>
                <a:cs typeface="Verdana" panose="020B0604030504040204" pitchFamily="34" charset="0"/>
              </a:rPr>
              <a:t>Відкрито доступ до даних </a:t>
            </a:r>
            <a:endParaRPr lang="uk-UA" b="1" dirty="0" smtClean="0">
              <a:latin typeface="Verdana" panose="020B0604030504040204" pitchFamily="34" charset="0"/>
              <a:ea typeface="Verdana" panose="020B0604030504040204" pitchFamily="34" charset="0"/>
              <a:cs typeface="Verdana" panose="020B0604030504040204" pitchFamily="34" charset="0"/>
            </a:endParaRPr>
          </a:p>
          <a:p>
            <a:r>
              <a:rPr lang="uk-UA" b="1" dirty="0">
                <a:latin typeface="Verdana" panose="020B0604030504040204" pitchFamily="34" charset="0"/>
                <a:ea typeface="Verdana" panose="020B0604030504040204" pitchFamily="34" charset="0"/>
                <a:cs typeface="Verdana" panose="020B0604030504040204" pitchFamily="34" charset="0"/>
              </a:rPr>
              <a:t> </a:t>
            </a:r>
            <a:r>
              <a:rPr lang="uk-UA" b="1" dirty="0" smtClean="0">
                <a:latin typeface="Verdana" panose="020B0604030504040204" pitchFamily="34" charset="0"/>
                <a:ea typeface="Verdana" panose="020B0604030504040204" pitchFamily="34" charset="0"/>
                <a:cs typeface="Verdana" panose="020B0604030504040204" pitchFamily="34" charset="0"/>
              </a:rPr>
              <a:t>                             2002</a:t>
            </a:r>
            <a:r>
              <a:rPr lang="uk-UA" b="1" dirty="0">
                <a:latin typeface="Verdana" panose="020B0604030504040204" pitchFamily="34" charset="0"/>
                <a:ea typeface="Verdana" panose="020B0604030504040204" pitchFamily="34" charset="0"/>
                <a:cs typeface="Verdana" panose="020B0604030504040204" pitchFamily="34" charset="0"/>
              </a:rPr>
              <a:t>, 2006, 2010.</a:t>
            </a:r>
            <a:endParaRPr lang="ru-RU" b="1"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uk-UA" b="1" dirty="0" smtClean="0">
                <a:latin typeface="Verdana" panose="020B0604030504040204" pitchFamily="34" charset="0"/>
                <a:ea typeface="Verdana" panose="020B0604030504040204" pitchFamily="34" charset="0"/>
                <a:cs typeface="Verdana" panose="020B0604030504040204" pitchFamily="34" charset="0"/>
              </a:rPr>
              <a:t>Очікується </a:t>
            </a:r>
            <a:r>
              <a:rPr lang="uk-UA" b="1" dirty="0">
                <a:latin typeface="Verdana" panose="020B0604030504040204" pitchFamily="34" charset="0"/>
                <a:ea typeface="Verdana" panose="020B0604030504040204" pitchFamily="34" charset="0"/>
                <a:cs typeface="Verdana" panose="020B0604030504040204" pitchFamily="34" charset="0"/>
              </a:rPr>
              <a:t>відкриття доступу до даних 2014. </a:t>
            </a:r>
            <a:endParaRPr lang="ru-RU" b="1" dirty="0">
              <a:latin typeface="Verdana" panose="020B0604030504040204" pitchFamily="34" charset="0"/>
              <a:ea typeface="Verdana" panose="020B0604030504040204" pitchFamily="34" charset="0"/>
              <a:cs typeface="Verdana" panose="020B0604030504040204" pitchFamily="34" charset="0"/>
            </a:endParaRPr>
          </a:p>
          <a:p>
            <a:r>
              <a:rPr lang="uk-UA" dirty="0">
                <a:latin typeface="Verdana" panose="020B0604030504040204" pitchFamily="34" charset="0"/>
                <a:ea typeface="Verdana" panose="020B0604030504040204" pitchFamily="34" charset="0"/>
                <a:cs typeface="Verdana" panose="020B0604030504040204" pitchFamily="34" charset="0"/>
              </a:rPr>
              <a:t> </a:t>
            </a:r>
            <a:endParaRPr lang="ru-RU" dirty="0">
              <a:latin typeface="Verdana" panose="020B0604030504040204" pitchFamily="34" charset="0"/>
              <a:ea typeface="Verdana" panose="020B0604030504040204" pitchFamily="34" charset="0"/>
              <a:cs typeface="Verdana" panose="020B0604030504040204" pitchFamily="34" charset="0"/>
            </a:endParaRPr>
          </a:p>
          <a:p>
            <a:r>
              <a:rPr lang="uk-UA" dirty="0">
                <a:latin typeface="Verdana" panose="020B0604030504040204" pitchFamily="34" charset="0"/>
                <a:ea typeface="Verdana" panose="020B0604030504040204" pitchFamily="34" charset="0"/>
                <a:cs typeface="Verdana" panose="020B0604030504040204" pitchFamily="34" charset="0"/>
              </a:rPr>
              <a:t>Відкритий доступ до даних за посиланням: </a:t>
            </a:r>
            <a:r>
              <a:rPr lang="uk-UA" u="sng" dirty="0" smtClean="0">
                <a:latin typeface="Verdana" panose="020B0604030504040204" pitchFamily="34" charset="0"/>
                <a:ea typeface="Verdana" panose="020B0604030504040204" pitchFamily="34" charset="0"/>
                <a:cs typeface="Verdana" panose="020B0604030504040204" pitchFamily="34" charset="0"/>
                <a:hlinkClick r:id="rId3"/>
              </a:rPr>
              <a:t>www.hbscdata.uib.no</a:t>
            </a:r>
            <a:endParaRPr lang="uk-UA" u="sng" dirty="0" smtClean="0">
              <a:latin typeface="Verdana" panose="020B0604030504040204" pitchFamily="34" charset="0"/>
              <a:ea typeface="Verdana" panose="020B0604030504040204" pitchFamily="34" charset="0"/>
              <a:cs typeface="Verdana" panose="020B0604030504040204" pitchFamily="34" charset="0"/>
            </a:endParaRPr>
          </a:p>
          <a:p>
            <a:endParaRPr lang="uk-UA" u="sng" dirty="0">
              <a:latin typeface="Verdana" panose="020B0604030504040204" pitchFamily="34" charset="0"/>
              <a:ea typeface="Verdana" panose="020B0604030504040204" pitchFamily="34" charset="0"/>
            </a:endParaRPr>
          </a:p>
          <a:p>
            <a:r>
              <a:rPr lang="uk-UA" b="1" u="sng" dirty="0">
                <a:solidFill>
                  <a:schemeClr val="tx2">
                    <a:lumMod val="75000"/>
                  </a:schemeClr>
                </a:solidFill>
              </a:rPr>
              <a:t>Дані представляють великий потенціал для</a:t>
            </a:r>
            <a:r>
              <a:rPr lang="uk-UA" u="sng" dirty="0">
                <a:solidFill>
                  <a:schemeClr val="tx2">
                    <a:lumMod val="75000"/>
                  </a:schemeClr>
                </a:solidFill>
              </a:rPr>
              <a:t>:</a:t>
            </a:r>
            <a:endParaRPr lang="ru-RU" u="sng" dirty="0">
              <a:solidFill>
                <a:schemeClr val="tx2">
                  <a:lumMod val="75000"/>
                </a:schemeClr>
              </a:solidFill>
            </a:endParaRPr>
          </a:p>
          <a:p>
            <a:pPr marL="285750" indent="-285750">
              <a:buFont typeface="Arial" panose="020B0604020202020204" pitchFamily="34" charset="0"/>
              <a:buChar char="•"/>
            </a:pPr>
            <a:r>
              <a:rPr lang="uk-UA" dirty="0"/>
              <a:t>підготовки наукових праць, </a:t>
            </a:r>
            <a:r>
              <a:rPr lang="uk-UA" dirty="0" smtClean="0"/>
              <a:t>статей</a:t>
            </a:r>
            <a:r>
              <a:rPr lang="uk-UA" dirty="0"/>
              <a:t>, дисертаційних і докторських робіт</a:t>
            </a:r>
            <a:r>
              <a:rPr lang="uk-UA" dirty="0" smtClean="0"/>
              <a:t>;</a:t>
            </a:r>
          </a:p>
          <a:p>
            <a:endParaRPr lang="ru-RU" dirty="0"/>
          </a:p>
          <a:p>
            <a:pPr marL="285750" indent="-285750">
              <a:buFont typeface="Arial" panose="020B0604020202020204" pitchFamily="34" charset="0"/>
              <a:buChar char="•"/>
            </a:pPr>
            <a:r>
              <a:rPr lang="uk-UA" dirty="0"/>
              <a:t>тих, хто готує і приймає в Україні рішення з питань збереження здоров’я, формування здорового способу життя та виховання здорової поведінки української молоді, що навчається (керівникам органів державної влади та управління, впливовим політикам, громадським діячам, вчителям, медпрацівникам тощо</a:t>
            </a:r>
            <a:r>
              <a:rPr lang="uk-UA" dirty="0" smtClean="0"/>
              <a:t>).</a:t>
            </a:r>
            <a:endParaRPr lang="uk-UA" u="sng" dirty="0" smtClean="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46967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924" y="27293"/>
            <a:ext cx="8682168" cy="864096"/>
          </a:xfrm>
        </p:spPr>
        <p:txBody>
          <a:bodyPr/>
          <a:lstStyle/>
          <a:p>
            <a:r>
              <a:rPr lang="uk-UA" sz="4000" dirty="0" smtClean="0"/>
              <a:t>Публікації </a:t>
            </a:r>
            <a:r>
              <a:rPr lang="en-US" sz="4000" dirty="0" smtClean="0"/>
              <a:t>HBSC</a:t>
            </a:r>
            <a:endParaRPr lang="uk-UA" sz="4000" dirty="0"/>
          </a:p>
        </p:txBody>
      </p:sp>
      <p:graphicFrame>
        <p:nvGraphicFramePr>
          <p:cNvPr id="5" name="Объект 3"/>
          <p:cNvGraphicFramePr>
            <a:graphicFrameLocks/>
          </p:cNvGraphicFramePr>
          <p:nvPr>
            <p:extLst>
              <p:ext uri="{D42A27DB-BD31-4B8C-83A1-F6EECF244321}">
                <p14:modId xmlns:p14="http://schemas.microsoft.com/office/powerpoint/2010/main" val="1163780331"/>
              </p:ext>
            </p:extLst>
          </p:nvPr>
        </p:nvGraphicFramePr>
        <p:xfrm>
          <a:off x="46881" y="908720"/>
          <a:ext cx="8892480" cy="2747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Объект 3"/>
          <p:cNvGraphicFramePr>
            <a:graphicFrameLocks/>
          </p:cNvGraphicFramePr>
          <p:nvPr>
            <p:extLst>
              <p:ext uri="{D42A27DB-BD31-4B8C-83A1-F6EECF244321}">
                <p14:modId xmlns:p14="http://schemas.microsoft.com/office/powerpoint/2010/main" val="4062127953"/>
              </p:ext>
            </p:extLst>
          </p:nvPr>
        </p:nvGraphicFramePr>
        <p:xfrm>
          <a:off x="5184" y="3717032"/>
          <a:ext cx="8959304" cy="29523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descr="D:\Daria Pavlova\Documents\Documents\РАБОТА\UISR\PAVLOVA\2016\logos\обложки HBSC\HBSC2016.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31222" y="1485900"/>
            <a:ext cx="1295699" cy="1762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Daria Pavlova\Documents\Documents\РАБОТА\UISR\PAVLOVA\2016\logos\обложки HBSC\HBSC_2009.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4858" y="1485900"/>
            <a:ext cx="1295356" cy="17616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aria Pavlova\Documents\Documents\РАБОТА\UISR\PAVLOVA\2016\logos\обложки HBSC\HBSC_2006.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3664" y="1485900"/>
            <a:ext cx="1295699" cy="1762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Daria Pavlova\Documents\Documents\РАБОТА\UISR\PAVLOVA\2016\logos\обложки HBSC\HBSC_2002.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0495" y="1485900"/>
            <a:ext cx="1295356" cy="17616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Daria Pavlova\Documents\Documents\РАБОТА\UISR\PAVLOVA\2016\logos\обложки HBSC\Screen Shot 2016-04-19 at 6.20.41 PM.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5674" y="1485900"/>
            <a:ext cx="1285109" cy="176168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Daria Pavlova\Documents\Documents\РАБОТА\UISR\PAVLOVA\2016\logos\обложки HBSC\IMG_20160419_18285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31762" y="3931551"/>
            <a:ext cx="1346538" cy="195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Daria Pavlova\Documents\Documents\РАБОТА\UISR\PAVLOVA\2016\logos\обложки HBSC\IMG_20160419_18302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91880" y="3933056"/>
            <a:ext cx="1370013" cy="197890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Daria Pavlova\Documents\Documents\РАБОТА\UISR\PAVLOVA\2016\logos\обложки HBSC\Screen Shot 2016-04-19 at 6.21.12 PM.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68228" y="3933056"/>
            <a:ext cx="1379847" cy="195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6501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5"/>
          <p:cNvGrpSpPr>
            <a:grpSpLocks/>
          </p:cNvGrpSpPr>
          <p:nvPr/>
        </p:nvGrpSpPr>
        <p:grpSpPr bwMode="auto">
          <a:xfrm>
            <a:off x="288925" y="4041314"/>
            <a:ext cx="5562600" cy="2478817"/>
            <a:chOff x="2880" y="1344"/>
            <a:chExt cx="2426" cy="1870"/>
          </a:xfrm>
        </p:grpSpPr>
        <p:sp>
          <p:nvSpPr>
            <p:cNvPr id="18469" name="Text Box 11"/>
            <p:cNvSpPr txBox="1">
              <a:spLocks noChangeArrowheads="1"/>
            </p:cNvSpPr>
            <p:nvPr/>
          </p:nvSpPr>
          <p:spPr bwMode="gray">
            <a:xfrm>
              <a:off x="3360" y="2017"/>
              <a:ext cx="1632"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chemeClr val="tx1"/>
                  </a:solidFill>
                  <a:latin typeface="Univers 55" pitchFamily="2" charset="0"/>
                </a:defRPr>
              </a:lvl1pPr>
              <a:lvl2pPr marL="742950" indent="-285750">
                <a:defRPr sz="2400">
                  <a:solidFill>
                    <a:schemeClr val="tx1"/>
                  </a:solidFill>
                  <a:latin typeface="Univers 55" pitchFamily="2" charset="0"/>
                </a:defRPr>
              </a:lvl2pPr>
              <a:lvl3pPr marL="1143000" indent="-228600">
                <a:defRPr sz="2400">
                  <a:solidFill>
                    <a:schemeClr val="tx1"/>
                  </a:solidFill>
                  <a:latin typeface="Univers 55" pitchFamily="2" charset="0"/>
                </a:defRPr>
              </a:lvl3pPr>
              <a:lvl4pPr marL="1600200" indent="-228600">
                <a:defRPr sz="2400">
                  <a:solidFill>
                    <a:schemeClr val="tx1"/>
                  </a:solidFill>
                  <a:latin typeface="Univers 55" pitchFamily="2" charset="0"/>
                </a:defRPr>
              </a:lvl4pPr>
              <a:lvl5pPr marL="2057400" indent="-228600">
                <a:defRPr sz="2400">
                  <a:solidFill>
                    <a:schemeClr val="tx1"/>
                  </a:solidFill>
                  <a:latin typeface="Univers 55" pitchFamily="2" charset="0"/>
                </a:defRPr>
              </a:lvl5pPr>
              <a:lvl6pPr marL="2514600" indent="-228600" eaLnBrk="0" fontAlgn="base" hangingPunct="0">
                <a:spcBef>
                  <a:spcPct val="0"/>
                </a:spcBef>
                <a:spcAft>
                  <a:spcPct val="0"/>
                </a:spcAft>
                <a:defRPr sz="2400">
                  <a:solidFill>
                    <a:schemeClr val="tx1"/>
                  </a:solidFill>
                  <a:latin typeface="Univers 55" pitchFamily="2" charset="0"/>
                </a:defRPr>
              </a:lvl6pPr>
              <a:lvl7pPr marL="2971800" indent="-228600" eaLnBrk="0" fontAlgn="base" hangingPunct="0">
                <a:spcBef>
                  <a:spcPct val="0"/>
                </a:spcBef>
                <a:spcAft>
                  <a:spcPct val="0"/>
                </a:spcAft>
                <a:defRPr sz="2400">
                  <a:solidFill>
                    <a:schemeClr val="tx1"/>
                  </a:solidFill>
                  <a:latin typeface="Univers 55" pitchFamily="2" charset="0"/>
                </a:defRPr>
              </a:lvl7pPr>
              <a:lvl8pPr marL="3429000" indent="-228600" eaLnBrk="0" fontAlgn="base" hangingPunct="0">
                <a:spcBef>
                  <a:spcPct val="0"/>
                </a:spcBef>
                <a:spcAft>
                  <a:spcPct val="0"/>
                </a:spcAft>
                <a:defRPr sz="2400">
                  <a:solidFill>
                    <a:schemeClr val="tx1"/>
                  </a:solidFill>
                  <a:latin typeface="Univers 55" pitchFamily="2" charset="0"/>
                </a:defRPr>
              </a:lvl8pPr>
              <a:lvl9pPr marL="3886200" indent="-228600" eaLnBrk="0" fontAlgn="base" hangingPunct="0">
                <a:spcBef>
                  <a:spcPct val="0"/>
                </a:spcBef>
                <a:spcAft>
                  <a:spcPct val="0"/>
                </a:spcAft>
                <a:defRPr sz="2400">
                  <a:solidFill>
                    <a:schemeClr val="tx1"/>
                  </a:solidFill>
                  <a:latin typeface="Univers 55" pitchFamily="2" charset="0"/>
                </a:defRPr>
              </a:lvl9pPr>
            </a:lstStyle>
            <a:p>
              <a:pPr eaLnBrk="1" hangingPunct="1"/>
              <a:endParaRPr lang="en-US" sz="1600">
                <a:solidFill>
                  <a:srgbClr val="FFFFCC"/>
                </a:solidFill>
                <a:latin typeface="Arial" charset="0"/>
              </a:endParaRPr>
            </a:p>
          </p:txBody>
        </p:sp>
        <p:grpSp>
          <p:nvGrpSpPr>
            <p:cNvPr id="18470" name="Group 12"/>
            <p:cNvGrpSpPr>
              <a:grpSpLocks/>
            </p:cNvGrpSpPr>
            <p:nvPr/>
          </p:nvGrpSpPr>
          <p:grpSpPr bwMode="auto">
            <a:xfrm>
              <a:off x="2880" y="1344"/>
              <a:ext cx="498" cy="1245"/>
              <a:chOff x="2880" y="1344"/>
              <a:chExt cx="498" cy="1245"/>
            </a:xfrm>
          </p:grpSpPr>
          <p:sp>
            <p:nvSpPr>
              <p:cNvPr id="18472" name="Freeform 13"/>
              <p:cNvSpPr>
                <a:spLocks/>
              </p:cNvSpPr>
              <p:nvPr/>
            </p:nvSpPr>
            <p:spPr bwMode="gray">
              <a:xfrm>
                <a:off x="3001" y="1344"/>
                <a:ext cx="231" cy="254"/>
              </a:xfrm>
              <a:custGeom>
                <a:avLst/>
                <a:gdLst>
                  <a:gd name="T0" fmla="*/ 27 w 267"/>
                  <a:gd name="T1" fmla="*/ 0 h 292"/>
                  <a:gd name="T2" fmla="*/ 33 w 267"/>
                  <a:gd name="T3" fmla="*/ 3 h 292"/>
                  <a:gd name="T4" fmla="*/ 38 w 267"/>
                  <a:gd name="T5" fmla="*/ 3 h 292"/>
                  <a:gd name="T6" fmla="*/ 42 w 267"/>
                  <a:gd name="T7" fmla="*/ 6 h 292"/>
                  <a:gd name="T8" fmla="*/ 47 w 267"/>
                  <a:gd name="T9" fmla="*/ 9 h 292"/>
                  <a:gd name="T10" fmla="*/ 50 w 267"/>
                  <a:gd name="T11" fmla="*/ 14 h 292"/>
                  <a:gd name="T12" fmla="*/ 52 w 267"/>
                  <a:gd name="T13" fmla="*/ 18 h 292"/>
                  <a:gd name="T14" fmla="*/ 55 w 267"/>
                  <a:gd name="T15" fmla="*/ 24 h 292"/>
                  <a:gd name="T16" fmla="*/ 55 w 267"/>
                  <a:gd name="T17" fmla="*/ 32 h 292"/>
                  <a:gd name="T18" fmla="*/ 55 w 267"/>
                  <a:gd name="T19" fmla="*/ 37 h 292"/>
                  <a:gd name="T20" fmla="*/ 52 w 267"/>
                  <a:gd name="T21" fmla="*/ 43 h 292"/>
                  <a:gd name="T22" fmla="*/ 50 w 267"/>
                  <a:gd name="T23" fmla="*/ 49 h 292"/>
                  <a:gd name="T24" fmla="*/ 47 w 267"/>
                  <a:gd name="T25" fmla="*/ 54 h 292"/>
                  <a:gd name="T26" fmla="*/ 42 w 267"/>
                  <a:gd name="T27" fmla="*/ 58 h 292"/>
                  <a:gd name="T28" fmla="*/ 38 w 267"/>
                  <a:gd name="T29" fmla="*/ 60 h 292"/>
                  <a:gd name="T30" fmla="*/ 33 w 267"/>
                  <a:gd name="T31" fmla="*/ 63 h 292"/>
                  <a:gd name="T32" fmla="*/ 27 w 267"/>
                  <a:gd name="T33" fmla="*/ 64 h 292"/>
                  <a:gd name="T34" fmla="*/ 21 w 267"/>
                  <a:gd name="T35" fmla="*/ 63 h 292"/>
                  <a:gd name="T36" fmla="*/ 15 w 267"/>
                  <a:gd name="T37" fmla="*/ 59 h 292"/>
                  <a:gd name="T38" fmla="*/ 10 w 267"/>
                  <a:gd name="T39" fmla="*/ 56 h 292"/>
                  <a:gd name="T40" fmla="*/ 6 w 267"/>
                  <a:gd name="T41" fmla="*/ 51 h 292"/>
                  <a:gd name="T42" fmla="*/ 3 w 267"/>
                  <a:gd name="T43" fmla="*/ 44 h 292"/>
                  <a:gd name="T44" fmla="*/ 3 w 267"/>
                  <a:gd name="T45" fmla="*/ 37 h 292"/>
                  <a:gd name="T46" fmla="*/ 0 w 267"/>
                  <a:gd name="T47" fmla="*/ 32 h 292"/>
                  <a:gd name="T48" fmla="*/ 3 w 267"/>
                  <a:gd name="T49" fmla="*/ 24 h 292"/>
                  <a:gd name="T50" fmla="*/ 3 w 267"/>
                  <a:gd name="T51" fmla="*/ 17 h 292"/>
                  <a:gd name="T52" fmla="*/ 6 w 267"/>
                  <a:gd name="T53" fmla="*/ 11 h 292"/>
                  <a:gd name="T54" fmla="*/ 10 w 267"/>
                  <a:gd name="T55" fmla="*/ 7 h 292"/>
                  <a:gd name="T56" fmla="*/ 15 w 267"/>
                  <a:gd name="T57" fmla="*/ 3 h 292"/>
                  <a:gd name="T58" fmla="*/ 21 w 267"/>
                  <a:gd name="T59" fmla="*/ 3 h 292"/>
                  <a:gd name="T60" fmla="*/ 27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44988C"/>
              </a:solidFill>
              <a:ln>
                <a:noFill/>
              </a:ln>
              <a:effectLst>
                <a:outerShdw dist="91581" dir="3378596" algn="ctr" rotWithShape="0">
                  <a:srgbClr val="C0C0C0">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uk-UA"/>
              </a:p>
            </p:txBody>
          </p:sp>
          <p:sp>
            <p:nvSpPr>
              <p:cNvPr id="18473" name="Freeform 14"/>
              <p:cNvSpPr>
                <a:spLocks/>
              </p:cNvSpPr>
              <p:nvPr/>
            </p:nvSpPr>
            <p:spPr bwMode="gray">
              <a:xfrm>
                <a:off x="2880" y="1624"/>
                <a:ext cx="498" cy="964"/>
              </a:xfrm>
              <a:custGeom>
                <a:avLst/>
                <a:gdLst>
                  <a:gd name="T0" fmla="*/ 16 w 573"/>
                  <a:gd name="T1" fmla="*/ 3 h 1111"/>
                  <a:gd name="T2" fmla="*/ 7 w 573"/>
                  <a:gd name="T3" fmla="*/ 7 h 1111"/>
                  <a:gd name="T4" fmla="*/ 3 w 573"/>
                  <a:gd name="T5" fmla="*/ 16 h 1111"/>
                  <a:gd name="T6" fmla="*/ 0 w 573"/>
                  <a:gd name="T7" fmla="*/ 108 h 1111"/>
                  <a:gd name="T8" fmla="*/ 1 w 573"/>
                  <a:gd name="T9" fmla="*/ 109 h 1111"/>
                  <a:gd name="T10" fmla="*/ 3 w 573"/>
                  <a:gd name="T11" fmla="*/ 112 h 1111"/>
                  <a:gd name="T12" fmla="*/ 6 w 573"/>
                  <a:gd name="T13" fmla="*/ 117 h 1111"/>
                  <a:gd name="T14" fmla="*/ 12 w 573"/>
                  <a:gd name="T15" fmla="*/ 118 h 1111"/>
                  <a:gd name="T16" fmla="*/ 18 w 573"/>
                  <a:gd name="T17" fmla="*/ 117 h 1111"/>
                  <a:gd name="T18" fmla="*/ 21 w 573"/>
                  <a:gd name="T19" fmla="*/ 113 h 1111"/>
                  <a:gd name="T20" fmla="*/ 23 w 573"/>
                  <a:gd name="T21" fmla="*/ 109 h 1111"/>
                  <a:gd name="T22" fmla="*/ 23 w 573"/>
                  <a:gd name="T23" fmla="*/ 107 h 1111"/>
                  <a:gd name="T24" fmla="*/ 23 w 573"/>
                  <a:gd name="T25" fmla="*/ 36 h 1111"/>
                  <a:gd name="T26" fmla="*/ 28 w 573"/>
                  <a:gd name="T27" fmla="*/ 226 h 1111"/>
                  <a:gd name="T28" fmla="*/ 29 w 573"/>
                  <a:gd name="T29" fmla="*/ 226 h 1111"/>
                  <a:gd name="T30" fmla="*/ 32 w 573"/>
                  <a:gd name="T31" fmla="*/ 232 h 1111"/>
                  <a:gd name="T32" fmla="*/ 37 w 573"/>
                  <a:gd name="T33" fmla="*/ 234 h 1111"/>
                  <a:gd name="T34" fmla="*/ 43 w 573"/>
                  <a:gd name="T35" fmla="*/ 236 h 1111"/>
                  <a:gd name="T36" fmla="*/ 48 w 573"/>
                  <a:gd name="T37" fmla="*/ 235 h 1111"/>
                  <a:gd name="T38" fmla="*/ 55 w 573"/>
                  <a:gd name="T39" fmla="*/ 233 h 1111"/>
                  <a:gd name="T40" fmla="*/ 58 w 573"/>
                  <a:gd name="T41" fmla="*/ 229 h 1111"/>
                  <a:gd name="T42" fmla="*/ 59 w 573"/>
                  <a:gd name="T43" fmla="*/ 226 h 1111"/>
                  <a:gd name="T44" fmla="*/ 59 w 573"/>
                  <a:gd name="T45" fmla="*/ 106 h 1111"/>
                  <a:gd name="T46" fmla="*/ 63 w 573"/>
                  <a:gd name="T47" fmla="*/ 107 h 1111"/>
                  <a:gd name="T48" fmla="*/ 63 w 573"/>
                  <a:gd name="T49" fmla="*/ 113 h 1111"/>
                  <a:gd name="T50" fmla="*/ 64 w 573"/>
                  <a:gd name="T51" fmla="*/ 126 h 1111"/>
                  <a:gd name="T52" fmla="*/ 64 w 573"/>
                  <a:gd name="T53" fmla="*/ 141 h 1111"/>
                  <a:gd name="T54" fmla="*/ 64 w 573"/>
                  <a:gd name="T55" fmla="*/ 158 h 1111"/>
                  <a:gd name="T56" fmla="*/ 64 w 573"/>
                  <a:gd name="T57" fmla="*/ 178 h 1111"/>
                  <a:gd name="T58" fmla="*/ 65 w 573"/>
                  <a:gd name="T59" fmla="*/ 197 h 1111"/>
                  <a:gd name="T60" fmla="*/ 65 w 573"/>
                  <a:gd name="T61" fmla="*/ 213 h 1111"/>
                  <a:gd name="T62" fmla="*/ 65 w 573"/>
                  <a:gd name="T63" fmla="*/ 226 h 1111"/>
                  <a:gd name="T64" fmla="*/ 66 w 573"/>
                  <a:gd name="T65" fmla="*/ 226 h 1111"/>
                  <a:gd name="T66" fmla="*/ 68 w 573"/>
                  <a:gd name="T67" fmla="*/ 232 h 1111"/>
                  <a:gd name="T68" fmla="*/ 72 w 573"/>
                  <a:gd name="T69" fmla="*/ 233 h 1111"/>
                  <a:gd name="T70" fmla="*/ 79 w 573"/>
                  <a:gd name="T71" fmla="*/ 236 h 1111"/>
                  <a:gd name="T72" fmla="*/ 88 w 573"/>
                  <a:gd name="T73" fmla="*/ 233 h 1111"/>
                  <a:gd name="T74" fmla="*/ 92 w 573"/>
                  <a:gd name="T75" fmla="*/ 232 h 1111"/>
                  <a:gd name="T76" fmla="*/ 93 w 573"/>
                  <a:gd name="T77" fmla="*/ 226 h 1111"/>
                  <a:gd name="T78" fmla="*/ 94 w 573"/>
                  <a:gd name="T79" fmla="*/ 226 h 1111"/>
                  <a:gd name="T80" fmla="*/ 100 w 573"/>
                  <a:gd name="T81" fmla="*/ 36 h 1111"/>
                  <a:gd name="T82" fmla="*/ 101 w 573"/>
                  <a:gd name="T83" fmla="*/ 107 h 1111"/>
                  <a:gd name="T84" fmla="*/ 101 w 573"/>
                  <a:gd name="T85" fmla="*/ 109 h 1111"/>
                  <a:gd name="T86" fmla="*/ 103 w 573"/>
                  <a:gd name="T87" fmla="*/ 115 h 1111"/>
                  <a:gd name="T88" fmla="*/ 108 w 573"/>
                  <a:gd name="T89" fmla="*/ 117 h 1111"/>
                  <a:gd name="T90" fmla="*/ 115 w 573"/>
                  <a:gd name="T91" fmla="*/ 117 h 1111"/>
                  <a:gd name="T92" fmla="*/ 119 w 573"/>
                  <a:gd name="T93" fmla="*/ 115 h 1111"/>
                  <a:gd name="T94" fmla="*/ 122 w 573"/>
                  <a:gd name="T95" fmla="*/ 109 h 1111"/>
                  <a:gd name="T96" fmla="*/ 123 w 573"/>
                  <a:gd name="T97" fmla="*/ 107 h 1111"/>
                  <a:gd name="T98" fmla="*/ 123 w 573"/>
                  <a:gd name="T99" fmla="*/ 15 h 1111"/>
                  <a:gd name="T100" fmla="*/ 117 w 573"/>
                  <a:gd name="T101" fmla="*/ 6 h 1111"/>
                  <a:gd name="T102" fmla="*/ 108 w 573"/>
                  <a:gd name="T103" fmla="*/ 3 h 1111"/>
                  <a:gd name="T104" fmla="*/ 20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44988C"/>
              </a:solidFill>
              <a:ln>
                <a:noFill/>
              </a:ln>
              <a:effectLst>
                <a:outerShdw dist="91581" dir="3378596" algn="ctr" rotWithShape="0">
                  <a:srgbClr val="C0C0C0">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uk-UA"/>
              </a:p>
            </p:txBody>
          </p:sp>
        </p:grpSp>
        <p:sp>
          <p:nvSpPr>
            <p:cNvPr id="18471" name="AutoShape 10"/>
            <p:cNvSpPr>
              <a:spLocks noChangeArrowheads="1"/>
            </p:cNvSpPr>
            <p:nvPr/>
          </p:nvSpPr>
          <p:spPr bwMode="gray">
            <a:xfrm>
              <a:off x="3850" y="2030"/>
              <a:ext cx="1456" cy="1184"/>
            </a:xfrm>
            <a:prstGeom prst="roundRect">
              <a:avLst>
                <a:gd name="adj" fmla="val 10347"/>
              </a:avLst>
            </a:prstGeom>
            <a:solidFill>
              <a:srgbClr val="FFFF99">
                <a:alpha val="43921"/>
              </a:srgbClr>
            </a:solidFill>
            <a:ln w="50800">
              <a:solidFill>
                <a:srgbClr val="44988C"/>
              </a:solidFill>
              <a:round/>
              <a:headEnd/>
              <a:tailEnd/>
            </a:ln>
            <a:effectLst>
              <a:outerShdw dist="107763" dir="2700000" algn="ctr" rotWithShape="0">
                <a:srgbClr val="C0C0C0">
                  <a:alpha val="50000"/>
                </a:srgbClr>
              </a:outerShdw>
            </a:effectLst>
          </p:spPr>
          <p:txBody>
            <a:bodyPr wrap="none" anchor="ctr"/>
            <a:lstStyle/>
            <a:p>
              <a:pPr eaLnBrk="1" hangingPunct="1"/>
              <a:endParaRPr lang="ru-RU" sz="1800">
                <a:latin typeface="Arial" charset="0"/>
              </a:endParaRPr>
            </a:p>
          </p:txBody>
        </p:sp>
      </p:grpSp>
      <p:sp>
        <p:nvSpPr>
          <p:cNvPr id="18435" name="Rectangle 2"/>
          <p:cNvSpPr>
            <a:spLocks noGrp="1" noChangeArrowheads="1"/>
          </p:cNvSpPr>
          <p:nvPr>
            <p:ph type="title"/>
          </p:nvPr>
        </p:nvSpPr>
        <p:spPr>
          <a:xfrm>
            <a:off x="628364" y="188640"/>
            <a:ext cx="7772400" cy="358775"/>
          </a:xfrm>
        </p:spPr>
        <p:txBody>
          <a:bodyPr>
            <a:noAutofit/>
          </a:bodyPr>
          <a:lstStyle/>
          <a:p>
            <a:pPr algn="ctr"/>
            <a:r>
              <a:rPr lang="uk-UA" sz="2200" b="1" dirty="0" smtClean="0">
                <a:solidFill>
                  <a:srgbClr val="0000CC"/>
                </a:solidFill>
                <a:latin typeface="Verdana" panose="020B0604030504040204" pitchFamily="34" charset="0"/>
                <a:ea typeface="Verdana" panose="020B0604030504040204" pitchFamily="34" charset="0"/>
                <a:cs typeface="Verdana" panose="020B0604030504040204" pitchFamily="34" charset="0"/>
              </a:rPr>
              <a:t>ЦІЛЬОВІ ГРУПИ ДОСЛІДЖЕННЯ</a:t>
            </a:r>
            <a:r>
              <a:rPr lang="en-US" sz="2200" b="1" dirty="0" smtClean="0">
                <a:solidFill>
                  <a:srgbClr val="0000CC"/>
                </a:solidFill>
                <a:latin typeface="Verdana" panose="020B0604030504040204" pitchFamily="34" charset="0"/>
                <a:ea typeface="Verdana" panose="020B0604030504040204" pitchFamily="34" charset="0"/>
                <a:cs typeface="Verdana" panose="020B0604030504040204" pitchFamily="34" charset="0"/>
              </a:rPr>
              <a:t> - </a:t>
            </a:r>
            <a:r>
              <a:rPr lang="en-US" sz="2200"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HBSC</a:t>
            </a:r>
            <a:endParaRPr lang="ru-RU" sz="2200" b="1" dirty="0" smtClean="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42" name="Номер слайда 41"/>
          <p:cNvSpPr>
            <a:spLocks noGrp="1"/>
          </p:cNvSpPr>
          <p:nvPr>
            <p:ph type="sldNum" sz="quarter" idx="12"/>
          </p:nvPr>
        </p:nvSpPr>
        <p:spPr/>
        <p:txBody>
          <a:bodyPr/>
          <a:lstStyle/>
          <a:p>
            <a:fld id="{3FFC091E-ADAB-412B-A6E4-23C6C005BAD4}" type="slidenum">
              <a:rPr lang="uk-UA" smtClean="0"/>
              <a:pPr/>
              <a:t>52</a:t>
            </a:fld>
            <a:endParaRPr lang="uk-UA"/>
          </a:p>
        </p:txBody>
      </p:sp>
      <p:sp>
        <p:nvSpPr>
          <p:cNvPr id="18436" name="AutoShape 3"/>
          <p:cNvSpPr>
            <a:spLocks noChangeArrowheads="1"/>
          </p:cNvSpPr>
          <p:nvPr/>
        </p:nvSpPr>
        <p:spPr bwMode="auto">
          <a:xfrm>
            <a:off x="2124075" y="2492375"/>
            <a:ext cx="1616075" cy="647700"/>
          </a:xfrm>
          <a:prstGeom prst="roundRect">
            <a:avLst>
              <a:gd name="adj" fmla="val 13745"/>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sz="1600" b="1" dirty="0" smtClean="0">
                <a:solidFill>
                  <a:srgbClr val="CC0066"/>
                </a:solidFill>
                <a:latin typeface="Verdana" pitchFamily="34" charset="0"/>
              </a:rPr>
              <a:t>7-</a:t>
            </a:r>
            <a:r>
              <a:rPr lang="uk-UA" sz="1600" b="1" dirty="0" smtClean="0">
                <a:solidFill>
                  <a:srgbClr val="CC0066"/>
                </a:solidFill>
                <a:latin typeface="Verdana" pitchFamily="34" charset="0"/>
              </a:rPr>
              <a:t>8 </a:t>
            </a:r>
            <a:r>
              <a:rPr lang="uk-UA" sz="1600" b="1" dirty="0">
                <a:solidFill>
                  <a:srgbClr val="CC0066"/>
                </a:solidFill>
                <a:latin typeface="Verdana" pitchFamily="34" charset="0"/>
              </a:rPr>
              <a:t>клас ЗОНЗ</a:t>
            </a:r>
            <a:endParaRPr lang="en-US" sz="1600" b="1" dirty="0">
              <a:solidFill>
                <a:srgbClr val="CC0066"/>
              </a:solidFill>
              <a:latin typeface="Verdana" pitchFamily="34" charset="0"/>
            </a:endParaRPr>
          </a:p>
        </p:txBody>
      </p:sp>
      <p:sp>
        <p:nvSpPr>
          <p:cNvPr id="18437" name="AutoShape 4"/>
          <p:cNvSpPr>
            <a:spLocks noChangeArrowheads="1"/>
          </p:cNvSpPr>
          <p:nvPr/>
        </p:nvSpPr>
        <p:spPr bwMode="auto">
          <a:xfrm>
            <a:off x="179388" y="2565400"/>
            <a:ext cx="1439862" cy="647700"/>
          </a:xfrm>
          <a:prstGeom prst="roundRect">
            <a:avLst>
              <a:gd name="adj" fmla="val 13745"/>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r>
              <a:rPr lang="en-US" sz="1600" b="1" dirty="0" smtClean="0">
                <a:solidFill>
                  <a:srgbClr val="CC0066"/>
                </a:solidFill>
                <a:latin typeface="Verdana" pitchFamily="34" charset="0"/>
              </a:rPr>
              <a:t>5-</a:t>
            </a:r>
            <a:r>
              <a:rPr lang="uk-UA" sz="1600" b="1" dirty="0" smtClean="0">
                <a:solidFill>
                  <a:srgbClr val="CC0066"/>
                </a:solidFill>
                <a:latin typeface="Verdana" pitchFamily="34" charset="0"/>
              </a:rPr>
              <a:t>6 </a:t>
            </a:r>
            <a:r>
              <a:rPr lang="uk-UA" sz="1600" b="1" dirty="0">
                <a:solidFill>
                  <a:srgbClr val="CC0066"/>
                </a:solidFill>
                <a:latin typeface="Verdana" pitchFamily="34" charset="0"/>
              </a:rPr>
              <a:t>клас </a:t>
            </a:r>
          </a:p>
          <a:p>
            <a:pPr algn="ctr" eaLnBrk="1" hangingPunct="1"/>
            <a:r>
              <a:rPr lang="uk-UA" sz="1600" b="1" dirty="0">
                <a:solidFill>
                  <a:srgbClr val="CC0066"/>
                </a:solidFill>
                <a:latin typeface="Verdana" pitchFamily="34" charset="0"/>
              </a:rPr>
              <a:t>ЗОНЗ</a:t>
            </a:r>
            <a:endParaRPr lang="en-US" sz="1600" b="1" dirty="0">
              <a:solidFill>
                <a:srgbClr val="CC0066"/>
              </a:solidFill>
              <a:latin typeface="Verdana" pitchFamily="34" charset="0"/>
            </a:endParaRPr>
          </a:p>
        </p:txBody>
      </p:sp>
      <p:grpSp>
        <p:nvGrpSpPr>
          <p:cNvPr id="18438" name="Group 5"/>
          <p:cNvGrpSpPr>
            <a:grpSpLocks/>
          </p:cNvGrpSpPr>
          <p:nvPr/>
        </p:nvGrpSpPr>
        <p:grpSpPr bwMode="auto">
          <a:xfrm>
            <a:off x="179388" y="1125538"/>
            <a:ext cx="8640762" cy="1008062"/>
            <a:chOff x="624" y="1152"/>
            <a:chExt cx="4080" cy="720"/>
          </a:xfrm>
        </p:grpSpPr>
        <p:sp>
          <p:nvSpPr>
            <p:cNvPr id="18450" name="Rectangle 6"/>
            <p:cNvSpPr>
              <a:spLocks noChangeArrowheads="1"/>
            </p:cNvSpPr>
            <p:nvPr/>
          </p:nvSpPr>
          <p:spPr bwMode="gray">
            <a:xfrm rot="3419336">
              <a:off x="624" y="1200"/>
              <a:ext cx="672" cy="672"/>
            </a:xfrm>
            <a:prstGeom prst="rect">
              <a:avLst/>
            </a:prstGeom>
            <a:gradFill rotWithShape="1">
              <a:gsLst>
                <a:gs pos="0">
                  <a:srgbClr val="FF6600"/>
                </a:gs>
                <a:gs pos="100000">
                  <a:srgbClr val="762F00"/>
                </a:gs>
              </a:gsLst>
              <a:lin ang="5400000" scaled="1"/>
            </a:gra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FF6600"/>
              </a:extrusionClr>
            </a:sp3d>
          </p:spPr>
          <p:txBody>
            <a:bodyPr rot="10800000" vert="eaVert" wrap="none" anchor="ctr">
              <a:flatTx/>
            </a:bodyPr>
            <a:lstStyle/>
            <a:p>
              <a:pPr eaLnBrk="1" hangingPunct="1"/>
              <a:endParaRPr lang="ru-RU" sz="1800">
                <a:latin typeface="Arial" charset="0"/>
              </a:endParaRPr>
            </a:p>
          </p:txBody>
        </p:sp>
        <p:grpSp>
          <p:nvGrpSpPr>
            <p:cNvPr id="18451" name="Group 7"/>
            <p:cNvGrpSpPr>
              <a:grpSpLocks/>
            </p:cNvGrpSpPr>
            <p:nvPr/>
          </p:nvGrpSpPr>
          <p:grpSpPr bwMode="auto">
            <a:xfrm>
              <a:off x="1296" y="1296"/>
              <a:ext cx="624" cy="96"/>
              <a:chOff x="2003" y="3439"/>
              <a:chExt cx="468" cy="244"/>
            </a:xfrm>
          </p:grpSpPr>
          <p:sp>
            <p:nvSpPr>
              <p:cNvPr id="18465" name="Oval 8"/>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sz="1800">
                  <a:latin typeface="Arial" charset="0"/>
                </a:endParaRPr>
              </a:p>
            </p:txBody>
          </p:sp>
          <p:sp>
            <p:nvSpPr>
              <p:cNvPr id="18466" name="Rectangle 9"/>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ru-RU" sz="1800">
                  <a:latin typeface="Arial" charset="0"/>
                </a:endParaRPr>
              </a:p>
            </p:txBody>
          </p:sp>
          <p:sp>
            <p:nvSpPr>
              <p:cNvPr id="446474" name="Oval 10"/>
              <p:cNvSpPr>
                <a:spLocks noChangeArrowheads="1"/>
              </p:cNvSpPr>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eaLnBrk="1" hangingPunct="1">
                  <a:defRPr/>
                </a:pPr>
                <a:endParaRPr lang="ru-RU" sz="1800">
                  <a:latin typeface="Arial" charset="0"/>
                </a:endParaRPr>
              </a:p>
            </p:txBody>
          </p:sp>
          <p:sp>
            <p:nvSpPr>
              <p:cNvPr id="446475" name="Oval 11"/>
              <p:cNvSpPr>
                <a:spLocks noChangeArrowheads="1"/>
              </p:cNvSpPr>
              <p:nvPr/>
            </p:nvSpPr>
            <p:spPr bwMode="gray">
              <a:xfrm>
                <a:off x="2439" y="3520"/>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eaLnBrk="1" hangingPunct="1">
                  <a:defRPr/>
                </a:pPr>
                <a:endParaRPr lang="ru-RU" sz="1800">
                  <a:latin typeface="Arial" charset="0"/>
                </a:endParaRPr>
              </a:p>
            </p:txBody>
          </p:sp>
        </p:grpSp>
        <p:sp>
          <p:nvSpPr>
            <p:cNvPr id="18452" name="Rectangle 12"/>
            <p:cNvSpPr>
              <a:spLocks noChangeArrowheads="1"/>
            </p:cNvSpPr>
            <p:nvPr/>
          </p:nvSpPr>
          <p:spPr bwMode="gray">
            <a:xfrm rot="3419336">
              <a:off x="1776" y="1152"/>
              <a:ext cx="672" cy="672"/>
            </a:xfrm>
            <a:prstGeom prst="rect">
              <a:avLst/>
            </a:prstGeom>
            <a:solidFill>
              <a:srgbClr val="5491D4"/>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5491D4"/>
              </a:extrusionClr>
            </a:sp3d>
          </p:spPr>
          <p:txBody>
            <a:bodyPr rot="10800000" vert="eaVert" wrap="none" anchor="ctr">
              <a:flatTx/>
            </a:bodyPr>
            <a:lstStyle/>
            <a:p>
              <a:pPr eaLnBrk="1" hangingPunct="1"/>
              <a:endParaRPr lang="ru-RU" sz="1800">
                <a:latin typeface="Arial" charset="0"/>
              </a:endParaRPr>
            </a:p>
          </p:txBody>
        </p:sp>
        <p:grpSp>
          <p:nvGrpSpPr>
            <p:cNvPr id="18453" name="Group 13"/>
            <p:cNvGrpSpPr>
              <a:grpSpLocks/>
            </p:cNvGrpSpPr>
            <p:nvPr/>
          </p:nvGrpSpPr>
          <p:grpSpPr bwMode="auto">
            <a:xfrm>
              <a:off x="2448" y="1296"/>
              <a:ext cx="624" cy="96"/>
              <a:chOff x="2003" y="3439"/>
              <a:chExt cx="468" cy="244"/>
            </a:xfrm>
          </p:grpSpPr>
          <p:sp>
            <p:nvSpPr>
              <p:cNvPr id="18461" name="Oval 14"/>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sz="1800">
                  <a:latin typeface="Arial" charset="0"/>
                </a:endParaRPr>
              </a:p>
            </p:txBody>
          </p:sp>
          <p:sp>
            <p:nvSpPr>
              <p:cNvPr id="18462" name="Rectangle 15"/>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ru-RU" sz="1800">
                  <a:latin typeface="Arial" charset="0"/>
                </a:endParaRPr>
              </a:p>
            </p:txBody>
          </p:sp>
          <p:sp>
            <p:nvSpPr>
              <p:cNvPr id="446480" name="Oval 16"/>
              <p:cNvSpPr>
                <a:spLocks noChangeArrowheads="1"/>
              </p:cNvSpPr>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eaLnBrk="1" hangingPunct="1">
                  <a:defRPr/>
                </a:pPr>
                <a:endParaRPr lang="ru-RU" sz="1800">
                  <a:latin typeface="Arial" charset="0"/>
                </a:endParaRPr>
              </a:p>
            </p:txBody>
          </p:sp>
          <p:sp>
            <p:nvSpPr>
              <p:cNvPr id="446481" name="Oval 17"/>
              <p:cNvSpPr>
                <a:spLocks noChangeArrowheads="1"/>
              </p:cNvSpPr>
              <p:nvPr/>
            </p:nvSpPr>
            <p:spPr bwMode="gray">
              <a:xfrm>
                <a:off x="2438" y="3520"/>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eaLnBrk="1" hangingPunct="1">
                  <a:defRPr/>
                </a:pPr>
                <a:endParaRPr lang="ru-RU" sz="1800">
                  <a:latin typeface="Arial" charset="0"/>
                </a:endParaRPr>
              </a:p>
            </p:txBody>
          </p:sp>
        </p:grpSp>
        <p:sp>
          <p:nvSpPr>
            <p:cNvPr id="18454" name="Rectangle 18"/>
            <p:cNvSpPr>
              <a:spLocks noChangeArrowheads="1"/>
            </p:cNvSpPr>
            <p:nvPr/>
          </p:nvSpPr>
          <p:spPr bwMode="gray">
            <a:xfrm rot="3419336">
              <a:off x="2880" y="1152"/>
              <a:ext cx="672" cy="672"/>
            </a:xfrm>
            <a:prstGeom prst="rect">
              <a:avLst/>
            </a:prstGeom>
            <a:solidFill>
              <a:srgbClr val="99CC00"/>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99CC00"/>
              </a:extrusionClr>
            </a:sp3d>
          </p:spPr>
          <p:txBody>
            <a:bodyPr rot="10800000" vert="eaVert" wrap="none" anchor="ctr">
              <a:flatTx/>
            </a:bodyPr>
            <a:lstStyle/>
            <a:p>
              <a:pPr eaLnBrk="1" hangingPunct="1"/>
              <a:endParaRPr lang="ru-RU" sz="1800">
                <a:latin typeface="Arial" charset="0"/>
              </a:endParaRPr>
            </a:p>
          </p:txBody>
        </p:sp>
        <p:grpSp>
          <p:nvGrpSpPr>
            <p:cNvPr id="18455" name="Group 19"/>
            <p:cNvGrpSpPr>
              <a:grpSpLocks/>
            </p:cNvGrpSpPr>
            <p:nvPr/>
          </p:nvGrpSpPr>
          <p:grpSpPr bwMode="auto">
            <a:xfrm>
              <a:off x="3600" y="1296"/>
              <a:ext cx="816" cy="96"/>
              <a:chOff x="2003" y="3439"/>
              <a:chExt cx="468" cy="244"/>
            </a:xfrm>
          </p:grpSpPr>
          <p:sp>
            <p:nvSpPr>
              <p:cNvPr id="18457" name="Oval 20"/>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ru-RU" sz="1800">
                  <a:latin typeface="Arial" charset="0"/>
                </a:endParaRPr>
              </a:p>
            </p:txBody>
          </p:sp>
          <p:sp>
            <p:nvSpPr>
              <p:cNvPr id="18458" name="Rectangle 21"/>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ru-RU" sz="1800">
                  <a:latin typeface="Arial" charset="0"/>
                </a:endParaRPr>
              </a:p>
            </p:txBody>
          </p:sp>
          <p:sp>
            <p:nvSpPr>
              <p:cNvPr id="446486" name="Oval 22"/>
              <p:cNvSpPr>
                <a:spLocks noChangeArrowheads="1"/>
              </p:cNvSpPr>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eaLnBrk="1" hangingPunct="1">
                  <a:defRPr/>
                </a:pPr>
                <a:endParaRPr lang="ru-RU" sz="1800">
                  <a:latin typeface="Arial" charset="0"/>
                </a:endParaRPr>
              </a:p>
            </p:txBody>
          </p:sp>
          <p:sp>
            <p:nvSpPr>
              <p:cNvPr id="446487" name="Oval 23"/>
              <p:cNvSpPr>
                <a:spLocks noChangeArrowheads="1"/>
              </p:cNvSpPr>
              <p:nvPr/>
            </p:nvSpPr>
            <p:spPr bwMode="gray">
              <a:xfrm>
                <a:off x="2438" y="3520"/>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eaLnBrk="1" hangingPunct="1">
                  <a:defRPr/>
                </a:pPr>
                <a:endParaRPr lang="ru-RU" sz="1800">
                  <a:latin typeface="Arial" charset="0"/>
                </a:endParaRPr>
              </a:p>
            </p:txBody>
          </p:sp>
        </p:grpSp>
        <p:sp>
          <p:nvSpPr>
            <p:cNvPr id="18456" name="Rectangle 24"/>
            <p:cNvSpPr>
              <a:spLocks noChangeArrowheads="1"/>
            </p:cNvSpPr>
            <p:nvPr/>
          </p:nvSpPr>
          <p:spPr bwMode="gray">
            <a:xfrm rot="3419336">
              <a:off x="4032" y="1152"/>
              <a:ext cx="672" cy="672"/>
            </a:xfrm>
            <a:prstGeom prst="rect">
              <a:avLst/>
            </a:prstGeom>
            <a:gradFill rotWithShape="1">
              <a:gsLst>
                <a:gs pos="0">
                  <a:srgbClr val="009999"/>
                </a:gs>
                <a:gs pos="100000">
                  <a:srgbClr val="004747"/>
                </a:gs>
              </a:gsLst>
              <a:lin ang="5400000" scaled="1"/>
            </a:gra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009999"/>
              </a:extrusionClr>
            </a:sp3d>
          </p:spPr>
          <p:txBody>
            <a:bodyPr rot="10800000" vert="eaVert" wrap="none" anchor="ctr">
              <a:flatTx/>
            </a:bodyPr>
            <a:lstStyle/>
            <a:p>
              <a:pPr eaLnBrk="1" hangingPunct="1"/>
              <a:endParaRPr lang="ru-RU" sz="1800">
                <a:latin typeface="Arial" charset="0"/>
              </a:endParaRPr>
            </a:p>
          </p:txBody>
        </p:sp>
      </p:grpSp>
      <p:sp>
        <p:nvSpPr>
          <p:cNvPr id="18439" name="Text Box 25"/>
          <p:cNvSpPr txBox="1">
            <a:spLocks noChangeArrowheads="1"/>
          </p:cNvSpPr>
          <p:nvPr/>
        </p:nvSpPr>
        <p:spPr bwMode="gray">
          <a:xfrm>
            <a:off x="250825" y="1484313"/>
            <a:ext cx="1430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Univers 55" pitchFamily="2" charset="0"/>
              </a:defRPr>
            </a:lvl1pPr>
            <a:lvl2pPr marL="742950" indent="-285750">
              <a:defRPr sz="2400">
                <a:solidFill>
                  <a:schemeClr val="tx1"/>
                </a:solidFill>
                <a:latin typeface="Univers 55" pitchFamily="2" charset="0"/>
              </a:defRPr>
            </a:lvl2pPr>
            <a:lvl3pPr marL="1143000" indent="-228600">
              <a:defRPr sz="2400">
                <a:solidFill>
                  <a:schemeClr val="tx1"/>
                </a:solidFill>
                <a:latin typeface="Univers 55" pitchFamily="2" charset="0"/>
              </a:defRPr>
            </a:lvl3pPr>
            <a:lvl4pPr marL="1600200" indent="-228600">
              <a:defRPr sz="2400">
                <a:solidFill>
                  <a:schemeClr val="tx1"/>
                </a:solidFill>
                <a:latin typeface="Univers 55" pitchFamily="2" charset="0"/>
              </a:defRPr>
            </a:lvl4pPr>
            <a:lvl5pPr marL="2057400" indent="-228600">
              <a:defRPr sz="2400">
                <a:solidFill>
                  <a:schemeClr val="tx1"/>
                </a:solidFill>
                <a:latin typeface="Univers 55" pitchFamily="2" charset="0"/>
              </a:defRPr>
            </a:lvl5pPr>
            <a:lvl6pPr marL="2514600" indent="-228600" eaLnBrk="0" fontAlgn="base" hangingPunct="0">
              <a:spcBef>
                <a:spcPct val="0"/>
              </a:spcBef>
              <a:spcAft>
                <a:spcPct val="0"/>
              </a:spcAft>
              <a:defRPr sz="2400">
                <a:solidFill>
                  <a:schemeClr val="tx1"/>
                </a:solidFill>
                <a:latin typeface="Univers 55" pitchFamily="2" charset="0"/>
              </a:defRPr>
            </a:lvl6pPr>
            <a:lvl7pPr marL="2971800" indent="-228600" eaLnBrk="0" fontAlgn="base" hangingPunct="0">
              <a:spcBef>
                <a:spcPct val="0"/>
              </a:spcBef>
              <a:spcAft>
                <a:spcPct val="0"/>
              </a:spcAft>
              <a:defRPr sz="2400">
                <a:solidFill>
                  <a:schemeClr val="tx1"/>
                </a:solidFill>
                <a:latin typeface="Univers 55" pitchFamily="2" charset="0"/>
              </a:defRPr>
            </a:lvl7pPr>
            <a:lvl8pPr marL="3429000" indent="-228600" eaLnBrk="0" fontAlgn="base" hangingPunct="0">
              <a:spcBef>
                <a:spcPct val="0"/>
              </a:spcBef>
              <a:spcAft>
                <a:spcPct val="0"/>
              </a:spcAft>
              <a:defRPr sz="2400">
                <a:solidFill>
                  <a:schemeClr val="tx1"/>
                </a:solidFill>
                <a:latin typeface="Univers 55" pitchFamily="2" charset="0"/>
              </a:defRPr>
            </a:lvl8pPr>
            <a:lvl9pPr marL="3886200" indent="-228600" eaLnBrk="0" fontAlgn="base" hangingPunct="0">
              <a:spcBef>
                <a:spcPct val="0"/>
              </a:spcBef>
              <a:spcAft>
                <a:spcPct val="0"/>
              </a:spcAft>
              <a:defRPr sz="2400">
                <a:solidFill>
                  <a:schemeClr val="tx1"/>
                </a:solidFill>
                <a:latin typeface="Univers 55" pitchFamily="2" charset="0"/>
              </a:defRPr>
            </a:lvl9pPr>
          </a:lstStyle>
          <a:p>
            <a:pPr eaLnBrk="1" hangingPunct="1"/>
            <a:r>
              <a:rPr lang="uk-UA" sz="1800" b="1">
                <a:solidFill>
                  <a:srgbClr val="FFFFFF"/>
                </a:solidFill>
                <a:latin typeface="Arial" charset="0"/>
              </a:rPr>
              <a:t>11-12 років</a:t>
            </a:r>
            <a:endParaRPr lang="en-US" sz="1800" b="1">
              <a:solidFill>
                <a:srgbClr val="FFFFFF"/>
              </a:solidFill>
              <a:latin typeface="Arial" charset="0"/>
            </a:endParaRPr>
          </a:p>
        </p:txBody>
      </p:sp>
      <p:sp>
        <p:nvSpPr>
          <p:cNvPr id="18440" name="Text Box 26"/>
          <p:cNvSpPr txBox="1">
            <a:spLocks noChangeArrowheads="1"/>
          </p:cNvSpPr>
          <p:nvPr/>
        </p:nvSpPr>
        <p:spPr bwMode="gray">
          <a:xfrm>
            <a:off x="2627313" y="1412875"/>
            <a:ext cx="1430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Univers 55" pitchFamily="2" charset="0"/>
              </a:defRPr>
            </a:lvl1pPr>
            <a:lvl2pPr marL="742950" indent="-285750">
              <a:defRPr sz="2400">
                <a:solidFill>
                  <a:schemeClr val="tx1"/>
                </a:solidFill>
                <a:latin typeface="Univers 55" pitchFamily="2" charset="0"/>
              </a:defRPr>
            </a:lvl2pPr>
            <a:lvl3pPr marL="1143000" indent="-228600">
              <a:defRPr sz="2400">
                <a:solidFill>
                  <a:schemeClr val="tx1"/>
                </a:solidFill>
                <a:latin typeface="Univers 55" pitchFamily="2" charset="0"/>
              </a:defRPr>
            </a:lvl3pPr>
            <a:lvl4pPr marL="1600200" indent="-228600">
              <a:defRPr sz="2400">
                <a:solidFill>
                  <a:schemeClr val="tx1"/>
                </a:solidFill>
                <a:latin typeface="Univers 55" pitchFamily="2" charset="0"/>
              </a:defRPr>
            </a:lvl4pPr>
            <a:lvl5pPr marL="2057400" indent="-228600">
              <a:defRPr sz="2400">
                <a:solidFill>
                  <a:schemeClr val="tx1"/>
                </a:solidFill>
                <a:latin typeface="Univers 55" pitchFamily="2" charset="0"/>
              </a:defRPr>
            </a:lvl5pPr>
            <a:lvl6pPr marL="2514600" indent="-228600" eaLnBrk="0" fontAlgn="base" hangingPunct="0">
              <a:spcBef>
                <a:spcPct val="0"/>
              </a:spcBef>
              <a:spcAft>
                <a:spcPct val="0"/>
              </a:spcAft>
              <a:defRPr sz="2400">
                <a:solidFill>
                  <a:schemeClr val="tx1"/>
                </a:solidFill>
                <a:latin typeface="Univers 55" pitchFamily="2" charset="0"/>
              </a:defRPr>
            </a:lvl6pPr>
            <a:lvl7pPr marL="2971800" indent="-228600" eaLnBrk="0" fontAlgn="base" hangingPunct="0">
              <a:spcBef>
                <a:spcPct val="0"/>
              </a:spcBef>
              <a:spcAft>
                <a:spcPct val="0"/>
              </a:spcAft>
              <a:defRPr sz="2400">
                <a:solidFill>
                  <a:schemeClr val="tx1"/>
                </a:solidFill>
                <a:latin typeface="Univers 55" pitchFamily="2" charset="0"/>
              </a:defRPr>
            </a:lvl7pPr>
            <a:lvl8pPr marL="3429000" indent="-228600" eaLnBrk="0" fontAlgn="base" hangingPunct="0">
              <a:spcBef>
                <a:spcPct val="0"/>
              </a:spcBef>
              <a:spcAft>
                <a:spcPct val="0"/>
              </a:spcAft>
              <a:defRPr sz="2400">
                <a:solidFill>
                  <a:schemeClr val="tx1"/>
                </a:solidFill>
                <a:latin typeface="Univers 55" pitchFamily="2" charset="0"/>
              </a:defRPr>
            </a:lvl8pPr>
            <a:lvl9pPr marL="3886200" indent="-228600" eaLnBrk="0" fontAlgn="base" hangingPunct="0">
              <a:spcBef>
                <a:spcPct val="0"/>
              </a:spcBef>
              <a:spcAft>
                <a:spcPct val="0"/>
              </a:spcAft>
              <a:defRPr sz="2400">
                <a:solidFill>
                  <a:schemeClr val="tx1"/>
                </a:solidFill>
                <a:latin typeface="Univers 55" pitchFamily="2" charset="0"/>
              </a:defRPr>
            </a:lvl9pPr>
          </a:lstStyle>
          <a:p>
            <a:pPr eaLnBrk="1" hangingPunct="1"/>
            <a:r>
              <a:rPr lang="uk-UA" sz="1800" b="1">
                <a:solidFill>
                  <a:srgbClr val="FFFFFF"/>
                </a:solidFill>
                <a:latin typeface="Arial" charset="0"/>
              </a:rPr>
              <a:t>13-14 років</a:t>
            </a:r>
            <a:endParaRPr lang="en-US" sz="1800" b="1">
              <a:solidFill>
                <a:srgbClr val="FFFFFF"/>
              </a:solidFill>
              <a:latin typeface="Arial" charset="0"/>
            </a:endParaRPr>
          </a:p>
        </p:txBody>
      </p:sp>
      <p:sp>
        <p:nvSpPr>
          <p:cNvPr id="18441" name="Text Box 27"/>
          <p:cNvSpPr txBox="1">
            <a:spLocks noChangeArrowheads="1"/>
          </p:cNvSpPr>
          <p:nvPr/>
        </p:nvSpPr>
        <p:spPr bwMode="gray">
          <a:xfrm>
            <a:off x="4932363" y="1412875"/>
            <a:ext cx="14303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Univers 55" pitchFamily="2" charset="0"/>
              </a:defRPr>
            </a:lvl1pPr>
            <a:lvl2pPr marL="742950" indent="-285750">
              <a:defRPr sz="2400">
                <a:solidFill>
                  <a:schemeClr val="tx1"/>
                </a:solidFill>
                <a:latin typeface="Univers 55" pitchFamily="2" charset="0"/>
              </a:defRPr>
            </a:lvl2pPr>
            <a:lvl3pPr marL="1143000" indent="-228600">
              <a:defRPr sz="2400">
                <a:solidFill>
                  <a:schemeClr val="tx1"/>
                </a:solidFill>
                <a:latin typeface="Univers 55" pitchFamily="2" charset="0"/>
              </a:defRPr>
            </a:lvl3pPr>
            <a:lvl4pPr marL="1600200" indent="-228600">
              <a:defRPr sz="2400">
                <a:solidFill>
                  <a:schemeClr val="tx1"/>
                </a:solidFill>
                <a:latin typeface="Univers 55" pitchFamily="2" charset="0"/>
              </a:defRPr>
            </a:lvl4pPr>
            <a:lvl5pPr marL="2057400" indent="-228600">
              <a:defRPr sz="2400">
                <a:solidFill>
                  <a:schemeClr val="tx1"/>
                </a:solidFill>
                <a:latin typeface="Univers 55" pitchFamily="2" charset="0"/>
              </a:defRPr>
            </a:lvl5pPr>
            <a:lvl6pPr marL="2514600" indent="-228600" eaLnBrk="0" fontAlgn="base" hangingPunct="0">
              <a:spcBef>
                <a:spcPct val="0"/>
              </a:spcBef>
              <a:spcAft>
                <a:spcPct val="0"/>
              </a:spcAft>
              <a:defRPr sz="2400">
                <a:solidFill>
                  <a:schemeClr val="tx1"/>
                </a:solidFill>
                <a:latin typeface="Univers 55" pitchFamily="2" charset="0"/>
              </a:defRPr>
            </a:lvl6pPr>
            <a:lvl7pPr marL="2971800" indent="-228600" eaLnBrk="0" fontAlgn="base" hangingPunct="0">
              <a:spcBef>
                <a:spcPct val="0"/>
              </a:spcBef>
              <a:spcAft>
                <a:spcPct val="0"/>
              </a:spcAft>
              <a:defRPr sz="2400">
                <a:solidFill>
                  <a:schemeClr val="tx1"/>
                </a:solidFill>
                <a:latin typeface="Univers 55" pitchFamily="2" charset="0"/>
              </a:defRPr>
            </a:lvl7pPr>
            <a:lvl8pPr marL="3429000" indent="-228600" eaLnBrk="0" fontAlgn="base" hangingPunct="0">
              <a:spcBef>
                <a:spcPct val="0"/>
              </a:spcBef>
              <a:spcAft>
                <a:spcPct val="0"/>
              </a:spcAft>
              <a:defRPr sz="2400">
                <a:solidFill>
                  <a:schemeClr val="tx1"/>
                </a:solidFill>
                <a:latin typeface="Univers 55" pitchFamily="2" charset="0"/>
              </a:defRPr>
            </a:lvl8pPr>
            <a:lvl9pPr marL="3886200" indent="-228600" eaLnBrk="0" fontAlgn="base" hangingPunct="0">
              <a:spcBef>
                <a:spcPct val="0"/>
              </a:spcBef>
              <a:spcAft>
                <a:spcPct val="0"/>
              </a:spcAft>
              <a:defRPr sz="2400">
                <a:solidFill>
                  <a:schemeClr val="tx1"/>
                </a:solidFill>
                <a:latin typeface="Univers 55" pitchFamily="2" charset="0"/>
              </a:defRPr>
            </a:lvl9pPr>
          </a:lstStyle>
          <a:p>
            <a:pPr eaLnBrk="1" hangingPunct="1"/>
            <a:r>
              <a:rPr lang="uk-UA" sz="1800" b="1">
                <a:solidFill>
                  <a:srgbClr val="FFFFFF"/>
                </a:solidFill>
                <a:latin typeface="Arial" charset="0"/>
              </a:rPr>
              <a:t>15-16 років</a:t>
            </a:r>
            <a:endParaRPr lang="en-US" sz="1800" b="1">
              <a:solidFill>
                <a:srgbClr val="FFFFFF"/>
              </a:solidFill>
              <a:latin typeface="Arial" charset="0"/>
            </a:endParaRPr>
          </a:p>
        </p:txBody>
      </p:sp>
      <p:sp>
        <p:nvSpPr>
          <p:cNvPr id="18442" name="Text Box 28"/>
          <p:cNvSpPr txBox="1">
            <a:spLocks noChangeArrowheads="1"/>
          </p:cNvSpPr>
          <p:nvPr/>
        </p:nvSpPr>
        <p:spPr bwMode="gray">
          <a:xfrm>
            <a:off x="7596188" y="1412875"/>
            <a:ext cx="1100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Univers 55" pitchFamily="2" charset="0"/>
              </a:defRPr>
            </a:lvl1pPr>
            <a:lvl2pPr marL="742950" indent="-285750">
              <a:defRPr sz="2400">
                <a:solidFill>
                  <a:schemeClr val="tx1"/>
                </a:solidFill>
                <a:latin typeface="Univers 55" pitchFamily="2" charset="0"/>
              </a:defRPr>
            </a:lvl2pPr>
            <a:lvl3pPr marL="1143000" indent="-228600">
              <a:defRPr sz="2400">
                <a:solidFill>
                  <a:schemeClr val="tx1"/>
                </a:solidFill>
                <a:latin typeface="Univers 55" pitchFamily="2" charset="0"/>
              </a:defRPr>
            </a:lvl3pPr>
            <a:lvl4pPr marL="1600200" indent="-228600">
              <a:defRPr sz="2400">
                <a:solidFill>
                  <a:schemeClr val="tx1"/>
                </a:solidFill>
                <a:latin typeface="Univers 55" pitchFamily="2" charset="0"/>
              </a:defRPr>
            </a:lvl4pPr>
            <a:lvl5pPr marL="2057400" indent="-228600">
              <a:defRPr sz="2400">
                <a:solidFill>
                  <a:schemeClr val="tx1"/>
                </a:solidFill>
                <a:latin typeface="Univers 55" pitchFamily="2" charset="0"/>
              </a:defRPr>
            </a:lvl5pPr>
            <a:lvl6pPr marL="2514600" indent="-228600" eaLnBrk="0" fontAlgn="base" hangingPunct="0">
              <a:spcBef>
                <a:spcPct val="0"/>
              </a:spcBef>
              <a:spcAft>
                <a:spcPct val="0"/>
              </a:spcAft>
              <a:defRPr sz="2400">
                <a:solidFill>
                  <a:schemeClr val="tx1"/>
                </a:solidFill>
                <a:latin typeface="Univers 55" pitchFamily="2" charset="0"/>
              </a:defRPr>
            </a:lvl6pPr>
            <a:lvl7pPr marL="2971800" indent="-228600" eaLnBrk="0" fontAlgn="base" hangingPunct="0">
              <a:spcBef>
                <a:spcPct val="0"/>
              </a:spcBef>
              <a:spcAft>
                <a:spcPct val="0"/>
              </a:spcAft>
              <a:defRPr sz="2400">
                <a:solidFill>
                  <a:schemeClr val="tx1"/>
                </a:solidFill>
                <a:latin typeface="Univers 55" pitchFamily="2" charset="0"/>
              </a:defRPr>
            </a:lvl7pPr>
            <a:lvl8pPr marL="3429000" indent="-228600" eaLnBrk="0" fontAlgn="base" hangingPunct="0">
              <a:spcBef>
                <a:spcPct val="0"/>
              </a:spcBef>
              <a:spcAft>
                <a:spcPct val="0"/>
              </a:spcAft>
              <a:defRPr sz="2400">
                <a:solidFill>
                  <a:schemeClr val="tx1"/>
                </a:solidFill>
                <a:latin typeface="Univers 55" pitchFamily="2" charset="0"/>
              </a:defRPr>
            </a:lvl8pPr>
            <a:lvl9pPr marL="3886200" indent="-228600" eaLnBrk="0" fontAlgn="base" hangingPunct="0">
              <a:spcBef>
                <a:spcPct val="0"/>
              </a:spcBef>
              <a:spcAft>
                <a:spcPct val="0"/>
              </a:spcAft>
              <a:defRPr sz="2400">
                <a:solidFill>
                  <a:schemeClr val="tx1"/>
                </a:solidFill>
                <a:latin typeface="Univers 55" pitchFamily="2" charset="0"/>
              </a:defRPr>
            </a:lvl9pPr>
          </a:lstStyle>
          <a:p>
            <a:pPr eaLnBrk="1" hangingPunct="1"/>
            <a:r>
              <a:rPr lang="uk-UA" sz="1800" b="1">
                <a:solidFill>
                  <a:srgbClr val="FFFFFF"/>
                </a:solidFill>
                <a:latin typeface="Arial" charset="0"/>
              </a:rPr>
              <a:t>17 років</a:t>
            </a:r>
            <a:endParaRPr lang="en-US" sz="1800" b="1">
              <a:solidFill>
                <a:srgbClr val="FFFFFF"/>
              </a:solidFill>
              <a:latin typeface="Arial" charset="0"/>
            </a:endParaRPr>
          </a:p>
        </p:txBody>
      </p:sp>
      <p:sp>
        <p:nvSpPr>
          <p:cNvPr id="18443" name="AutoShape 29"/>
          <p:cNvSpPr>
            <a:spLocks noChangeArrowheads="1"/>
          </p:cNvSpPr>
          <p:nvPr/>
        </p:nvSpPr>
        <p:spPr bwMode="auto">
          <a:xfrm>
            <a:off x="6011863" y="2565400"/>
            <a:ext cx="2987675" cy="2951831"/>
          </a:xfrm>
          <a:prstGeom prst="roundRect">
            <a:avLst>
              <a:gd name="adj" fmla="val 13745"/>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eaLnBrk="1" hangingPunct="1"/>
            <a:endParaRPr lang="en-US" sz="1600" b="1" dirty="0">
              <a:solidFill>
                <a:srgbClr val="990099"/>
              </a:solidFill>
              <a:latin typeface="Verdana" pitchFamily="34" charset="0"/>
            </a:endParaRPr>
          </a:p>
          <a:p>
            <a:pPr eaLnBrk="1" hangingPunct="1"/>
            <a:endParaRPr lang="uk-UA" sz="1600" b="1" dirty="0" smtClean="0">
              <a:solidFill>
                <a:srgbClr val="990099"/>
              </a:solidFill>
              <a:latin typeface="Verdana" pitchFamily="34" charset="0"/>
            </a:endParaRPr>
          </a:p>
          <a:p>
            <a:pPr eaLnBrk="1" hangingPunct="1">
              <a:buFont typeface="Arial" charset="0"/>
              <a:buChar char="•"/>
            </a:pPr>
            <a:r>
              <a:rPr lang="uk-UA" sz="1600" b="1" dirty="0" smtClean="0">
                <a:solidFill>
                  <a:srgbClr val="990099"/>
                </a:solidFill>
                <a:latin typeface="Verdana" pitchFamily="34" charset="0"/>
              </a:rPr>
              <a:t> 11 </a:t>
            </a:r>
            <a:r>
              <a:rPr lang="uk-UA" sz="1600" b="1" dirty="0">
                <a:solidFill>
                  <a:srgbClr val="990099"/>
                </a:solidFill>
                <a:latin typeface="Verdana" pitchFamily="34" charset="0"/>
              </a:rPr>
              <a:t>клас ЗОНЗ</a:t>
            </a:r>
            <a:r>
              <a:rPr lang="uk-UA" sz="1600" b="1" dirty="0" smtClean="0">
                <a:solidFill>
                  <a:srgbClr val="990099"/>
                </a:solidFill>
                <a:latin typeface="Verdana" pitchFamily="34" charset="0"/>
              </a:rPr>
              <a:t>;</a:t>
            </a:r>
          </a:p>
          <a:p>
            <a:pPr eaLnBrk="1" hangingPunct="1"/>
            <a:endParaRPr lang="uk-UA" sz="500" b="1" dirty="0">
              <a:solidFill>
                <a:srgbClr val="990099"/>
              </a:solidFill>
              <a:latin typeface="Verdana" pitchFamily="34" charset="0"/>
            </a:endParaRPr>
          </a:p>
          <a:p>
            <a:pPr marL="174625" indent="-174625" eaLnBrk="1" hangingPunct="1">
              <a:buFont typeface="Arial" charset="0"/>
              <a:buChar char="•"/>
            </a:pPr>
            <a:r>
              <a:rPr lang="uk-UA" sz="1600" b="1" dirty="0" smtClean="0">
                <a:solidFill>
                  <a:srgbClr val="990000"/>
                </a:solidFill>
                <a:latin typeface="Verdana" pitchFamily="34" charset="0"/>
              </a:rPr>
              <a:t>2</a:t>
            </a:r>
            <a:r>
              <a:rPr lang="en-US" sz="1600" b="1" dirty="0" smtClean="0">
                <a:solidFill>
                  <a:srgbClr val="990000"/>
                </a:solidFill>
                <a:latin typeface="Verdana" pitchFamily="34" charset="0"/>
              </a:rPr>
              <a:t> </a:t>
            </a:r>
            <a:r>
              <a:rPr lang="uk-UA" sz="1600" b="1" dirty="0" smtClean="0">
                <a:solidFill>
                  <a:srgbClr val="990000"/>
                </a:solidFill>
                <a:latin typeface="Verdana" pitchFamily="34" charset="0"/>
              </a:rPr>
              <a:t>курс </a:t>
            </a:r>
            <a:r>
              <a:rPr lang="uk-UA" sz="1600" b="1" dirty="0">
                <a:solidFill>
                  <a:srgbClr val="990000"/>
                </a:solidFill>
                <a:latin typeface="Verdana" pitchFamily="34" charset="0"/>
              </a:rPr>
              <a:t>(після 9 кл.) </a:t>
            </a:r>
            <a:r>
              <a:rPr lang="uk-UA" sz="1600" b="1" dirty="0" smtClean="0">
                <a:solidFill>
                  <a:srgbClr val="990000"/>
                </a:solidFill>
                <a:latin typeface="Verdana" pitchFamily="34" charset="0"/>
              </a:rPr>
              <a:t>ПТНЗ</a:t>
            </a:r>
          </a:p>
          <a:p>
            <a:pPr eaLnBrk="1" hangingPunct="1"/>
            <a:endParaRPr lang="uk-UA" sz="500" b="1" dirty="0">
              <a:solidFill>
                <a:srgbClr val="FFC000"/>
              </a:solidFill>
              <a:latin typeface="Verdana" pitchFamily="34" charset="0"/>
            </a:endParaRPr>
          </a:p>
          <a:p>
            <a:pPr marL="174625" indent="-174625" eaLnBrk="1" hangingPunct="1">
              <a:buFont typeface="Arial" charset="0"/>
              <a:buChar char="•"/>
            </a:pPr>
            <a:r>
              <a:rPr lang="uk-UA" sz="1600" b="1" dirty="0" smtClean="0">
                <a:solidFill>
                  <a:srgbClr val="CC0066"/>
                </a:solidFill>
                <a:latin typeface="Verdana" pitchFamily="34" charset="0"/>
              </a:rPr>
              <a:t>2</a:t>
            </a:r>
            <a:r>
              <a:rPr lang="en-US" sz="1600" b="1" dirty="0" smtClean="0">
                <a:solidFill>
                  <a:srgbClr val="CC0066"/>
                </a:solidFill>
                <a:latin typeface="Verdana" pitchFamily="34" charset="0"/>
              </a:rPr>
              <a:t> </a:t>
            </a:r>
            <a:r>
              <a:rPr lang="uk-UA" sz="1600" b="1" dirty="0" smtClean="0">
                <a:solidFill>
                  <a:srgbClr val="CC0066"/>
                </a:solidFill>
                <a:latin typeface="Verdana" pitchFamily="34" charset="0"/>
              </a:rPr>
              <a:t>курс </a:t>
            </a:r>
            <a:r>
              <a:rPr lang="uk-UA" sz="1600" b="1" dirty="0">
                <a:solidFill>
                  <a:srgbClr val="CC0066"/>
                </a:solidFill>
                <a:latin typeface="Verdana" pitchFamily="34" charset="0"/>
              </a:rPr>
              <a:t>(після 9 кл.) ВНЗ І-ІІ рів. акр</a:t>
            </a:r>
            <a:r>
              <a:rPr lang="uk-UA" sz="1600" b="1" dirty="0" smtClean="0">
                <a:solidFill>
                  <a:srgbClr val="CC0066"/>
                </a:solidFill>
                <a:latin typeface="Verdana" pitchFamily="34" charset="0"/>
              </a:rPr>
              <a:t>.</a:t>
            </a:r>
          </a:p>
          <a:p>
            <a:pPr eaLnBrk="1" hangingPunct="1"/>
            <a:endParaRPr lang="en-US" sz="500" b="1" dirty="0">
              <a:solidFill>
                <a:srgbClr val="CC0066"/>
              </a:solidFill>
              <a:latin typeface="Verdana" pitchFamily="34" charset="0"/>
            </a:endParaRPr>
          </a:p>
          <a:p>
            <a:pPr eaLnBrk="1" hangingPunct="1"/>
            <a:endParaRPr lang="en-US" sz="1600" b="1" dirty="0">
              <a:solidFill>
                <a:srgbClr val="000000"/>
              </a:solidFill>
              <a:latin typeface="Verdana" pitchFamily="34" charset="0"/>
            </a:endParaRPr>
          </a:p>
          <a:p>
            <a:pPr eaLnBrk="1" hangingPunct="1"/>
            <a:endParaRPr lang="en-US" sz="1600" b="1" dirty="0">
              <a:solidFill>
                <a:srgbClr val="000000"/>
              </a:solidFill>
              <a:latin typeface="Verdana" pitchFamily="34" charset="0"/>
            </a:endParaRPr>
          </a:p>
        </p:txBody>
      </p:sp>
      <p:sp>
        <p:nvSpPr>
          <p:cNvPr id="18444" name="AutoShape 30"/>
          <p:cNvSpPr>
            <a:spLocks noChangeArrowheads="1"/>
          </p:cNvSpPr>
          <p:nvPr/>
        </p:nvSpPr>
        <p:spPr bwMode="auto">
          <a:xfrm>
            <a:off x="3852863" y="2565400"/>
            <a:ext cx="2159000" cy="1943100"/>
          </a:xfrm>
          <a:prstGeom prst="roundRect">
            <a:avLst>
              <a:gd name="adj" fmla="val 13745"/>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eaLnBrk="1" hangingPunct="1">
              <a:buFont typeface="Arial" charset="0"/>
              <a:buChar char="•"/>
            </a:pPr>
            <a:r>
              <a:rPr lang="en-US" sz="1500" b="1" dirty="0">
                <a:solidFill>
                  <a:srgbClr val="CC0066"/>
                </a:solidFill>
                <a:latin typeface="Verdana" pitchFamily="34" charset="0"/>
              </a:rPr>
              <a:t> </a:t>
            </a:r>
            <a:r>
              <a:rPr lang="en-US" sz="1500" b="1" dirty="0" smtClean="0">
                <a:solidFill>
                  <a:srgbClr val="CC0066"/>
                </a:solidFill>
                <a:latin typeface="Verdana" pitchFamily="34" charset="0"/>
              </a:rPr>
              <a:t>9-</a:t>
            </a:r>
            <a:r>
              <a:rPr lang="uk-UA" sz="1500" b="1" dirty="0" smtClean="0">
                <a:solidFill>
                  <a:srgbClr val="CC0066"/>
                </a:solidFill>
                <a:latin typeface="Verdana" pitchFamily="34" charset="0"/>
              </a:rPr>
              <a:t>10 </a:t>
            </a:r>
            <a:r>
              <a:rPr lang="uk-UA" sz="1500" b="1" dirty="0">
                <a:solidFill>
                  <a:srgbClr val="CC0066"/>
                </a:solidFill>
                <a:latin typeface="Verdana" pitchFamily="34" charset="0"/>
              </a:rPr>
              <a:t>клас ЗОНЗ</a:t>
            </a:r>
            <a:r>
              <a:rPr lang="uk-UA" sz="1500" b="1" dirty="0" smtClean="0">
                <a:solidFill>
                  <a:srgbClr val="CC0066"/>
                </a:solidFill>
                <a:latin typeface="Verdana" pitchFamily="34" charset="0"/>
              </a:rPr>
              <a:t>;</a:t>
            </a:r>
          </a:p>
          <a:p>
            <a:pPr eaLnBrk="1" hangingPunct="1"/>
            <a:endParaRPr lang="uk-UA" sz="500" b="1" dirty="0">
              <a:solidFill>
                <a:srgbClr val="CC0066"/>
              </a:solidFill>
              <a:latin typeface="Verdana" pitchFamily="34" charset="0"/>
            </a:endParaRPr>
          </a:p>
          <a:p>
            <a:pPr marL="174625" indent="-174625" eaLnBrk="1" hangingPunct="1">
              <a:buFont typeface="Arial" charset="0"/>
              <a:buChar char="•"/>
            </a:pPr>
            <a:r>
              <a:rPr lang="uk-UA" sz="1500" b="1" dirty="0" smtClean="0">
                <a:solidFill>
                  <a:schemeClr val="accent3">
                    <a:lumMod val="50000"/>
                  </a:schemeClr>
                </a:solidFill>
                <a:latin typeface="Verdana" pitchFamily="34" charset="0"/>
              </a:rPr>
              <a:t>1 </a:t>
            </a:r>
            <a:r>
              <a:rPr lang="uk-UA" sz="1500" b="1" dirty="0">
                <a:solidFill>
                  <a:schemeClr val="accent3">
                    <a:lumMod val="50000"/>
                  </a:schemeClr>
                </a:solidFill>
                <a:latin typeface="Verdana" pitchFamily="34" charset="0"/>
              </a:rPr>
              <a:t>курс ПТНЗ </a:t>
            </a:r>
            <a:r>
              <a:rPr lang="uk-UA" sz="1500" b="1" dirty="0" smtClean="0">
                <a:solidFill>
                  <a:schemeClr val="accent3">
                    <a:lumMod val="50000"/>
                  </a:schemeClr>
                </a:solidFill>
                <a:latin typeface="Verdana" pitchFamily="34" charset="0"/>
              </a:rPr>
              <a:t>  (</a:t>
            </a:r>
            <a:r>
              <a:rPr lang="uk-UA" sz="1500" b="1" dirty="0">
                <a:solidFill>
                  <a:schemeClr val="accent3">
                    <a:lumMod val="50000"/>
                  </a:schemeClr>
                </a:solidFill>
                <a:latin typeface="Verdana" pitchFamily="34" charset="0"/>
              </a:rPr>
              <a:t>після 9 </a:t>
            </a:r>
            <a:r>
              <a:rPr lang="ru-RU" sz="1500" b="1" dirty="0" err="1">
                <a:solidFill>
                  <a:schemeClr val="accent3">
                    <a:lumMod val="50000"/>
                  </a:schemeClr>
                </a:solidFill>
                <a:latin typeface="Verdana" pitchFamily="34" charset="0"/>
              </a:rPr>
              <a:t>кл</a:t>
            </a:r>
            <a:r>
              <a:rPr lang="ru-RU" sz="1500" b="1" dirty="0">
                <a:solidFill>
                  <a:schemeClr val="accent3">
                    <a:lumMod val="50000"/>
                  </a:schemeClr>
                </a:solidFill>
                <a:latin typeface="Verdana" pitchFamily="34" charset="0"/>
              </a:rPr>
              <a:t>.</a:t>
            </a:r>
            <a:r>
              <a:rPr lang="uk-UA" sz="1500" b="1" dirty="0" smtClean="0">
                <a:solidFill>
                  <a:schemeClr val="accent3">
                    <a:lumMod val="50000"/>
                  </a:schemeClr>
                </a:solidFill>
                <a:latin typeface="Verdana" pitchFamily="34" charset="0"/>
              </a:rPr>
              <a:t>);</a:t>
            </a:r>
          </a:p>
          <a:p>
            <a:pPr eaLnBrk="1" hangingPunct="1"/>
            <a:endParaRPr lang="uk-UA" sz="500" b="1" dirty="0">
              <a:solidFill>
                <a:schemeClr val="accent3">
                  <a:lumMod val="50000"/>
                </a:schemeClr>
              </a:solidFill>
              <a:latin typeface="Verdana" pitchFamily="34" charset="0"/>
            </a:endParaRPr>
          </a:p>
          <a:p>
            <a:pPr marL="174625" indent="-174625" eaLnBrk="1" hangingPunct="1">
              <a:buFont typeface="Arial" charset="0"/>
              <a:buChar char="•"/>
            </a:pPr>
            <a:r>
              <a:rPr lang="uk-UA" sz="1500" b="1" dirty="0" smtClean="0">
                <a:solidFill>
                  <a:srgbClr val="990099"/>
                </a:solidFill>
                <a:latin typeface="Verdana" pitchFamily="34" charset="0"/>
              </a:rPr>
              <a:t>1 </a:t>
            </a:r>
            <a:r>
              <a:rPr lang="uk-UA" sz="1500" b="1" dirty="0">
                <a:solidFill>
                  <a:srgbClr val="990099"/>
                </a:solidFill>
                <a:latin typeface="Verdana" pitchFamily="34" charset="0"/>
              </a:rPr>
              <a:t>курс ВНЗ І-ІІ рів. акр. (після 9 кл.)</a:t>
            </a:r>
            <a:endParaRPr lang="en-US" sz="1500" b="1" dirty="0">
              <a:solidFill>
                <a:srgbClr val="990099"/>
              </a:solidFill>
              <a:latin typeface="Verdana" pitchFamily="34" charset="0"/>
            </a:endParaRPr>
          </a:p>
        </p:txBody>
      </p:sp>
      <p:sp>
        <p:nvSpPr>
          <p:cNvPr id="18445" name="Rectangle 44"/>
          <p:cNvSpPr>
            <a:spLocks noChangeArrowheads="1"/>
          </p:cNvSpPr>
          <p:nvPr/>
        </p:nvSpPr>
        <p:spPr bwMode="auto">
          <a:xfrm>
            <a:off x="2477718" y="5180150"/>
            <a:ext cx="33702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a:spAutoFit/>
          </a:bodyPr>
          <a:lstStyle/>
          <a:p>
            <a:pPr algn="ctr"/>
            <a:r>
              <a:rPr lang="uk-UA" sz="2800" b="1" dirty="0" smtClean="0">
                <a:solidFill>
                  <a:srgbClr val="0000CC"/>
                </a:solidFill>
                <a:latin typeface="Calibri" pitchFamily="34" charset="0"/>
                <a:cs typeface="Calibri" pitchFamily="34" charset="0"/>
              </a:rPr>
              <a:t>1</a:t>
            </a:r>
            <a:r>
              <a:rPr lang="en-US" sz="2800" b="1" dirty="0" smtClean="0">
                <a:solidFill>
                  <a:srgbClr val="0000CC"/>
                </a:solidFill>
                <a:latin typeface="Calibri" pitchFamily="34" charset="0"/>
                <a:cs typeface="Calibri" pitchFamily="34" charset="0"/>
              </a:rPr>
              <a:t>1930</a:t>
            </a:r>
            <a:r>
              <a:rPr lang="uk-UA" sz="2800" b="1" dirty="0" smtClean="0">
                <a:solidFill>
                  <a:srgbClr val="0000CC"/>
                </a:solidFill>
                <a:latin typeface="Calibri" pitchFamily="34" charset="0"/>
                <a:cs typeface="Calibri" pitchFamily="34" charset="0"/>
              </a:rPr>
              <a:t> </a:t>
            </a:r>
            <a:r>
              <a:rPr lang="uk-UA" sz="2800" b="1" dirty="0">
                <a:solidFill>
                  <a:srgbClr val="C00000"/>
                </a:solidFill>
                <a:latin typeface="Calibri" pitchFamily="34" charset="0"/>
                <a:cs typeface="Calibri" pitchFamily="34" charset="0"/>
              </a:rPr>
              <a:t>респонденти</a:t>
            </a:r>
          </a:p>
          <a:p>
            <a:pPr algn="ctr"/>
            <a:r>
              <a:rPr lang="en-US" sz="2800" b="1" dirty="0" smtClean="0">
                <a:solidFill>
                  <a:srgbClr val="0000CC"/>
                </a:solidFill>
                <a:latin typeface="Calibri" pitchFamily="34" charset="0"/>
                <a:cs typeface="Calibri" pitchFamily="34" charset="0"/>
              </a:rPr>
              <a:t>747</a:t>
            </a:r>
            <a:r>
              <a:rPr lang="uk-UA" sz="2800" b="1" dirty="0" smtClean="0">
                <a:solidFill>
                  <a:srgbClr val="0000CC"/>
                </a:solidFill>
                <a:latin typeface="Calibri" pitchFamily="34" charset="0"/>
                <a:cs typeface="Calibri" pitchFamily="34" charset="0"/>
              </a:rPr>
              <a:t> </a:t>
            </a:r>
            <a:r>
              <a:rPr lang="uk-UA" sz="2800" b="1" dirty="0" smtClean="0">
                <a:solidFill>
                  <a:srgbClr val="C00000"/>
                </a:solidFill>
                <a:latin typeface="Calibri" pitchFamily="34" charset="0"/>
                <a:cs typeface="Calibri" pitchFamily="34" charset="0"/>
              </a:rPr>
              <a:t>класів/груп </a:t>
            </a:r>
            <a:r>
              <a:rPr lang="uk-UA" sz="2800" dirty="0" smtClean="0">
                <a:solidFill>
                  <a:srgbClr val="C00000"/>
                </a:solidFill>
                <a:latin typeface="Calibri" pitchFamily="34" charset="0"/>
                <a:cs typeface="Calibri" pitchFamily="34" charset="0"/>
              </a:rPr>
              <a:t>   </a:t>
            </a:r>
            <a:endParaRPr lang="uk-UA" sz="2800" dirty="0">
              <a:solidFill>
                <a:srgbClr val="C00000"/>
              </a:solidFill>
              <a:latin typeface="Calibri" pitchFamily="34" charset="0"/>
              <a:cs typeface="Calibri" pitchFamily="34" charset="0"/>
            </a:endParaRPr>
          </a:p>
        </p:txBody>
      </p:sp>
      <p:sp>
        <p:nvSpPr>
          <p:cNvPr id="18446" name="Freeform 14"/>
          <p:cNvSpPr>
            <a:spLocks/>
          </p:cNvSpPr>
          <p:nvPr/>
        </p:nvSpPr>
        <p:spPr bwMode="gray">
          <a:xfrm>
            <a:off x="604838" y="4454525"/>
            <a:ext cx="1331912" cy="1679732"/>
          </a:xfrm>
          <a:custGeom>
            <a:avLst/>
            <a:gdLst>
              <a:gd name="T0" fmla="*/ 2147483647 w 573"/>
              <a:gd name="T1" fmla="*/ 2147483647 h 1111"/>
              <a:gd name="T2" fmla="*/ 2147483647 w 573"/>
              <a:gd name="T3" fmla="*/ 2147483647 h 1111"/>
              <a:gd name="T4" fmla="*/ 2147483647 w 573"/>
              <a:gd name="T5" fmla="*/ 2147483647 h 1111"/>
              <a:gd name="T6" fmla="*/ 0 w 573"/>
              <a:gd name="T7" fmla="*/ 2147483647 h 1111"/>
              <a:gd name="T8" fmla="*/ 2147483647 w 573"/>
              <a:gd name="T9" fmla="*/ 2147483647 h 1111"/>
              <a:gd name="T10" fmla="*/ 2147483647 w 573"/>
              <a:gd name="T11" fmla="*/ 2147483647 h 1111"/>
              <a:gd name="T12" fmla="*/ 2147483647 w 573"/>
              <a:gd name="T13" fmla="*/ 2147483647 h 1111"/>
              <a:gd name="T14" fmla="*/ 2147483647 w 573"/>
              <a:gd name="T15" fmla="*/ 2147483647 h 1111"/>
              <a:gd name="T16" fmla="*/ 2147483647 w 573"/>
              <a:gd name="T17" fmla="*/ 2147483647 h 1111"/>
              <a:gd name="T18" fmla="*/ 2147483647 w 573"/>
              <a:gd name="T19" fmla="*/ 2147483647 h 1111"/>
              <a:gd name="T20" fmla="*/ 2147483647 w 573"/>
              <a:gd name="T21" fmla="*/ 2147483647 h 1111"/>
              <a:gd name="T22" fmla="*/ 2147483647 w 573"/>
              <a:gd name="T23" fmla="*/ 2147483647 h 1111"/>
              <a:gd name="T24" fmla="*/ 2147483647 w 573"/>
              <a:gd name="T25" fmla="*/ 2147483647 h 1111"/>
              <a:gd name="T26" fmla="*/ 2147483647 w 573"/>
              <a:gd name="T27" fmla="*/ 2147483647 h 1111"/>
              <a:gd name="T28" fmla="*/ 2147483647 w 573"/>
              <a:gd name="T29" fmla="*/ 2147483647 h 1111"/>
              <a:gd name="T30" fmla="*/ 2147483647 w 573"/>
              <a:gd name="T31" fmla="*/ 2147483647 h 1111"/>
              <a:gd name="T32" fmla="*/ 2147483647 w 573"/>
              <a:gd name="T33" fmla="*/ 2147483647 h 1111"/>
              <a:gd name="T34" fmla="*/ 2147483647 w 573"/>
              <a:gd name="T35" fmla="*/ 2147483647 h 1111"/>
              <a:gd name="T36" fmla="*/ 2147483647 w 573"/>
              <a:gd name="T37" fmla="*/ 2147483647 h 1111"/>
              <a:gd name="T38" fmla="*/ 2147483647 w 573"/>
              <a:gd name="T39" fmla="*/ 2147483647 h 1111"/>
              <a:gd name="T40" fmla="*/ 2147483647 w 573"/>
              <a:gd name="T41" fmla="*/ 2147483647 h 1111"/>
              <a:gd name="T42" fmla="*/ 2147483647 w 573"/>
              <a:gd name="T43" fmla="*/ 2147483647 h 1111"/>
              <a:gd name="T44" fmla="*/ 2147483647 w 573"/>
              <a:gd name="T45" fmla="*/ 2147483647 h 1111"/>
              <a:gd name="T46" fmla="*/ 2147483647 w 573"/>
              <a:gd name="T47" fmla="*/ 2147483647 h 1111"/>
              <a:gd name="T48" fmla="*/ 2147483647 w 573"/>
              <a:gd name="T49" fmla="*/ 2147483647 h 1111"/>
              <a:gd name="T50" fmla="*/ 2147483647 w 573"/>
              <a:gd name="T51" fmla="*/ 2147483647 h 1111"/>
              <a:gd name="T52" fmla="*/ 2147483647 w 573"/>
              <a:gd name="T53" fmla="*/ 2147483647 h 1111"/>
              <a:gd name="T54" fmla="*/ 2147483647 w 573"/>
              <a:gd name="T55" fmla="*/ 2147483647 h 1111"/>
              <a:gd name="T56" fmla="*/ 2147483647 w 573"/>
              <a:gd name="T57" fmla="*/ 2147483647 h 1111"/>
              <a:gd name="T58" fmla="*/ 2147483647 w 573"/>
              <a:gd name="T59" fmla="*/ 2147483647 h 1111"/>
              <a:gd name="T60" fmla="*/ 2147483647 w 573"/>
              <a:gd name="T61" fmla="*/ 2147483647 h 1111"/>
              <a:gd name="T62" fmla="*/ 2147483647 w 573"/>
              <a:gd name="T63" fmla="*/ 2147483647 h 1111"/>
              <a:gd name="T64" fmla="*/ 2147483647 w 573"/>
              <a:gd name="T65" fmla="*/ 2147483647 h 1111"/>
              <a:gd name="T66" fmla="*/ 2147483647 w 573"/>
              <a:gd name="T67" fmla="*/ 2147483647 h 1111"/>
              <a:gd name="T68" fmla="*/ 2147483647 w 573"/>
              <a:gd name="T69" fmla="*/ 2147483647 h 1111"/>
              <a:gd name="T70" fmla="*/ 2147483647 w 573"/>
              <a:gd name="T71" fmla="*/ 2147483647 h 1111"/>
              <a:gd name="T72" fmla="*/ 2147483647 w 573"/>
              <a:gd name="T73" fmla="*/ 2147483647 h 1111"/>
              <a:gd name="T74" fmla="*/ 2147483647 w 573"/>
              <a:gd name="T75" fmla="*/ 2147483647 h 1111"/>
              <a:gd name="T76" fmla="*/ 2147483647 w 573"/>
              <a:gd name="T77" fmla="*/ 2147483647 h 1111"/>
              <a:gd name="T78" fmla="*/ 2147483647 w 573"/>
              <a:gd name="T79" fmla="*/ 2147483647 h 1111"/>
              <a:gd name="T80" fmla="*/ 2147483647 w 573"/>
              <a:gd name="T81" fmla="*/ 2147483647 h 1111"/>
              <a:gd name="T82" fmla="*/ 2147483647 w 573"/>
              <a:gd name="T83" fmla="*/ 2147483647 h 1111"/>
              <a:gd name="T84" fmla="*/ 2147483647 w 573"/>
              <a:gd name="T85" fmla="*/ 2147483647 h 1111"/>
              <a:gd name="T86" fmla="*/ 2147483647 w 573"/>
              <a:gd name="T87" fmla="*/ 2147483647 h 1111"/>
              <a:gd name="T88" fmla="*/ 2147483647 w 573"/>
              <a:gd name="T89" fmla="*/ 2147483647 h 1111"/>
              <a:gd name="T90" fmla="*/ 2147483647 w 573"/>
              <a:gd name="T91" fmla="*/ 2147483647 h 1111"/>
              <a:gd name="T92" fmla="*/ 2147483647 w 573"/>
              <a:gd name="T93" fmla="*/ 2147483647 h 1111"/>
              <a:gd name="T94" fmla="*/ 2147483647 w 573"/>
              <a:gd name="T95" fmla="*/ 2147483647 h 1111"/>
              <a:gd name="T96" fmla="*/ 2147483647 w 573"/>
              <a:gd name="T97" fmla="*/ 2147483647 h 1111"/>
              <a:gd name="T98" fmla="*/ 2147483647 w 573"/>
              <a:gd name="T99" fmla="*/ 2147483647 h 1111"/>
              <a:gd name="T100" fmla="*/ 2147483647 w 573"/>
              <a:gd name="T101" fmla="*/ 2147483647 h 1111"/>
              <a:gd name="T102" fmla="*/ 2147483647 w 573"/>
              <a:gd name="T103" fmla="*/ 2147483647 h 1111"/>
              <a:gd name="T104" fmla="*/ 2147483647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44988C"/>
          </a:solidFill>
          <a:ln>
            <a:noFill/>
          </a:ln>
          <a:effectLst>
            <a:outerShdw dist="91581" dir="3378596" algn="ctr" rotWithShape="0">
              <a:srgbClr val="C0C0C0">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uk-UA"/>
          </a:p>
        </p:txBody>
      </p:sp>
      <p:sp>
        <p:nvSpPr>
          <p:cNvPr id="18447" name="Freeform 14"/>
          <p:cNvSpPr>
            <a:spLocks/>
          </p:cNvSpPr>
          <p:nvPr/>
        </p:nvSpPr>
        <p:spPr bwMode="gray">
          <a:xfrm>
            <a:off x="1095375" y="4745038"/>
            <a:ext cx="1143000" cy="1322387"/>
          </a:xfrm>
          <a:custGeom>
            <a:avLst/>
            <a:gdLst>
              <a:gd name="T0" fmla="*/ 2147483647 w 573"/>
              <a:gd name="T1" fmla="*/ 2147483647 h 1111"/>
              <a:gd name="T2" fmla="*/ 2147483647 w 573"/>
              <a:gd name="T3" fmla="*/ 2147483647 h 1111"/>
              <a:gd name="T4" fmla="*/ 2147483647 w 573"/>
              <a:gd name="T5" fmla="*/ 2147483647 h 1111"/>
              <a:gd name="T6" fmla="*/ 0 w 573"/>
              <a:gd name="T7" fmla="*/ 2147483647 h 1111"/>
              <a:gd name="T8" fmla="*/ 2147483647 w 573"/>
              <a:gd name="T9" fmla="*/ 2147483647 h 1111"/>
              <a:gd name="T10" fmla="*/ 2147483647 w 573"/>
              <a:gd name="T11" fmla="*/ 2147483647 h 1111"/>
              <a:gd name="T12" fmla="*/ 2147483647 w 573"/>
              <a:gd name="T13" fmla="*/ 2147483647 h 1111"/>
              <a:gd name="T14" fmla="*/ 2147483647 w 573"/>
              <a:gd name="T15" fmla="*/ 2147483647 h 1111"/>
              <a:gd name="T16" fmla="*/ 2147483647 w 573"/>
              <a:gd name="T17" fmla="*/ 2147483647 h 1111"/>
              <a:gd name="T18" fmla="*/ 2147483647 w 573"/>
              <a:gd name="T19" fmla="*/ 2147483647 h 1111"/>
              <a:gd name="T20" fmla="*/ 2147483647 w 573"/>
              <a:gd name="T21" fmla="*/ 2147483647 h 1111"/>
              <a:gd name="T22" fmla="*/ 2147483647 w 573"/>
              <a:gd name="T23" fmla="*/ 2147483647 h 1111"/>
              <a:gd name="T24" fmla="*/ 2147483647 w 573"/>
              <a:gd name="T25" fmla="*/ 2147483647 h 1111"/>
              <a:gd name="T26" fmla="*/ 2147483647 w 573"/>
              <a:gd name="T27" fmla="*/ 2147483647 h 1111"/>
              <a:gd name="T28" fmla="*/ 2147483647 w 573"/>
              <a:gd name="T29" fmla="*/ 2147483647 h 1111"/>
              <a:gd name="T30" fmla="*/ 2147483647 w 573"/>
              <a:gd name="T31" fmla="*/ 2147483647 h 1111"/>
              <a:gd name="T32" fmla="*/ 2147483647 w 573"/>
              <a:gd name="T33" fmla="*/ 2147483647 h 1111"/>
              <a:gd name="T34" fmla="*/ 2147483647 w 573"/>
              <a:gd name="T35" fmla="*/ 2147483647 h 1111"/>
              <a:gd name="T36" fmla="*/ 2147483647 w 573"/>
              <a:gd name="T37" fmla="*/ 2147483647 h 1111"/>
              <a:gd name="T38" fmla="*/ 2147483647 w 573"/>
              <a:gd name="T39" fmla="*/ 2147483647 h 1111"/>
              <a:gd name="T40" fmla="*/ 2147483647 w 573"/>
              <a:gd name="T41" fmla="*/ 2147483647 h 1111"/>
              <a:gd name="T42" fmla="*/ 2147483647 w 573"/>
              <a:gd name="T43" fmla="*/ 2147483647 h 1111"/>
              <a:gd name="T44" fmla="*/ 2147483647 w 573"/>
              <a:gd name="T45" fmla="*/ 2147483647 h 1111"/>
              <a:gd name="T46" fmla="*/ 2147483647 w 573"/>
              <a:gd name="T47" fmla="*/ 2147483647 h 1111"/>
              <a:gd name="T48" fmla="*/ 2147483647 w 573"/>
              <a:gd name="T49" fmla="*/ 2147483647 h 1111"/>
              <a:gd name="T50" fmla="*/ 2147483647 w 573"/>
              <a:gd name="T51" fmla="*/ 2147483647 h 1111"/>
              <a:gd name="T52" fmla="*/ 2147483647 w 573"/>
              <a:gd name="T53" fmla="*/ 2147483647 h 1111"/>
              <a:gd name="T54" fmla="*/ 2147483647 w 573"/>
              <a:gd name="T55" fmla="*/ 2147483647 h 1111"/>
              <a:gd name="T56" fmla="*/ 2147483647 w 573"/>
              <a:gd name="T57" fmla="*/ 2147483647 h 1111"/>
              <a:gd name="T58" fmla="*/ 2147483647 w 573"/>
              <a:gd name="T59" fmla="*/ 2147483647 h 1111"/>
              <a:gd name="T60" fmla="*/ 2147483647 w 573"/>
              <a:gd name="T61" fmla="*/ 2147483647 h 1111"/>
              <a:gd name="T62" fmla="*/ 2147483647 w 573"/>
              <a:gd name="T63" fmla="*/ 2147483647 h 1111"/>
              <a:gd name="T64" fmla="*/ 2147483647 w 573"/>
              <a:gd name="T65" fmla="*/ 2147483647 h 1111"/>
              <a:gd name="T66" fmla="*/ 2147483647 w 573"/>
              <a:gd name="T67" fmla="*/ 2147483647 h 1111"/>
              <a:gd name="T68" fmla="*/ 2147483647 w 573"/>
              <a:gd name="T69" fmla="*/ 2147483647 h 1111"/>
              <a:gd name="T70" fmla="*/ 2147483647 w 573"/>
              <a:gd name="T71" fmla="*/ 2147483647 h 1111"/>
              <a:gd name="T72" fmla="*/ 2147483647 w 573"/>
              <a:gd name="T73" fmla="*/ 2147483647 h 1111"/>
              <a:gd name="T74" fmla="*/ 2147483647 w 573"/>
              <a:gd name="T75" fmla="*/ 2147483647 h 1111"/>
              <a:gd name="T76" fmla="*/ 2147483647 w 573"/>
              <a:gd name="T77" fmla="*/ 2147483647 h 1111"/>
              <a:gd name="T78" fmla="*/ 2147483647 w 573"/>
              <a:gd name="T79" fmla="*/ 2147483647 h 1111"/>
              <a:gd name="T80" fmla="*/ 2147483647 w 573"/>
              <a:gd name="T81" fmla="*/ 2147483647 h 1111"/>
              <a:gd name="T82" fmla="*/ 2147483647 w 573"/>
              <a:gd name="T83" fmla="*/ 2147483647 h 1111"/>
              <a:gd name="T84" fmla="*/ 2147483647 w 573"/>
              <a:gd name="T85" fmla="*/ 2147483647 h 1111"/>
              <a:gd name="T86" fmla="*/ 2147483647 w 573"/>
              <a:gd name="T87" fmla="*/ 2147483647 h 1111"/>
              <a:gd name="T88" fmla="*/ 2147483647 w 573"/>
              <a:gd name="T89" fmla="*/ 2147483647 h 1111"/>
              <a:gd name="T90" fmla="*/ 2147483647 w 573"/>
              <a:gd name="T91" fmla="*/ 2147483647 h 1111"/>
              <a:gd name="T92" fmla="*/ 2147483647 w 573"/>
              <a:gd name="T93" fmla="*/ 2147483647 h 1111"/>
              <a:gd name="T94" fmla="*/ 2147483647 w 573"/>
              <a:gd name="T95" fmla="*/ 2147483647 h 1111"/>
              <a:gd name="T96" fmla="*/ 2147483647 w 573"/>
              <a:gd name="T97" fmla="*/ 2147483647 h 1111"/>
              <a:gd name="T98" fmla="*/ 2147483647 w 573"/>
              <a:gd name="T99" fmla="*/ 2147483647 h 1111"/>
              <a:gd name="T100" fmla="*/ 2147483647 w 573"/>
              <a:gd name="T101" fmla="*/ 2147483647 h 1111"/>
              <a:gd name="T102" fmla="*/ 2147483647 w 573"/>
              <a:gd name="T103" fmla="*/ 2147483647 h 1111"/>
              <a:gd name="T104" fmla="*/ 2147483647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44988C"/>
          </a:solidFill>
          <a:ln>
            <a:noFill/>
          </a:ln>
          <a:effectLst>
            <a:outerShdw dist="91581" dir="3378596" algn="ctr" rotWithShape="0">
              <a:srgbClr val="C0C0C0">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uk-UA"/>
          </a:p>
        </p:txBody>
      </p:sp>
      <p:sp>
        <p:nvSpPr>
          <p:cNvPr id="18448" name="Freeform 13"/>
          <p:cNvSpPr>
            <a:spLocks/>
          </p:cNvSpPr>
          <p:nvPr/>
        </p:nvSpPr>
        <p:spPr bwMode="gray">
          <a:xfrm>
            <a:off x="931863" y="4160838"/>
            <a:ext cx="530225" cy="349250"/>
          </a:xfrm>
          <a:custGeom>
            <a:avLst/>
            <a:gdLst>
              <a:gd name="T0" fmla="*/ 2147483647 w 267"/>
              <a:gd name="T1" fmla="*/ 0 h 292"/>
              <a:gd name="T2" fmla="*/ 2147483647 w 267"/>
              <a:gd name="T3" fmla="*/ 2147483647 h 292"/>
              <a:gd name="T4" fmla="*/ 2147483647 w 267"/>
              <a:gd name="T5" fmla="*/ 2147483647 h 292"/>
              <a:gd name="T6" fmla="*/ 2147483647 w 267"/>
              <a:gd name="T7" fmla="*/ 2147483647 h 292"/>
              <a:gd name="T8" fmla="*/ 2147483647 w 267"/>
              <a:gd name="T9" fmla="*/ 2147483647 h 292"/>
              <a:gd name="T10" fmla="*/ 2147483647 w 267"/>
              <a:gd name="T11" fmla="*/ 2147483647 h 292"/>
              <a:gd name="T12" fmla="*/ 2147483647 w 267"/>
              <a:gd name="T13" fmla="*/ 2147483647 h 292"/>
              <a:gd name="T14" fmla="*/ 2147483647 w 267"/>
              <a:gd name="T15" fmla="*/ 2147483647 h 292"/>
              <a:gd name="T16" fmla="*/ 2147483647 w 267"/>
              <a:gd name="T17" fmla="*/ 2147483647 h 292"/>
              <a:gd name="T18" fmla="*/ 2147483647 w 267"/>
              <a:gd name="T19" fmla="*/ 2147483647 h 292"/>
              <a:gd name="T20" fmla="*/ 2147483647 w 267"/>
              <a:gd name="T21" fmla="*/ 2147483647 h 292"/>
              <a:gd name="T22" fmla="*/ 2147483647 w 267"/>
              <a:gd name="T23" fmla="*/ 2147483647 h 292"/>
              <a:gd name="T24" fmla="*/ 2147483647 w 267"/>
              <a:gd name="T25" fmla="*/ 2147483647 h 292"/>
              <a:gd name="T26" fmla="*/ 2147483647 w 267"/>
              <a:gd name="T27" fmla="*/ 2147483647 h 292"/>
              <a:gd name="T28" fmla="*/ 2147483647 w 267"/>
              <a:gd name="T29" fmla="*/ 2147483647 h 292"/>
              <a:gd name="T30" fmla="*/ 2147483647 w 267"/>
              <a:gd name="T31" fmla="*/ 2147483647 h 292"/>
              <a:gd name="T32" fmla="*/ 2147483647 w 267"/>
              <a:gd name="T33" fmla="*/ 2147483647 h 292"/>
              <a:gd name="T34" fmla="*/ 2147483647 w 267"/>
              <a:gd name="T35" fmla="*/ 2147483647 h 292"/>
              <a:gd name="T36" fmla="*/ 2147483647 w 267"/>
              <a:gd name="T37" fmla="*/ 2147483647 h 292"/>
              <a:gd name="T38" fmla="*/ 2147483647 w 267"/>
              <a:gd name="T39" fmla="*/ 2147483647 h 292"/>
              <a:gd name="T40" fmla="*/ 2147483647 w 267"/>
              <a:gd name="T41" fmla="*/ 2147483647 h 292"/>
              <a:gd name="T42" fmla="*/ 2147483647 w 267"/>
              <a:gd name="T43" fmla="*/ 2147483647 h 292"/>
              <a:gd name="T44" fmla="*/ 2147483647 w 267"/>
              <a:gd name="T45" fmla="*/ 2147483647 h 292"/>
              <a:gd name="T46" fmla="*/ 0 w 267"/>
              <a:gd name="T47" fmla="*/ 2147483647 h 292"/>
              <a:gd name="T48" fmla="*/ 2147483647 w 267"/>
              <a:gd name="T49" fmla="*/ 2147483647 h 292"/>
              <a:gd name="T50" fmla="*/ 2147483647 w 267"/>
              <a:gd name="T51" fmla="*/ 2147483647 h 292"/>
              <a:gd name="T52" fmla="*/ 2147483647 w 267"/>
              <a:gd name="T53" fmla="*/ 2147483647 h 292"/>
              <a:gd name="T54" fmla="*/ 2147483647 w 267"/>
              <a:gd name="T55" fmla="*/ 2147483647 h 292"/>
              <a:gd name="T56" fmla="*/ 2147483647 w 267"/>
              <a:gd name="T57" fmla="*/ 2147483647 h 292"/>
              <a:gd name="T58" fmla="*/ 2147483647 w 267"/>
              <a:gd name="T59" fmla="*/ 2147483647 h 292"/>
              <a:gd name="T60" fmla="*/ 2147483647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44988C"/>
          </a:solidFill>
          <a:ln>
            <a:noFill/>
          </a:ln>
          <a:effectLst>
            <a:outerShdw dist="91581" dir="3378596" algn="ctr" rotWithShape="0">
              <a:srgbClr val="C0C0C0">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uk-UA"/>
          </a:p>
        </p:txBody>
      </p:sp>
      <p:sp>
        <p:nvSpPr>
          <p:cNvPr id="18449" name="Freeform 13"/>
          <p:cNvSpPr>
            <a:spLocks/>
          </p:cNvSpPr>
          <p:nvPr/>
        </p:nvSpPr>
        <p:spPr bwMode="gray">
          <a:xfrm>
            <a:off x="1408113" y="4445000"/>
            <a:ext cx="528637" cy="349250"/>
          </a:xfrm>
          <a:custGeom>
            <a:avLst/>
            <a:gdLst>
              <a:gd name="T0" fmla="*/ 2147483647 w 267"/>
              <a:gd name="T1" fmla="*/ 0 h 292"/>
              <a:gd name="T2" fmla="*/ 2147483647 w 267"/>
              <a:gd name="T3" fmla="*/ 2147483647 h 292"/>
              <a:gd name="T4" fmla="*/ 2147483647 w 267"/>
              <a:gd name="T5" fmla="*/ 2147483647 h 292"/>
              <a:gd name="T6" fmla="*/ 2147483647 w 267"/>
              <a:gd name="T7" fmla="*/ 2147483647 h 292"/>
              <a:gd name="T8" fmla="*/ 2147483647 w 267"/>
              <a:gd name="T9" fmla="*/ 2147483647 h 292"/>
              <a:gd name="T10" fmla="*/ 2147483647 w 267"/>
              <a:gd name="T11" fmla="*/ 2147483647 h 292"/>
              <a:gd name="T12" fmla="*/ 2147483647 w 267"/>
              <a:gd name="T13" fmla="*/ 2147483647 h 292"/>
              <a:gd name="T14" fmla="*/ 2147483647 w 267"/>
              <a:gd name="T15" fmla="*/ 2147483647 h 292"/>
              <a:gd name="T16" fmla="*/ 2147483647 w 267"/>
              <a:gd name="T17" fmla="*/ 2147483647 h 292"/>
              <a:gd name="T18" fmla="*/ 2147483647 w 267"/>
              <a:gd name="T19" fmla="*/ 2147483647 h 292"/>
              <a:gd name="T20" fmla="*/ 2147483647 w 267"/>
              <a:gd name="T21" fmla="*/ 2147483647 h 292"/>
              <a:gd name="T22" fmla="*/ 2147483647 w 267"/>
              <a:gd name="T23" fmla="*/ 2147483647 h 292"/>
              <a:gd name="T24" fmla="*/ 2147483647 w 267"/>
              <a:gd name="T25" fmla="*/ 2147483647 h 292"/>
              <a:gd name="T26" fmla="*/ 2147483647 w 267"/>
              <a:gd name="T27" fmla="*/ 2147483647 h 292"/>
              <a:gd name="T28" fmla="*/ 2147483647 w 267"/>
              <a:gd name="T29" fmla="*/ 2147483647 h 292"/>
              <a:gd name="T30" fmla="*/ 2147483647 w 267"/>
              <a:gd name="T31" fmla="*/ 2147483647 h 292"/>
              <a:gd name="T32" fmla="*/ 2147483647 w 267"/>
              <a:gd name="T33" fmla="*/ 2147483647 h 292"/>
              <a:gd name="T34" fmla="*/ 2147483647 w 267"/>
              <a:gd name="T35" fmla="*/ 2147483647 h 292"/>
              <a:gd name="T36" fmla="*/ 2147483647 w 267"/>
              <a:gd name="T37" fmla="*/ 2147483647 h 292"/>
              <a:gd name="T38" fmla="*/ 2147483647 w 267"/>
              <a:gd name="T39" fmla="*/ 2147483647 h 292"/>
              <a:gd name="T40" fmla="*/ 2147483647 w 267"/>
              <a:gd name="T41" fmla="*/ 2147483647 h 292"/>
              <a:gd name="T42" fmla="*/ 2147483647 w 267"/>
              <a:gd name="T43" fmla="*/ 2147483647 h 292"/>
              <a:gd name="T44" fmla="*/ 2147483647 w 267"/>
              <a:gd name="T45" fmla="*/ 2147483647 h 292"/>
              <a:gd name="T46" fmla="*/ 0 w 267"/>
              <a:gd name="T47" fmla="*/ 2147483647 h 292"/>
              <a:gd name="T48" fmla="*/ 2147483647 w 267"/>
              <a:gd name="T49" fmla="*/ 2147483647 h 292"/>
              <a:gd name="T50" fmla="*/ 2147483647 w 267"/>
              <a:gd name="T51" fmla="*/ 2147483647 h 292"/>
              <a:gd name="T52" fmla="*/ 2147483647 w 267"/>
              <a:gd name="T53" fmla="*/ 2147483647 h 292"/>
              <a:gd name="T54" fmla="*/ 2147483647 w 267"/>
              <a:gd name="T55" fmla="*/ 2147483647 h 292"/>
              <a:gd name="T56" fmla="*/ 2147483647 w 267"/>
              <a:gd name="T57" fmla="*/ 2147483647 h 292"/>
              <a:gd name="T58" fmla="*/ 2147483647 w 267"/>
              <a:gd name="T59" fmla="*/ 2147483647 h 292"/>
              <a:gd name="T60" fmla="*/ 2147483647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44988C"/>
          </a:solidFill>
          <a:ln>
            <a:noFill/>
          </a:ln>
          <a:effectLst>
            <a:outerShdw dist="91581" dir="3378596" algn="ctr" rotWithShape="0">
              <a:srgbClr val="C0C0C0">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uk-UA"/>
          </a:p>
        </p:txBody>
      </p:sp>
    </p:spTree>
    <p:extLst>
      <p:ext uri="{BB962C8B-B14F-4D97-AF65-F5344CB8AC3E}">
        <p14:creationId xmlns:p14="http://schemas.microsoft.com/office/powerpoint/2010/main" val="2677070694"/>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476672"/>
            <a:ext cx="8352928" cy="1008112"/>
          </a:xfrm>
        </p:spPr>
        <p:txBody>
          <a:bodyPr>
            <a:normAutofit/>
          </a:bodyPr>
          <a:lstStyle/>
          <a:p>
            <a:pPr>
              <a:spcBef>
                <a:spcPts val="1800"/>
              </a:spcBef>
              <a:spcAft>
                <a:spcPts val="1800"/>
              </a:spcAft>
            </a:pPr>
            <a:r>
              <a:rPr lang="uk-UA" sz="2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МЕТОДОЛОГІЯ МІЖНАРОДНИХ </a:t>
            </a:r>
            <a:br>
              <a:rPr lang="uk-UA" sz="2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uk-UA" sz="2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НАУКОВИХ ДОСЛІДЖЕНЬ </a:t>
            </a:r>
            <a:r>
              <a:rPr lang="en-US" sz="2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ESPAD and HBSC</a:t>
            </a:r>
            <a:endParaRPr lang="ru-RU" sz="26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Прямоугольник 2"/>
          <p:cNvSpPr/>
          <p:nvPr/>
        </p:nvSpPr>
        <p:spPr>
          <a:xfrm>
            <a:off x="827584" y="2213760"/>
            <a:ext cx="8064896" cy="2893100"/>
          </a:xfrm>
          <a:prstGeom prst="rect">
            <a:avLst/>
          </a:prstGeom>
        </p:spPr>
        <p:txBody>
          <a:bodyPr wrap="square">
            <a:spAutoFit/>
          </a:bodyPr>
          <a:lstStyle/>
          <a:p>
            <a:r>
              <a:rPr lang="uk-UA" sz="2600" dirty="0" smtClean="0">
                <a:latin typeface="Verdana" panose="020B0604030504040204" pitchFamily="34" charset="0"/>
                <a:ea typeface="Verdana" panose="020B0604030504040204" pitchFamily="34" charset="0"/>
                <a:cs typeface="Verdana" panose="020B0604030504040204" pitchFamily="34" charset="0"/>
              </a:rPr>
              <a:t>Базуються на міжнародному протоколі </a:t>
            </a:r>
            <a:r>
              <a:rPr lang="uk-UA" sz="2600" dirty="0">
                <a:latin typeface="Verdana" panose="020B0604030504040204" pitchFamily="34" charset="0"/>
                <a:ea typeface="Verdana" panose="020B0604030504040204" pitchFamily="34" charset="0"/>
                <a:cs typeface="Verdana" panose="020B0604030504040204" pitchFamily="34" charset="0"/>
              </a:rPr>
              <a:t>наукового </a:t>
            </a:r>
            <a:r>
              <a:rPr lang="uk-UA" sz="2600" dirty="0" smtClean="0">
                <a:latin typeface="Verdana" panose="020B0604030504040204" pitchFamily="34" charset="0"/>
                <a:ea typeface="Verdana" panose="020B0604030504040204" pitchFamily="34" charset="0"/>
                <a:cs typeface="Verdana" panose="020B0604030504040204" pitchFamily="34" charset="0"/>
              </a:rPr>
              <a:t>дослідження, який:</a:t>
            </a:r>
          </a:p>
          <a:p>
            <a:endParaRPr lang="uk-UA" sz="2600" dirty="0" smtClean="0">
              <a:latin typeface="Verdana" panose="020B0604030504040204" pitchFamily="34" charset="0"/>
              <a:ea typeface="Verdana" panose="020B0604030504040204" pitchFamily="34" charset="0"/>
              <a:cs typeface="Verdana" panose="020B0604030504040204" pitchFamily="34" charset="0"/>
            </a:endParaRPr>
          </a:p>
          <a:p>
            <a:pPr marL="457200" indent="-457200">
              <a:buFont typeface="Wingdings" panose="05000000000000000000" pitchFamily="2" charset="2"/>
              <a:buChar char="Ø"/>
            </a:pPr>
            <a:r>
              <a:rPr lang="uk-UA" sz="2600" dirty="0" smtClean="0">
                <a:latin typeface="Verdana" panose="020B0604030504040204" pitchFamily="34" charset="0"/>
                <a:ea typeface="Verdana" panose="020B0604030504040204" pitchFamily="34" charset="0"/>
                <a:cs typeface="Verdana" panose="020B0604030504040204" pitchFamily="34" charset="0"/>
              </a:rPr>
              <a:t>Використовують всі країни-учасниці проекту</a:t>
            </a:r>
            <a:endParaRPr lang="uk-UA" sz="2600" dirty="0">
              <a:latin typeface="Verdana" panose="020B0604030504040204" pitchFamily="34" charset="0"/>
              <a:ea typeface="Verdana" panose="020B0604030504040204" pitchFamily="34" charset="0"/>
              <a:cs typeface="Verdana" panose="020B0604030504040204" pitchFamily="34" charset="0"/>
            </a:endParaRPr>
          </a:p>
          <a:p>
            <a:pPr marL="457200" indent="-457200">
              <a:buFont typeface="Wingdings" panose="05000000000000000000" pitchFamily="2" charset="2"/>
              <a:buChar char="Ø"/>
            </a:pPr>
            <a:r>
              <a:rPr lang="uk-UA" sz="2600" dirty="0" smtClean="0">
                <a:latin typeface="Verdana" panose="020B0604030504040204" pitchFamily="34" charset="0"/>
                <a:ea typeface="Verdana" panose="020B0604030504040204" pitchFamily="34" charset="0"/>
                <a:cs typeface="Verdana" panose="020B0604030504040204" pitchFamily="34" charset="0"/>
              </a:rPr>
              <a:t>Надає концептуальну основу</a:t>
            </a:r>
          </a:p>
          <a:p>
            <a:pPr marL="457200" indent="-457200">
              <a:buFont typeface="Wingdings" panose="05000000000000000000" pitchFamily="2" charset="2"/>
              <a:buChar char="Ø"/>
            </a:pPr>
            <a:r>
              <a:rPr lang="uk-UA" sz="2600" dirty="0" smtClean="0">
                <a:latin typeface="Verdana" panose="020B0604030504040204" pitchFamily="34" charset="0"/>
                <a:ea typeface="Verdana" panose="020B0604030504040204" pitchFamily="34" charset="0"/>
                <a:cs typeface="Verdana" panose="020B0604030504040204" pitchFamily="34" charset="0"/>
              </a:rPr>
              <a:t>Має узгоджений набір певних показників</a:t>
            </a:r>
            <a:endParaRPr lang="ru-RU" sz="2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99934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60648"/>
            <a:ext cx="8964488" cy="648072"/>
          </a:xfrm>
        </p:spPr>
        <p:txBody>
          <a:bodyPr>
            <a:normAutofit/>
          </a:bodyPr>
          <a:lstStyle/>
          <a:p>
            <a:r>
              <a:rPr lang="uk-UA" sz="2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Інструментарій дослідження базується на:</a:t>
            </a:r>
            <a:endParaRPr lang="ru-RU" sz="26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Подзаголовок 2"/>
          <p:cNvSpPr>
            <a:spLocks noGrp="1"/>
          </p:cNvSpPr>
          <p:nvPr>
            <p:ph type="subTitle" idx="1"/>
          </p:nvPr>
        </p:nvSpPr>
        <p:spPr>
          <a:xfrm>
            <a:off x="323528" y="980728"/>
            <a:ext cx="8496944" cy="5112568"/>
          </a:xfrm>
        </p:spPr>
        <p:txBody>
          <a:bodyPr>
            <a:normAutofit lnSpcReduction="10000"/>
          </a:bodyPr>
          <a:lstStyle/>
          <a:p>
            <a:pPr marL="457200" indent="-457200" algn="l">
              <a:buFont typeface="Wingdings" panose="05000000000000000000" pitchFamily="2" charset="2"/>
              <a:buChar char="ü"/>
            </a:pPr>
            <a:r>
              <a:rPr lang="uk-UA" sz="2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Запитаннях, запропонованих міжнародним протоколом дослідження, який включає в себе:</a:t>
            </a:r>
          </a:p>
          <a:p>
            <a:pPr algn="l"/>
            <a:endParaRPr lang="uk-UA" sz="15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722313" indent="-279400" algn="l" defTabSz="811213">
              <a:buFont typeface="Arial" panose="020B0604020202020204" pitchFamily="34" charset="0"/>
              <a:buChar char="•"/>
              <a:tabLst>
                <a:tab pos="811213" algn="l"/>
              </a:tabLst>
            </a:pPr>
            <a:r>
              <a:rPr lang="uk-UA" sz="2800" b="1" u="sng" dirty="0" smtClean="0">
                <a:solidFill>
                  <a:schemeClr val="tx1"/>
                </a:solidFill>
                <a:latin typeface="Verdana" panose="020B0604030504040204" pitchFamily="34" charset="0"/>
                <a:ea typeface="Verdana" panose="020B0604030504040204" pitchFamily="34" charset="0"/>
                <a:cs typeface="Verdana" panose="020B0604030504040204" pitchFamily="34" charset="0"/>
              </a:rPr>
              <a:t>Обов'язкові</a:t>
            </a:r>
            <a:r>
              <a:rPr lang="uk-UA" sz="2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для всіх країн-учасниць тематичні блоки та запитання</a:t>
            </a:r>
          </a:p>
          <a:p>
            <a:pPr marL="722313" indent="-279400" algn="l" defTabSz="811213">
              <a:buFont typeface="Arial" panose="020B0604020202020204" pitchFamily="34" charset="0"/>
              <a:buChar char="•"/>
              <a:tabLst>
                <a:tab pos="811213" algn="l"/>
              </a:tabLst>
            </a:pPr>
            <a:r>
              <a:rPr lang="uk-UA" sz="28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Необов'язкові (додаткові)</a:t>
            </a:r>
            <a:r>
              <a:rPr lang="uk-UA" sz="2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блоки з специфічними тематичними питаннями</a:t>
            </a:r>
          </a:p>
          <a:p>
            <a:pPr marL="442913" algn="l" defTabSz="811213">
              <a:tabLst>
                <a:tab pos="811213" algn="l"/>
              </a:tabLst>
            </a:pPr>
            <a:endParaRPr lang="ru-RU" sz="28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442913" indent="-442913" algn="l" defTabSz="811213">
              <a:buFont typeface="Wingdings" panose="05000000000000000000" pitchFamily="2" charset="2"/>
              <a:buChar char="ü"/>
              <a:tabLst>
                <a:tab pos="442913" algn="l"/>
              </a:tabLst>
            </a:pPr>
            <a:r>
              <a:rPr lang="uk-UA" sz="2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Національних запитаннях, актуальних для країни, що пропонуються робочою групою проекту</a:t>
            </a:r>
          </a:p>
        </p:txBody>
      </p:sp>
      <p:sp>
        <p:nvSpPr>
          <p:cNvPr id="4" name="Прямоугольник 3"/>
          <p:cNvSpPr/>
          <p:nvPr/>
        </p:nvSpPr>
        <p:spPr>
          <a:xfrm>
            <a:off x="640130" y="6205954"/>
            <a:ext cx="7992888" cy="369332"/>
          </a:xfrm>
          <a:prstGeom prst="rect">
            <a:avLst/>
          </a:prstGeom>
          <a:ln>
            <a:solidFill>
              <a:schemeClr val="accent1">
                <a:shade val="50000"/>
              </a:schemeClr>
            </a:solidFill>
          </a:ln>
        </p:spPr>
        <p:txBody>
          <a:bodyPr wrap="square">
            <a:spAutoFit/>
          </a:bodyPr>
          <a:lstStyle/>
          <a:p>
            <a:pPr algn="ctr"/>
            <a:r>
              <a:rPr lang="uk-UA" dirty="0" smtClean="0">
                <a:solidFill>
                  <a:schemeClr val="accent2">
                    <a:lumMod val="50000"/>
                  </a:schemeClr>
                </a:solidFill>
                <a:latin typeface="Verdana" panose="020B0604030504040204" pitchFamily="34" charset="0"/>
                <a:ea typeface="Verdana" panose="020B0604030504040204" pitchFamily="34" charset="0"/>
                <a:cs typeface="Verdana" panose="020B0604030504040204" pitchFamily="34" charset="0"/>
              </a:rPr>
              <a:t>Здійснюється переклад англійська-українська-англійська</a:t>
            </a:r>
          </a:p>
        </p:txBody>
      </p:sp>
    </p:spTree>
    <p:extLst>
      <p:ext uri="{BB962C8B-B14F-4D97-AF65-F5344CB8AC3E}">
        <p14:creationId xmlns:p14="http://schemas.microsoft.com/office/powerpoint/2010/main" val="19858929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9" name="Rectangle 5"/>
          <p:cNvSpPr>
            <a:spLocks noChangeArrowheads="1"/>
          </p:cNvSpPr>
          <p:nvPr/>
        </p:nvSpPr>
        <p:spPr bwMode="auto">
          <a:xfrm>
            <a:off x="904124" y="188640"/>
            <a:ext cx="7057082" cy="503238"/>
          </a:xfrm>
          <a:prstGeom prst="rect">
            <a:avLst/>
          </a:prstGeom>
          <a:noFill/>
          <a:ln>
            <a:noFill/>
          </a:ln>
          <a:effectLst/>
          <a:extLst/>
        </p:spPr>
        <p:txBody>
          <a:bodyPr wrap="none" anchor="ctr"/>
          <a:lstStyle/>
          <a:p>
            <a:pPr algn="ctr"/>
            <a:r>
              <a:rPr lang="uk-UA" sz="2400" b="1" dirty="0" smtClean="0">
                <a:solidFill>
                  <a:srgbClr val="0000CC"/>
                </a:solidFill>
                <a:latin typeface="Tahoma" pitchFamily="34" charset="0"/>
              </a:rPr>
              <a:t>ПЕРЕВАГИ СИСТЕМНИХ ШКІЛЬНИХ ОПИТУВАНЬ</a:t>
            </a:r>
            <a:endParaRPr lang="ru-RU" sz="2400" b="1" dirty="0">
              <a:solidFill>
                <a:srgbClr val="0000CC"/>
              </a:solidFill>
              <a:latin typeface="Tahoma" pitchFamily="34" charset="0"/>
            </a:endParaRPr>
          </a:p>
        </p:txBody>
      </p:sp>
      <p:sp>
        <p:nvSpPr>
          <p:cNvPr id="200710" name="AutoShape 6"/>
          <p:cNvSpPr>
            <a:spLocks noChangeArrowheads="1"/>
          </p:cNvSpPr>
          <p:nvPr/>
        </p:nvSpPr>
        <p:spPr bwMode="auto">
          <a:xfrm>
            <a:off x="467544" y="1083624"/>
            <a:ext cx="8496944" cy="647700"/>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r>
              <a:rPr lang="uk-UA" sz="2200" dirty="0">
                <a:solidFill>
                  <a:schemeClr val="tx1">
                    <a:lumMod val="85000"/>
                    <a:lumOff val="15000"/>
                  </a:schemeClr>
                </a:solidFill>
                <a:latin typeface="+mj-lt"/>
              </a:rPr>
              <a:t>Кожна країна може включити свій блок </a:t>
            </a:r>
            <a:r>
              <a:rPr lang="uk-UA" sz="2200" dirty="0" smtClean="0">
                <a:solidFill>
                  <a:schemeClr val="tx1">
                    <a:lumMod val="85000"/>
                    <a:lumOff val="15000"/>
                  </a:schemeClr>
                </a:solidFill>
                <a:latin typeface="+mj-lt"/>
              </a:rPr>
              <a:t>запитань</a:t>
            </a:r>
            <a:r>
              <a:rPr lang="en-US" sz="2200" dirty="0" smtClean="0">
                <a:solidFill>
                  <a:schemeClr val="tx1">
                    <a:lumMod val="85000"/>
                    <a:lumOff val="15000"/>
                  </a:schemeClr>
                </a:solidFill>
                <a:latin typeface="+mj-lt"/>
              </a:rPr>
              <a:t> </a:t>
            </a:r>
            <a:endParaRPr lang="uk-UA" sz="2200" dirty="0" smtClean="0">
              <a:solidFill>
                <a:schemeClr val="tx1">
                  <a:lumMod val="85000"/>
                  <a:lumOff val="15000"/>
                </a:schemeClr>
              </a:solidFill>
              <a:latin typeface="+mj-lt"/>
            </a:endParaRPr>
          </a:p>
          <a:p>
            <a:pPr algn="ctr" eaLnBrk="1" hangingPunct="1"/>
            <a:r>
              <a:rPr lang="uk-UA" sz="2200" dirty="0" smtClean="0">
                <a:solidFill>
                  <a:schemeClr val="tx1">
                    <a:lumMod val="85000"/>
                    <a:lumOff val="15000"/>
                  </a:schemeClr>
                </a:solidFill>
                <a:latin typeface="+mj-lt"/>
              </a:rPr>
              <a:t>та понад-квоти для досягнення та подальшого аналізу окремих груп</a:t>
            </a:r>
            <a:endParaRPr lang="en-GB" sz="2200" dirty="0">
              <a:solidFill>
                <a:schemeClr val="tx1">
                  <a:lumMod val="85000"/>
                  <a:lumOff val="15000"/>
                </a:schemeClr>
              </a:solidFill>
              <a:latin typeface="+mj-lt"/>
            </a:endParaRPr>
          </a:p>
        </p:txBody>
      </p:sp>
      <p:sp>
        <p:nvSpPr>
          <p:cNvPr id="200711" name="AutoShape 7"/>
          <p:cNvSpPr>
            <a:spLocks noChangeArrowheads="1"/>
          </p:cNvSpPr>
          <p:nvPr/>
        </p:nvSpPr>
        <p:spPr bwMode="auto">
          <a:xfrm>
            <a:off x="467544" y="2132856"/>
            <a:ext cx="8496944" cy="754062"/>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uk-UA" sz="2200" dirty="0">
                <a:solidFill>
                  <a:schemeClr val="tx1">
                    <a:lumMod val="85000"/>
                    <a:lumOff val="15000"/>
                  </a:schemeClr>
                </a:solidFill>
                <a:latin typeface="+mj-lt"/>
              </a:rPr>
              <a:t>Використання результатів для розробки та/або коригування </a:t>
            </a:r>
          </a:p>
          <a:p>
            <a:pPr algn="ctr"/>
            <a:r>
              <a:rPr lang="uk-UA" sz="2200" dirty="0">
                <a:solidFill>
                  <a:schemeClr val="tx1">
                    <a:lumMod val="85000"/>
                    <a:lumOff val="15000"/>
                  </a:schemeClr>
                </a:solidFill>
                <a:latin typeface="+mj-lt"/>
              </a:rPr>
              <a:t>політики та програм з питань ФЗСЖМ</a:t>
            </a:r>
            <a:endParaRPr lang="en-GB" sz="2200" dirty="0">
              <a:solidFill>
                <a:schemeClr val="tx1">
                  <a:lumMod val="85000"/>
                  <a:lumOff val="15000"/>
                </a:schemeClr>
              </a:solidFill>
              <a:latin typeface="+mj-lt"/>
            </a:endParaRPr>
          </a:p>
        </p:txBody>
      </p:sp>
      <p:sp>
        <p:nvSpPr>
          <p:cNvPr id="200712" name="AutoShape 8"/>
          <p:cNvSpPr>
            <a:spLocks noChangeArrowheads="1"/>
          </p:cNvSpPr>
          <p:nvPr/>
        </p:nvSpPr>
        <p:spPr bwMode="auto">
          <a:xfrm>
            <a:off x="454289" y="3140968"/>
            <a:ext cx="8510199" cy="792162"/>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uk-UA" sz="2200" dirty="0">
                <a:solidFill>
                  <a:schemeClr val="tx1">
                    <a:lumMod val="85000"/>
                    <a:lumOff val="15000"/>
                  </a:schemeClr>
                </a:solidFill>
                <a:latin typeface="+mj-lt"/>
              </a:rPr>
              <a:t>Доступність шкільної молоді для дослідників </a:t>
            </a:r>
          </a:p>
          <a:p>
            <a:pPr algn="ctr"/>
            <a:r>
              <a:rPr lang="uk-UA" sz="2200" dirty="0">
                <a:solidFill>
                  <a:schemeClr val="tx1">
                    <a:lumMod val="85000"/>
                    <a:lumOff val="15000"/>
                  </a:schemeClr>
                </a:solidFill>
                <a:latin typeface="+mj-lt"/>
              </a:rPr>
              <a:t>дозволяє зменшити вартість дослідження</a:t>
            </a:r>
            <a:endParaRPr lang="en-GB" sz="2200" dirty="0">
              <a:solidFill>
                <a:schemeClr val="tx1">
                  <a:lumMod val="85000"/>
                  <a:lumOff val="15000"/>
                </a:schemeClr>
              </a:solidFill>
              <a:latin typeface="+mj-lt"/>
            </a:endParaRPr>
          </a:p>
        </p:txBody>
      </p:sp>
      <p:sp>
        <p:nvSpPr>
          <p:cNvPr id="200713" name="AutoShape 9"/>
          <p:cNvSpPr>
            <a:spLocks noChangeArrowheads="1"/>
          </p:cNvSpPr>
          <p:nvPr/>
        </p:nvSpPr>
        <p:spPr bwMode="auto">
          <a:xfrm>
            <a:off x="467544" y="4241717"/>
            <a:ext cx="8496943" cy="792163"/>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r>
              <a:rPr lang="uk-UA" sz="2200" dirty="0">
                <a:solidFill>
                  <a:schemeClr val="tx1">
                    <a:lumMod val="85000"/>
                    <a:lumOff val="15000"/>
                  </a:schemeClr>
                </a:solidFill>
                <a:latin typeface="+mj-lt"/>
              </a:rPr>
              <a:t>Стандартні процедури (вибірка та метод опитування) дають </a:t>
            </a:r>
          </a:p>
          <a:p>
            <a:pPr algn="ctr" eaLnBrk="1" hangingPunct="1"/>
            <a:r>
              <a:rPr lang="uk-UA" sz="2200" dirty="0">
                <a:solidFill>
                  <a:schemeClr val="tx1">
                    <a:lumMod val="85000"/>
                    <a:lumOff val="15000"/>
                  </a:schemeClr>
                </a:solidFill>
                <a:latin typeface="+mj-lt"/>
              </a:rPr>
              <a:t>можливість порівняння у динаміці та між територіями</a:t>
            </a:r>
            <a:endParaRPr lang="en-GB" sz="2200" dirty="0">
              <a:solidFill>
                <a:schemeClr val="tx1">
                  <a:lumMod val="85000"/>
                  <a:lumOff val="15000"/>
                </a:schemeClr>
              </a:solidFill>
              <a:latin typeface="+mj-lt"/>
            </a:endParaRPr>
          </a:p>
        </p:txBody>
      </p:sp>
      <p:sp>
        <p:nvSpPr>
          <p:cNvPr id="200714" name="AutoShape 10"/>
          <p:cNvSpPr>
            <a:spLocks noChangeArrowheads="1"/>
          </p:cNvSpPr>
          <p:nvPr/>
        </p:nvSpPr>
        <p:spPr bwMode="auto">
          <a:xfrm>
            <a:off x="472226" y="5373216"/>
            <a:ext cx="8492262" cy="719137"/>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eaLnBrk="1" hangingPunct="1"/>
            <a:r>
              <a:rPr lang="uk-UA" sz="2200" dirty="0">
                <a:solidFill>
                  <a:schemeClr val="tx1">
                    <a:lumMod val="85000"/>
                    <a:lumOff val="15000"/>
                  </a:schemeClr>
                </a:solidFill>
                <a:latin typeface="+mj-lt"/>
              </a:rPr>
              <a:t>Стандартний інструментарій та методика забезпечують </a:t>
            </a:r>
          </a:p>
          <a:p>
            <a:pPr algn="ctr" eaLnBrk="1" hangingPunct="1"/>
            <a:r>
              <a:rPr lang="uk-UA" sz="2200" dirty="0">
                <a:solidFill>
                  <a:schemeClr val="tx1">
                    <a:lumMod val="85000"/>
                    <a:lumOff val="15000"/>
                  </a:schemeClr>
                </a:solidFill>
                <a:latin typeface="+mj-lt"/>
              </a:rPr>
              <a:t>порівняння з іншими країнами </a:t>
            </a:r>
            <a:endParaRPr lang="en-GB" sz="2200" dirty="0">
              <a:solidFill>
                <a:schemeClr val="tx1">
                  <a:lumMod val="85000"/>
                  <a:lumOff val="15000"/>
                </a:schemeClr>
              </a:solidFill>
              <a:latin typeface="+mj-lt"/>
            </a:endParaRPr>
          </a:p>
        </p:txBody>
      </p:sp>
    </p:spTree>
    <p:extLst>
      <p:ext uri="{BB962C8B-B14F-4D97-AF65-F5344CB8AC3E}">
        <p14:creationId xmlns:p14="http://schemas.microsoft.com/office/powerpoint/2010/main" val="2219042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Bildobjekt 5" descr="ESPAD_CMYK_neg.eps"/>
          <p:cNvPicPr>
            <a:picLocks noChangeAspect="1"/>
          </p:cNvPicPr>
          <p:nvPr/>
        </p:nvPicPr>
        <p:blipFill>
          <a:blip r:embed="rId3"/>
          <a:srcRect/>
          <a:stretch>
            <a:fillRect/>
          </a:stretch>
        </p:blipFill>
        <p:spPr bwMode="auto">
          <a:xfrm>
            <a:off x="169863" y="6308725"/>
            <a:ext cx="1000125" cy="406400"/>
          </a:xfrm>
          <a:prstGeom prst="rect">
            <a:avLst/>
          </a:prstGeom>
          <a:noFill/>
          <a:ln w="9525">
            <a:noFill/>
            <a:miter lim="800000"/>
            <a:headEnd/>
            <a:tailEnd/>
          </a:ln>
        </p:spPr>
      </p:pic>
      <p:sp>
        <p:nvSpPr>
          <p:cNvPr id="14339" name="textruta 2"/>
          <p:cNvSpPr txBox="1">
            <a:spLocks noChangeArrowheads="1"/>
          </p:cNvSpPr>
          <p:nvPr/>
        </p:nvSpPr>
        <p:spPr bwMode="auto">
          <a:xfrm>
            <a:off x="7934325" y="6491288"/>
            <a:ext cx="1066800" cy="215900"/>
          </a:xfrm>
          <a:prstGeom prst="rect">
            <a:avLst/>
          </a:prstGeom>
          <a:noFill/>
          <a:ln w="9525">
            <a:noFill/>
            <a:miter lim="800000"/>
            <a:headEnd/>
            <a:tailEnd/>
          </a:ln>
        </p:spPr>
        <p:txBody>
          <a:bodyPr>
            <a:spAutoFit/>
          </a:bodyPr>
          <a:lstStyle/>
          <a:p>
            <a:pPr algn="r"/>
            <a:r>
              <a:rPr lang="en-US" sz="800" b="1"/>
              <a:t>www.espad.org</a:t>
            </a:r>
            <a:endParaRPr lang="sv-SE" sz="800" b="1"/>
          </a:p>
        </p:txBody>
      </p:sp>
      <p:sp>
        <p:nvSpPr>
          <p:cNvPr id="14340" name="Rubrik 5"/>
          <p:cNvSpPr>
            <a:spLocks noGrp="1"/>
          </p:cNvSpPr>
          <p:nvPr>
            <p:ph type="title"/>
          </p:nvPr>
        </p:nvSpPr>
        <p:spPr>
          <a:xfrm>
            <a:off x="467544" y="188640"/>
            <a:ext cx="8229600" cy="1066130"/>
          </a:xfrm>
        </p:spPr>
        <p:txBody>
          <a:bodyPr/>
          <a:lstStyle/>
          <a:p>
            <a:r>
              <a:rPr lang="ru-RU" dirty="0" err="1" smtClean="0">
                <a:solidFill>
                  <a:srgbClr val="C00000"/>
                </a:solidFill>
                <a:latin typeface="Arial" pitchFamily="34" charset="0"/>
                <a:ea typeface="Geneva"/>
                <a:cs typeface="Geneva"/>
              </a:rPr>
              <a:t>Стандартизація</a:t>
            </a:r>
            <a:endParaRPr lang="en-GB" dirty="0" smtClean="0">
              <a:solidFill>
                <a:srgbClr val="C00000"/>
              </a:solidFill>
              <a:ea typeface="Geneva"/>
              <a:cs typeface="Geneva"/>
            </a:endParaRPr>
          </a:p>
        </p:txBody>
      </p:sp>
      <p:sp>
        <p:nvSpPr>
          <p:cNvPr id="14341" name="Platshållare för innehåll 8"/>
          <p:cNvSpPr>
            <a:spLocks noGrp="1"/>
          </p:cNvSpPr>
          <p:nvPr>
            <p:ph idx="1"/>
          </p:nvPr>
        </p:nvSpPr>
        <p:spPr>
          <a:xfrm>
            <a:off x="669925" y="1412776"/>
            <a:ext cx="8006531" cy="4729162"/>
          </a:xfrm>
        </p:spPr>
        <p:txBody>
          <a:bodyPr>
            <a:normAutofit fontScale="85000" lnSpcReduction="20000"/>
          </a:bodyPr>
          <a:lstStyle/>
          <a:p>
            <a:pPr eaLnBrk="1" hangingPunct="1"/>
            <a:r>
              <a:rPr lang="uk-UA" dirty="0" smtClean="0">
                <a:solidFill>
                  <a:schemeClr val="tx1"/>
                </a:solidFill>
                <a:ea typeface="Geneva"/>
                <a:cs typeface="Geneva"/>
              </a:rPr>
              <a:t>Цільов</a:t>
            </a:r>
            <a:r>
              <a:rPr lang="uk-UA" dirty="0">
                <a:ea typeface="Geneva"/>
                <a:cs typeface="Geneva"/>
              </a:rPr>
              <a:t>і</a:t>
            </a:r>
            <a:r>
              <a:rPr lang="uk-UA" dirty="0" smtClean="0">
                <a:solidFill>
                  <a:schemeClr val="tx1"/>
                </a:solidFill>
                <a:ea typeface="Geneva"/>
                <a:cs typeface="Geneva"/>
              </a:rPr>
              <a:t> вікові групи </a:t>
            </a:r>
          </a:p>
          <a:p>
            <a:pPr eaLnBrk="1" hangingPunct="1"/>
            <a:r>
              <a:rPr lang="uk-UA" dirty="0" smtClean="0">
                <a:solidFill>
                  <a:schemeClr val="tx1"/>
                </a:solidFill>
                <a:ea typeface="Geneva"/>
                <a:cs typeface="Geneva"/>
              </a:rPr>
              <a:t>Національно репрезентативна вибірка (випадковий відбір навчальних класів/груп)</a:t>
            </a:r>
          </a:p>
          <a:p>
            <a:pPr eaLnBrk="1" hangingPunct="1"/>
            <a:r>
              <a:rPr lang="uk-UA" dirty="0" smtClean="0">
                <a:solidFill>
                  <a:schemeClr val="tx1"/>
                </a:solidFill>
                <a:ea typeface="Geneva"/>
                <a:cs typeface="Geneva"/>
              </a:rPr>
              <a:t>Стандартизований опитувальник</a:t>
            </a:r>
          </a:p>
          <a:p>
            <a:pPr eaLnBrk="1" hangingPunct="1"/>
            <a:r>
              <a:rPr lang="uk-UA" dirty="0" smtClean="0">
                <a:solidFill>
                  <a:schemeClr val="tx1"/>
                </a:solidFill>
                <a:ea typeface="Geneva"/>
                <a:cs typeface="Geneva"/>
              </a:rPr>
              <a:t>Уніфікований дослідницький протокол</a:t>
            </a:r>
          </a:p>
          <a:p>
            <a:r>
              <a:rPr lang="uk-UA" dirty="0" smtClean="0">
                <a:solidFill>
                  <a:schemeClr val="tx1"/>
                </a:solidFill>
                <a:ea typeface="Geneva"/>
                <a:cs typeface="Geneva"/>
              </a:rPr>
              <a:t>Стандартизовані  регіональні </a:t>
            </a:r>
            <a:r>
              <a:rPr lang="uk-UA" dirty="0">
                <a:solidFill>
                  <a:schemeClr val="tx1"/>
                </a:solidFill>
                <a:ea typeface="Geneva"/>
                <a:cs typeface="Geneva"/>
              </a:rPr>
              <a:t>плани досліджень</a:t>
            </a:r>
          </a:p>
          <a:p>
            <a:pPr eaLnBrk="1" hangingPunct="1"/>
            <a:r>
              <a:rPr lang="uk-UA" dirty="0" smtClean="0">
                <a:solidFill>
                  <a:schemeClr val="tx1"/>
                </a:solidFill>
                <a:ea typeface="Geneva"/>
                <a:cs typeface="Geneva"/>
              </a:rPr>
              <a:t>Стандартизована процедура збору даних</a:t>
            </a:r>
          </a:p>
          <a:p>
            <a:pPr eaLnBrk="1" hangingPunct="1"/>
            <a:r>
              <a:rPr lang="uk-UA" dirty="0" smtClean="0">
                <a:solidFill>
                  <a:schemeClr val="tx1"/>
                </a:solidFill>
                <a:ea typeface="Geneva"/>
                <a:cs typeface="Geneva"/>
              </a:rPr>
              <a:t>Етика, анонімність та конфіденційність</a:t>
            </a:r>
          </a:p>
          <a:p>
            <a:pPr eaLnBrk="1" hangingPunct="1"/>
            <a:r>
              <a:rPr lang="uk-UA" dirty="0" smtClean="0">
                <a:solidFill>
                  <a:schemeClr val="tx1"/>
                </a:solidFill>
                <a:ea typeface="Geneva"/>
                <a:cs typeface="Geneva"/>
              </a:rPr>
              <a:t>Терміни збору даних</a:t>
            </a:r>
          </a:p>
          <a:p>
            <a:pPr eaLnBrk="1" hangingPunct="1"/>
            <a:r>
              <a:rPr lang="uk-UA" dirty="0" smtClean="0">
                <a:solidFill>
                  <a:schemeClr val="tx1"/>
                </a:solidFill>
                <a:ea typeface="Geneva"/>
                <a:cs typeface="Geneva"/>
              </a:rPr>
              <a:t>Стандартизована звітність щодо проведення збору даних</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ruta 2"/>
          <p:cNvSpPr txBox="1">
            <a:spLocks noChangeArrowheads="1"/>
          </p:cNvSpPr>
          <p:nvPr/>
        </p:nvSpPr>
        <p:spPr bwMode="auto">
          <a:xfrm>
            <a:off x="7934325" y="6491288"/>
            <a:ext cx="1066800" cy="215900"/>
          </a:xfrm>
          <a:prstGeom prst="rect">
            <a:avLst/>
          </a:prstGeom>
          <a:noFill/>
          <a:ln w="9525">
            <a:noFill/>
            <a:miter lim="800000"/>
            <a:headEnd/>
            <a:tailEnd/>
          </a:ln>
        </p:spPr>
        <p:txBody>
          <a:bodyPr>
            <a:spAutoFit/>
          </a:bodyPr>
          <a:lstStyle/>
          <a:p>
            <a:pPr algn="r"/>
            <a:r>
              <a:rPr lang="en-US" sz="800" b="1" dirty="0"/>
              <a:t>www.espad.org</a:t>
            </a:r>
            <a:endParaRPr lang="sv-SE" sz="800" b="1" dirty="0"/>
          </a:p>
        </p:txBody>
      </p:sp>
      <p:sp>
        <p:nvSpPr>
          <p:cNvPr id="89092" name="Rubrik 3"/>
          <p:cNvSpPr>
            <a:spLocks noGrp="1"/>
          </p:cNvSpPr>
          <p:nvPr>
            <p:ph type="title"/>
          </p:nvPr>
        </p:nvSpPr>
        <p:spPr>
          <a:xfrm>
            <a:off x="467544" y="188640"/>
            <a:ext cx="8229600" cy="671513"/>
          </a:xfrm>
        </p:spPr>
        <p:txBody>
          <a:bodyPr>
            <a:normAutofit fontScale="90000"/>
          </a:bodyPr>
          <a:lstStyle/>
          <a:p>
            <a:r>
              <a:rPr lang="ru-RU" sz="3200" dirty="0" smtClean="0">
                <a:solidFill>
                  <a:schemeClr val="tx2"/>
                </a:solidFill>
                <a:ea typeface="Geneva"/>
                <a:cs typeface="Geneva"/>
              </a:rPr>
              <a:t/>
            </a:r>
            <a:br>
              <a:rPr lang="ru-RU" sz="3200" dirty="0" smtClean="0">
                <a:solidFill>
                  <a:schemeClr val="tx2"/>
                </a:solidFill>
                <a:ea typeface="Geneva"/>
                <a:cs typeface="Geneva"/>
              </a:rPr>
            </a:br>
            <a:r>
              <a:rPr lang="ru-RU" sz="3200" b="1" dirty="0" err="1" smtClean="0">
                <a:solidFill>
                  <a:srgbClr val="C00000"/>
                </a:solidFill>
                <a:ea typeface="Geneva"/>
                <a:cs typeface="Geneva"/>
              </a:rPr>
              <a:t>Переваги</a:t>
            </a:r>
            <a:r>
              <a:rPr lang="ru-RU" sz="3200" b="1" dirty="0" smtClean="0">
                <a:solidFill>
                  <a:srgbClr val="C00000"/>
                </a:solidFill>
                <a:ea typeface="Geneva"/>
                <a:cs typeface="Geneva"/>
              </a:rPr>
              <a:t> </a:t>
            </a:r>
            <a:r>
              <a:rPr lang="ru-RU" sz="3200" b="1" dirty="0" err="1" smtClean="0">
                <a:solidFill>
                  <a:srgbClr val="C00000"/>
                </a:solidFill>
                <a:ea typeface="Geneva"/>
                <a:cs typeface="Geneva"/>
              </a:rPr>
              <a:t>участі</a:t>
            </a:r>
            <a:r>
              <a:rPr lang="ru-RU" sz="3200" b="1" dirty="0" smtClean="0">
                <a:solidFill>
                  <a:srgbClr val="C00000"/>
                </a:solidFill>
                <a:ea typeface="Geneva"/>
                <a:cs typeface="Geneva"/>
              </a:rPr>
              <a:t> </a:t>
            </a:r>
            <a:endParaRPr lang="en-GB" b="1" dirty="0" smtClean="0">
              <a:solidFill>
                <a:srgbClr val="C00000"/>
              </a:solidFill>
              <a:ea typeface="Geneva"/>
              <a:cs typeface="Geneva"/>
            </a:endParaRPr>
          </a:p>
        </p:txBody>
      </p:sp>
      <p:sp>
        <p:nvSpPr>
          <p:cNvPr id="89093" name="Platshållare för innehåll 4"/>
          <p:cNvSpPr>
            <a:spLocks noGrp="1"/>
          </p:cNvSpPr>
          <p:nvPr>
            <p:ph idx="1"/>
          </p:nvPr>
        </p:nvSpPr>
        <p:spPr>
          <a:xfrm>
            <a:off x="467544" y="1124986"/>
            <a:ext cx="8229600" cy="5438552"/>
          </a:xfrm>
        </p:spPr>
        <p:txBody>
          <a:bodyPr>
            <a:normAutofit/>
          </a:bodyPr>
          <a:lstStyle/>
          <a:p>
            <a:pPr eaLnBrk="1" hangingPunct="1">
              <a:lnSpc>
                <a:spcPct val="114000"/>
              </a:lnSpc>
            </a:pPr>
            <a:r>
              <a:rPr lang="uk-UA" sz="2500" dirty="0" smtClean="0">
                <a:solidFill>
                  <a:schemeClr val="tx1"/>
                </a:solidFill>
                <a:ea typeface="Geneva"/>
                <a:cs typeface="Geneva"/>
              </a:rPr>
              <a:t>Економічно</a:t>
            </a:r>
          </a:p>
          <a:p>
            <a:pPr eaLnBrk="1" hangingPunct="1">
              <a:lnSpc>
                <a:spcPct val="114000"/>
              </a:lnSpc>
            </a:pPr>
            <a:r>
              <a:rPr lang="uk-UA" sz="2500" dirty="0" smtClean="0">
                <a:solidFill>
                  <a:schemeClr val="tx1"/>
                </a:solidFill>
                <a:ea typeface="Geneva"/>
                <a:cs typeface="Geneva"/>
              </a:rPr>
              <a:t>Доступ до анкети та методології</a:t>
            </a:r>
          </a:p>
          <a:p>
            <a:pPr>
              <a:lnSpc>
                <a:spcPct val="114000"/>
              </a:lnSpc>
            </a:pPr>
            <a:r>
              <a:rPr lang="uk-UA" sz="2500" dirty="0" smtClean="0">
                <a:solidFill>
                  <a:schemeClr val="tx1"/>
                </a:solidFill>
                <a:ea typeface="Geneva"/>
                <a:cs typeface="Geneva"/>
              </a:rPr>
              <a:t>Надійність даних та в</a:t>
            </a:r>
            <a:r>
              <a:rPr lang="uk-UA" sz="2500" dirty="0" smtClean="0">
                <a:ea typeface="Geneva"/>
                <a:cs typeface="Geneva"/>
              </a:rPr>
              <a:t>ідслідковування </a:t>
            </a:r>
            <a:r>
              <a:rPr lang="uk-UA" sz="2500" dirty="0">
                <a:ea typeface="Geneva"/>
                <a:cs typeface="Geneva"/>
              </a:rPr>
              <a:t>тенденцій</a:t>
            </a:r>
          </a:p>
          <a:p>
            <a:pPr eaLnBrk="1" hangingPunct="1">
              <a:lnSpc>
                <a:spcPct val="114000"/>
              </a:lnSpc>
            </a:pPr>
            <a:r>
              <a:rPr lang="uk-UA" sz="2500" dirty="0" smtClean="0">
                <a:solidFill>
                  <a:schemeClr val="tx1"/>
                </a:solidFill>
                <a:ea typeface="Geneva"/>
                <a:cs typeface="Geneva"/>
              </a:rPr>
              <a:t>Можливість порівняння з іншими європейськими країнами</a:t>
            </a:r>
          </a:p>
          <a:p>
            <a:pPr eaLnBrk="1" hangingPunct="1">
              <a:lnSpc>
                <a:spcPct val="114000"/>
              </a:lnSpc>
            </a:pPr>
            <a:r>
              <a:rPr lang="uk-UA" sz="2500" dirty="0" smtClean="0">
                <a:solidFill>
                  <a:schemeClr val="tx1"/>
                </a:solidFill>
                <a:ea typeface="Geneva"/>
                <a:cs typeface="Geneva"/>
              </a:rPr>
              <a:t>Визначення чинників різних моделей поведінки</a:t>
            </a:r>
          </a:p>
          <a:p>
            <a:pPr eaLnBrk="1" hangingPunct="1">
              <a:lnSpc>
                <a:spcPct val="114000"/>
              </a:lnSpc>
            </a:pPr>
            <a:r>
              <a:rPr lang="uk-UA" sz="2500" dirty="0" smtClean="0">
                <a:solidFill>
                  <a:schemeClr val="tx1"/>
                </a:solidFill>
                <a:ea typeface="Geneva"/>
                <a:cs typeface="Geneva"/>
              </a:rPr>
              <a:t>Ґрунтовна база для корегування/вдосконалення профілактичної діяльності та політики</a:t>
            </a:r>
          </a:p>
          <a:p>
            <a:pPr eaLnBrk="1" hangingPunct="1">
              <a:lnSpc>
                <a:spcPct val="114000"/>
              </a:lnSpc>
            </a:pPr>
            <a:r>
              <a:rPr lang="uk-UA" sz="2500" dirty="0" smtClean="0">
                <a:solidFill>
                  <a:schemeClr val="tx1"/>
                </a:solidFill>
                <a:ea typeface="Geneva"/>
                <a:cs typeface="Geneva"/>
              </a:rPr>
              <a:t>Складова оцінки національної стратегії</a:t>
            </a:r>
          </a:p>
          <a:p>
            <a:pPr eaLnBrk="1" hangingPunct="1">
              <a:lnSpc>
                <a:spcPct val="114000"/>
              </a:lnSpc>
            </a:pPr>
            <a:r>
              <a:rPr lang="uk-UA" sz="2500" dirty="0" smtClean="0">
                <a:ea typeface="Geneva"/>
                <a:cs typeface="Geneva"/>
              </a:rPr>
              <a:t>Обмін досвідом між командами країн (в </a:t>
            </a:r>
            <a:r>
              <a:rPr lang="uk-UA" sz="2500" dirty="0" err="1" smtClean="0">
                <a:ea typeface="Geneva"/>
                <a:cs typeface="Geneva"/>
              </a:rPr>
              <a:t>т.ч</a:t>
            </a:r>
            <a:r>
              <a:rPr lang="uk-UA" sz="2500" dirty="0" smtClean="0">
                <a:ea typeface="Geneva"/>
                <a:cs typeface="Geneva"/>
              </a:rPr>
              <a:t>. – шляхи досягнення навчальних закладів)</a:t>
            </a:r>
            <a:endParaRPr lang="uk-UA" sz="2500" dirty="0" smtClean="0">
              <a:solidFill>
                <a:schemeClr val="tx1"/>
              </a:solidFill>
              <a:ea typeface="Geneva"/>
              <a:cs typeface="Geneva"/>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 y="116632"/>
            <a:ext cx="8229600" cy="576064"/>
          </a:xfrm>
        </p:spPr>
        <p:txBody>
          <a:bodyPr vert="horz" lIns="91440" tIns="45720" rIns="91440" bIns="45720" rtlCol="0" anchor="b">
            <a:noAutofit/>
          </a:bodyPr>
          <a:lstStyle/>
          <a:p>
            <a:pPr>
              <a:lnSpc>
                <a:spcPct val="100000"/>
              </a:lnSpc>
            </a:pPr>
            <a:r>
              <a:rPr lang="uk-UA" sz="2000" b="1" dirty="0" smtClean="0">
                <a:latin typeface="Cambria" panose="02040503050406030204" pitchFamily="18" charset="0"/>
              </a:rPr>
              <a:t>Самооцінка </a:t>
            </a:r>
            <a:r>
              <a:rPr lang="uk-UA" sz="2000" b="1" dirty="0">
                <a:latin typeface="Cambria" panose="02040503050406030204" pitchFamily="18" charset="0"/>
              </a:rPr>
              <a:t>учнями свого здоров’я (у порівнянні з європейськими країнами-учасницями проекту </a:t>
            </a:r>
            <a:r>
              <a:rPr lang="en-US" sz="2000" b="1" dirty="0">
                <a:latin typeface="Cambria" panose="02040503050406030204" pitchFamily="18" charset="0"/>
              </a:rPr>
              <a:t>HBSC-2010</a:t>
            </a:r>
            <a:r>
              <a:rPr lang="uk-UA" sz="2000" b="1" dirty="0">
                <a:latin typeface="Cambria" panose="02040503050406030204" pitchFamily="18" charset="0"/>
              </a:rPr>
              <a:t>)</a:t>
            </a:r>
            <a:endParaRPr lang="ru-RU" sz="2000" b="1" dirty="0">
              <a:latin typeface="Cambria" panose="02040503050406030204" pitchFamily="18" charset="0"/>
            </a:endParaRPr>
          </a:p>
        </p:txBody>
      </p:sp>
      <p:sp>
        <p:nvSpPr>
          <p:cNvPr id="9" name="Номер слайда 8"/>
          <p:cNvSpPr>
            <a:spLocks noGrp="1"/>
          </p:cNvSpPr>
          <p:nvPr>
            <p:ph type="sldNum" sz="quarter" idx="12"/>
          </p:nvPr>
        </p:nvSpPr>
        <p:spPr>
          <a:xfrm>
            <a:off x="8429652" y="6500834"/>
            <a:ext cx="714348" cy="357166"/>
          </a:xfrm>
        </p:spPr>
        <p:txBody>
          <a:bodyPr/>
          <a:lstStyle/>
          <a:p>
            <a:fld id="{E04182BE-D7FB-48F1-9424-88D117539201}" type="slidenum">
              <a:rPr lang="ru-RU" smtClean="0"/>
              <a:pPr/>
              <a:t>58</a:t>
            </a:fld>
            <a:endParaRPr lang="ru-RU"/>
          </a:p>
        </p:txBody>
      </p:sp>
      <p:sp>
        <p:nvSpPr>
          <p:cNvPr id="5" name="TextBox 4"/>
          <p:cNvSpPr txBox="1"/>
          <p:nvPr/>
        </p:nvSpPr>
        <p:spPr>
          <a:xfrm>
            <a:off x="4093716" y="661099"/>
            <a:ext cx="5076056" cy="338554"/>
          </a:xfrm>
          <a:prstGeom prst="rect">
            <a:avLst/>
          </a:prstGeom>
          <a:noFill/>
        </p:spPr>
        <p:txBody>
          <a:bodyPr wrap="square" rtlCol="0">
            <a:spAutoFit/>
          </a:bodyPr>
          <a:lstStyle/>
          <a:p>
            <a:r>
              <a:rPr lang="uk-UA" sz="1600" b="1" i="1" dirty="0" smtClean="0">
                <a:solidFill>
                  <a:schemeClr val="accent1">
                    <a:lumMod val="75000"/>
                  </a:schemeClr>
                </a:solidFill>
              </a:rPr>
              <a:t>сума відповідей «Посереднє» та «Погане»</a:t>
            </a:r>
            <a:endParaRPr lang="uk-UA" sz="1600" b="1" i="1" dirty="0">
              <a:solidFill>
                <a:schemeClr val="accent1">
                  <a:lumMod val="75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9653"/>
            <a:ext cx="9144000" cy="5830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99592" y="1070788"/>
            <a:ext cx="1658268" cy="338554"/>
          </a:xfrm>
          <a:prstGeom prst="rect">
            <a:avLst/>
          </a:prstGeom>
          <a:noFill/>
        </p:spPr>
        <p:txBody>
          <a:bodyPr wrap="square" rtlCol="0">
            <a:spAutoFit/>
          </a:bodyPr>
          <a:lstStyle/>
          <a:p>
            <a:pPr algn="ctr"/>
            <a:r>
              <a:rPr lang="en-US" sz="1600" b="1" i="1" dirty="0" smtClean="0">
                <a:latin typeface="Arial Narrow" panose="020B0606020202030204" pitchFamily="34" charset="0"/>
              </a:rPr>
              <a:t>11 - </a:t>
            </a:r>
            <a:r>
              <a:rPr lang="uk-UA" sz="1600" b="1" i="1" dirty="0" smtClean="0"/>
              <a:t>річні</a:t>
            </a:r>
            <a:endParaRPr lang="uk-UA" sz="1600" b="1" i="1" dirty="0"/>
          </a:p>
        </p:txBody>
      </p:sp>
      <p:sp>
        <p:nvSpPr>
          <p:cNvPr id="12" name="TextBox 11"/>
          <p:cNvSpPr txBox="1"/>
          <p:nvPr/>
        </p:nvSpPr>
        <p:spPr>
          <a:xfrm>
            <a:off x="4093716" y="1071606"/>
            <a:ext cx="1658268" cy="338554"/>
          </a:xfrm>
          <a:prstGeom prst="rect">
            <a:avLst/>
          </a:prstGeom>
          <a:noFill/>
        </p:spPr>
        <p:txBody>
          <a:bodyPr wrap="square" rtlCol="0">
            <a:spAutoFit/>
          </a:bodyPr>
          <a:lstStyle/>
          <a:p>
            <a:pPr algn="ctr"/>
            <a:r>
              <a:rPr lang="en-US" sz="1600" b="1" i="1" dirty="0" smtClean="0">
                <a:latin typeface="Arial Narrow" panose="020B0606020202030204" pitchFamily="34" charset="0"/>
              </a:rPr>
              <a:t>13 </a:t>
            </a:r>
            <a:r>
              <a:rPr lang="en-US" sz="1600" b="1" i="1" dirty="0">
                <a:latin typeface="Arial Narrow" panose="020B0606020202030204" pitchFamily="34" charset="0"/>
              </a:rPr>
              <a:t>- </a:t>
            </a:r>
            <a:r>
              <a:rPr lang="uk-UA" sz="1600" b="1" i="1" dirty="0" smtClean="0"/>
              <a:t>річні</a:t>
            </a:r>
            <a:endParaRPr lang="uk-UA" sz="1600" b="1" i="1" dirty="0"/>
          </a:p>
        </p:txBody>
      </p:sp>
      <p:sp>
        <p:nvSpPr>
          <p:cNvPr id="13" name="TextBox 12"/>
          <p:cNvSpPr txBox="1"/>
          <p:nvPr/>
        </p:nvSpPr>
        <p:spPr>
          <a:xfrm>
            <a:off x="7221388" y="1070788"/>
            <a:ext cx="1658268" cy="338554"/>
          </a:xfrm>
          <a:prstGeom prst="rect">
            <a:avLst/>
          </a:prstGeom>
          <a:noFill/>
        </p:spPr>
        <p:txBody>
          <a:bodyPr wrap="square" rtlCol="0">
            <a:spAutoFit/>
          </a:bodyPr>
          <a:lstStyle/>
          <a:p>
            <a:pPr algn="ctr"/>
            <a:r>
              <a:rPr lang="en-US" sz="1600" b="1" i="1" dirty="0" smtClean="0">
                <a:latin typeface="Arial Narrow" panose="020B0606020202030204" pitchFamily="34" charset="0"/>
              </a:rPr>
              <a:t>15 </a:t>
            </a:r>
            <a:r>
              <a:rPr lang="en-US" sz="1600" b="1" i="1" dirty="0">
                <a:latin typeface="Arial Narrow" panose="020B0606020202030204" pitchFamily="34" charset="0"/>
              </a:rPr>
              <a:t>- </a:t>
            </a:r>
            <a:r>
              <a:rPr lang="uk-UA" sz="1600" b="1" i="1" dirty="0" smtClean="0"/>
              <a:t>річні</a:t>
            </a:r>
            <a:endParaRPr lang="uk-UA" sz="1600" b="1" i="1" dirty="0"/>
          </a:p>
        </p:txBody>
      </p:sp>
      <p:cxnSp>
        <p:nvCxnSpPr>
          <p:cNvPr id="6" name="Прямая соединительная линия 5"/>
          <p:cNvCxnSpPr/>
          <p:nvPr/>
        </p:nvCxnSpPr>
        <p:spPr>
          <a:xfrm>
            <a:off x="179512" y="2204864"/>
            <a:ext cx="7200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3203848" y="1916832"/>
            <a:ext cx="7200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6271704" y="1844824"/>
            <a:ext cx="7200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8873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uk-UA" sz="2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Проблема: узгодженість шкал</a:t>
            </a:r>
            <a:endParaRPr lang="ru-RU" sz="26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Объект 2"/>
          <p:cNvSpPr>
            <a:spLocks noGrp="1"/>
          </p:cNvSpPr>
          <p:nvPr>
            <p:ph sz="half" idx="1"/>
          </p:nvPr>
        </p:nvSpPr>
        <p:spPr>
          <a:xfrm>
            <a:off x="457200" y="980728"/>
            <a:ext cx="8363272" cy="5145435"/>
          </a:xfrm>
        </p:spPr>
        <p:txBody>
          <a:bodyPr/>
          <a:lstStyle/>
          <a:p>
            <a:pPr marL="0" indent="0" algn="ctr">
              <a:buNone/>
            </a:pPr>
            <a:r>
              <a:rPr lang="uk-UA" u="sng" dirty="0" smtClean="0">
                <a:solidFill>
                  <a:srgbClr val="C00000"/>
                </a:solidFill>
              </a:rPr>
              <a:t>Різні системи навчання в країнах-учасницях</a:t>
            </a:r>
          </a:p>
          <a:p>
            <a:endParaRPr lang="uk-UA" dirty="0"/>
          </a:p>
          <a:p>
            <a:endParaRPr lang="uk-UA" dirty="0" smtClean="0"/>
          </a:p>
          <a:p>
            <a:endParaRPr lang="ru-RU" dirty="0"/>
          </a:p>
          <a:p>
            <a:endParaRPr lang="uk-UA" dirty="0" smtClean="0"/>
          </a:p>
          <a:p>
            <a:endParaRPr lang="uk-UA" dirty="0" smtClean="0"/>
          </a:p>
          <a:p>
            <a:endParaRPr lang="ru-RU" dirty="0"/>
          </a:p>
        </p:txBody>
      </p:sp>
      <p:graphicFrame>
        <p:nvGraphicFramePr>
          <p:cNvPr id="13" name="Таблица 12"/>
          <p:cNvGraphicFramePr>
            <a:graphicFrameLocks noGrp="1"/>
          </p:cNvGraphicFramePr>
          <p:nvPr>
            <p:extLst>
              <p:ext uri="{D42A27DB-BD31-4B8C-83A1-F6EECF244321}">
                <p14:modId xmlns:p14="http://schemas.microsoft.com/office/powerpoint/2010/main" val="293898072"/>
              </p:ext>
            </p:extLst>
          </p:nvPr>
        </p:nvGraphicFramePr>
        <p:xfrm>
          <a:off x="395536" y="1772816"/>
          <a:ext cx="8150597" cy="1029335"/>
        </p:xfrm>
        <a:graphic>
          <a:graphicData uri="http://schemas.openxmlformats.org/drawingml/2006/table">
            <a:tbl>
              <a:tblPr/>
              <a:tblGrid>
                <a:gridCol w="743334"/>
                <a:gridCol w="529789"/>
                <a:gridCol w="1168795"/>
                <a:gridCol w="529789"/>
                <a:gridCol w="1380711"/>
                <a:gridCol w="637377"/>
                <a:gridCol w="1379081"/>
                <a:gridCol w="637377"/>
                <a:gridCol w="1144344"/>
              </a:tblGrid>
              <a:tr h="252095">
                <a:tc>
                  <a:txBody>
                    <a:bodyPr/>
                    <a:lstStyle/>
                    <a:p>
                      <a:pPr>
                        <a:spcAft>
                          <a:spcPts val="0"/>
                        </a:spcAft>
                      </a:pPr>
                      <a:r>
                        <a:rPr lang="uk-UA" sz="1200" b="1">
                          <a:effectLst/>
                          <a:latin typeface="Arial Narrow"/>
                          <a:ea typeface="Times New Roman"/>
                          <a:cs typeface="Calibri"/>
                        </a:rPr>
                        <a:t>3.</a:t>
                      </a:r>
                      <a:r>
                        <a:rPr lang="uk-UA" sz="1200">
                          <a:effectLst/>
                          <a:latin typeface="Arial Narrow"/>
                          <a:ea typeface="Times New Roman"/>
                          <a:cs typeface="Calibri"/>
                        </a:rPr>
                        <a:t>(МQ3)</a:t>
                      </a:r>
                      <a:endParaRPr lang="ru-RU" sz="1200">
                        <a:effectLst/>
                        <a:latin typeface="Times New Roman"/>
                        <a:ea typeface="Times New Roman"/>
                      </a:endParaRPr>
                    </a:p>
                  </a:txBody>
                  <a:tcPr marL="68580" marR="68580" marT="0" marB="0">
                    <a:lnL>
                      <a:noFill/>
                    </a:lnL>
                    <a:lnR>
                      <a:noFill/>
                    </a:lnR>
                    <a:lnT>
                      <a:noFill/>
                    </a:lnT>
                    <a:lnB>
                      <a:noFill/>
                    </a:lnB>
                  </a:tcPr>
                </a:tc>
                <a:tc gridSpan="8">
                  <a:txBody>
                    <a:bodyPr/>
                    <a:lstStyle/>
                    <a:p>
                      <a:pPr>
                        <a:spcAft>
                          <a:spcPts val="0"/>
                        </a:spcAft>
                      </a:pPr>
                      <a:r>
                        <a:rPr lang="uk-UA" sz="1500" b="1">
                          <a:effectLst/>
                          <a:latin typeface="Arial Narrow"/>
                          <a:cs typeface="Calibri"/>
                        </a:rPr>
                        <a:t>В якому місяці ти народився(лась)?</a:t>
                      </a:r>
                      <a:r>
                        <a:rPr lang="uk-UA" sz="1400" b="1">
                          <a:effectLst/>
                          <a:latin typeface="Arial Narrow"/>
                          <a:cs typeface="Calibri"/>
                        </a:rPr>
                        <a:t> </a:t>
                      </a:r>
                      <a:endParaRPr lang="ru-RU" sz="1000" b="1">
                        <a:effectLst/>
                        <a:latin typeface="Times New Roman"/>
                      </a:endParaRPr>
                    </a:p>
                  </a:txBody>
                  <a:tcPr marL="68580" marR="68580" marT="0"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5900">
                <a:tc>
                  <a:txBody>
                    <a:bodyPr/>
                    <a:lstStyle/>
                    <a:p>
                      <a:pPr algn="ctr">
                        <a:spcAft>
                          <a:spcPts val="0"/>
                        </a:spcAft>
                      </a:pPr>
                      <a:r>
                        <a:rPr lang="uk-UA" sz="1400">
                          <a:effectLst/>
                          <a:latin typeface="Arial Narrow"/>
                          <a:ea typeface="Times New Roman"/>
                          <a:cs typeface="Calibri"/>
                        </a:rPr>
                        <a:t> </a:t>
                      </a:r>
                      <a:endParaRPr lang="ru-RU" sz="1200">
                        <a:effectLst/>
                        <a:latin typeface="Times New Roman"/>
                        <a:ea typeface="Times New Roman"/>
                      </a:endParaRPr>
                    </a:p>
                  </a:txBody>
                  <a:tcPr marL="68580" marR="68580" marT="0" marB="0">
                    <a:lnL>
                      <a:noFill/>
                    </a:lnL>
                    <a:lnR>
                      <a:noFill/>
                    </a:lnR>
                    <a:lnT>
                      <a:noFill/>
                    </a:lnT>
                    <a:lnB>
                      <a:noFill/>
                    </a:lnB>
                  </a:tcPr>
                </a:tc>
                <a:tc>
                  <a:txBody>
                    <a:bodyPr/>
                    <a:lstStyle/>
                    <a:p>
                      <a:pPr>
                        <a:spcAft>
                          <a:spcPts val="0"/>
                        </a:spcAft>
                      </a:pPr>
                      <a:r>
                        <a:rPr lang="uk-UA" sz="1200">
                          <a:effectLst/>
                          <a:latin typeface="Arial Narrow"/>
                          <a:ea typeface="Times New Roman"/>
                          <a:cs typeface="Calibri"/>
                        </a:rPr>
                        <a:t>1</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Січень</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uk-UA" sz="1200">
                          <a:effectLst/>
                          <a:latin typeface="Arial Narrow"/>
                          <a:ea typeface="Times New Roman"/>
                          <a:cs typeface="Calibri"/>
                        </a:rPr>
                        <a:t>4</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Квітень</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uk-UA" sz="1200">
                          <a:effectLst/>
                          <a:latin typeface="Arial Narrow"/>
                          <a:ea typeface="Times New Roman"/>
                          <a:cs typeface="Calibri"/>
                        </a:rPr>
                        <a:t>7</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Липень</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uk-UA" sz="1200">
                          <a:effectLst/>
                          <a:latin typeface="Arial Narrow"/>
                          <a:ea typeface="Times New Roman"/>
                          <a:cs typeface="Calibri"/>
                        </a:rPr>
                        <a:t>1</a:t>
                      </a:r>
                      <a:r>
                        <a:rPr lang="en-US" sz="1200">
                          <a:effectLst/>
                          <a:latin typeface="Arial Narrow"/>
                          <a:ea typeface="Times New Roman"/>
                          <a:cs typeface="Calibri"/>
                        </a:rPr>
                        <a:t>0</a:t>
                      </a:r>
                      <a:r>
                        <a:rPr lang="en-US"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Жовтень</a:t>
                      </a:r>
                      <a:endParaRPr lang="ru-RU" sz="1200">
                        <a:effectLst/>
                        <a:latin typeface="Times New Roman"/>
                        <a:ea typeface="Times New Roman"/>
                      </a:endParaRPr>
                    </a:p>
                  </a:txBody>
                  <a:tcPr marL="68580" marR="68580" marT="0" marB="0" anchor="ctr">
                    <a:lnL>
                      <a:noFill/>
                    </a:lnL>
                    <a:lnR>
                      <a:noFill/>
                    </a:lnR>
                    <a:lnT>
                      <a:noFill/>
                    </a:lnT>
                    <a:lnB>
                      <a:noFill/>
                    </a:lnB>
                  </a:tcPr>
                </a:tc>
              </a:tr>
              <a:tr h="215900">
                <a:tc>
                  <a:txBody>
                    <a:bodyPr/>
                    <a:lstStyle/>
                    <a:p>
                      <a:pPr algn="ctr">
                        <a:spcAft>
                          <a:spcPts val="0"/>
                        </a:spcAft>
                      </a:pPr>
                      <a:r>
                        <a:rPr lang="uk-UA" sz="1400">
                          <a:effectLst/>
                          <a:latin typeface="Arial Narrow"/>
                          <a:ea typeface="Times New Roman"/>
                          <a:cs typeface="Calibri"/>
                        </a:rPr>
                        <a:t> </a:t>
                      </a:r>
                      <a:endParaRPr lang="ru-RU" sz="1200">
                        <a:effectLst/>
                        <a:latin typeface="Times New Roman"/>
                        <a:ea typeface="Times New Roman"/>
                      </a:endParaRPr>
                    </a:p>
                  </a:txBody>
                  <a:tcPr marL="68580" marR="68580" marT="0" marB="0">
                    <a:lnL>
                      <a:noFill/>
                    </a:lnL>
                    <a:lnR>
                      <a:noFill/>
                    </a:lnR>
                    <a:lnT>
                      <a:noFill/>
                    </a:lnT>
                    <a:lnB>
                      <a:noFill/>
                    </a:lnB>
                  </a:tcPr>
                </a:tc>
                <a:tc>
                  <a:txBody>
                    <a:bodyPr/>
                    <a:lstStyle/>
                    <a:p>
                      <a:pPr>
                        <a:spcAft>
                          <a:spcPts val="0"/>
                        </a:spcAft>
                      </a:pPr>
                      <a:r>
                        <a:rPr lang="uk-UA" sz="1200">
                          <a:effectLst/>
                          <a:latin typeface="Arial Narrow"/>
                          <a:ea typeface="Times New Roman"/>
                          <a:cs typeface="Calibri"/>
                        </a:rPr>
                        <a:t>2</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Лютий</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uk-UA" sz="1200">
                          <a:effectLst/>
                          <a:latin typeface="Arial Narrow"/>
                          <a:ea typeface="Times New Roman"/>
                          <a:cs typeface="Calibri"/>
                        </a:rPr>
                        <a:t>5</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Травень</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uk-UA" sz="1200">
                          <a:effectLst/>
                          <a:latin typeface="Arial Narrow"/>
                          <a:ea typeface="Times New Roman"/>
                          <a:cs typeface="Calibri"/>
                        </a:rPr>
                        <a:t>8</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Серпень</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en-US" sz="1200">
                          <a:effectLst/>
                          <a:latin typeface="Arial Narrow"/>
                          <a:ea typeface="Times New Roman"/>
                          <a:cs typeface="Calibri"/>
                        </a:rPr>
                        <a:t>11</a:t>
                      </a:r>
                      <a:r>
                        <a:rPr lang="en-US"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Листопад</a:t>
                      </a:r>
                      <a:endParaRPr lang="ru-RU" sz="1200">
                        <a:effectLst/>
                        <a:latin typeface="Times New Roman"/>
                        <a:ea typeface="Times New Roman"/>
                      </a:endParaRPr>
                    </a:p>
                  </a:txBody>
                  <a:tcPr marL="68580" marR="68580" marT="0" marB="0" anchor="ctr">
                    <a:lnL>
                      <a:noFill/>
                    </a:lnL>
                    <a:lnR>
                      <a:noFill/>
                    </a:lnR>
                    <a:lnT>
                      <a:noFill/>
                    </a:lnT>
                    <a:lnB>
                      <a:noFill/>
                    </a:lnB>
                  </a:tcPr>
                </a:tc>
              </a:tr>
              <a:tr h="215900">
                <a:tc>
                  <a:txBody>
                    <a:bodyPr/>
                    <a:lstStyle/>
                    <a:p>
                      <a:pPr algn="ctr">
                        <a:spcAft>
                          <a:spcPts val="0"/>
                        </a:spcAft>
                      </a:pPr>
                      <a:r>
                        <a:rPr lang="uk-UA" sz="1400">
                          <a:effectLst/>
                          <a:latin typeface="Arial Narrow"/>
                          <a:ea typeface="Times New Roman"/>
                          <a:cs typeface="Calibri"/>
                        </a:rPr>
                        <a:t> </a:t>
                      </a:r>
                      <a:endParaRPr lang="ru-RU" sz="1200">
                        <a:effectLst/>
                        <a:latin typeface="Times New Roman"/>
                        <a:ea typeface="Times New Roman"/>
                      </a:endParaRPr>
                    </a:p>
                  </a:txBody>
                  <a:tcPr marL="68580" marR="68580" marT="0" marB="0">
                    <a:lnL>
                      <a:noFill/>
                    </a:lnL>
                    <a:lnR>
                      <a:noFill/>
                    </a:lnR>
                    <a:lnT>
                      <a:noFill/>
                    </a:lnT>
                    <a:lnB>
                      <a:noFill/>
                    </a:lnB>
                  </a:tcPr>
                </a:tc>
                <a:tc>
                  <a:txBody>
                    <a:bodyPr/>
                    <a:lstStyle/>
                    <a:p>
                      <a:pPr>
                        <a:spcAft>
                          <a:spcPts val="0"/>
                        </a:spcAft>
                      </a:pPr>
                      <a:r>
                        <a:rPr lang="uk-UA" sz="1200">
                          <a:effectLst/>
                          <a:latin typeface="Arial Narrow"/>
                          <a:ea typeface="Times New Roman"/>
                          <a:cs typeface="Calibri"/>
                        </a:rPr>
                        <a:t>3</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Березень</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uk-UA" sz="1200">
                          <a:effectLst/>
                          <a:latin typeface="Arial Narrow"/>
                          <a:ea typeface="Times New Roman"/>
                          <a:cs typeface="Calibri"/>
                        </a:rPr>
                        <a:t>6</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Червень</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uk-UA" sz="1200">
                          <a:effectLst/>
                          <a:latin typeface="Arial Narrow"/>
                          <a:ea typeface="Times New Roman"/>
                          <a:cs typeface="Calibri"/>
                        </a:rPr>
                        <a:t>9</a:t>
                      </a:r>
                      <a:r>
                        <a:rPr lang="uk-UA"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a:effectLst/>
                          <a:latin typeface="Arial Narrow"/>
                          <a:ea typeface="Times New Roman"/>
                          <a:cs typeface="Calibri"/>
                        </a:rPr>
                        <a:t>Вересень</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spcAft>
                          <a:spcPts val="0"/>
                        </a:spcAft>
                      </a:pPr>
                      <a:r>
                        <a:rPr lang="en-US" sz="1200">
                          <a:effectLst/>
                          <a:latin typeface="Arial Narrow"/>
                          <a:ea typeface="Times New Roman"/>
                          <a:cs typeface="Calibri"/>
                        </a:rPr>
                        <a:t>12</a:t>
                      </a:r>
                      <a:r>
                        <a:rPr lang="en-US" sz="1400">
                          <a:effectLst/>
                          <a:latin typeface="Arial Narrow"/>
                          <a:ea typeface="Times New Roman"/>
                          <a:cs typeface="Calibri"/>
                        </a:rPr>
                        <a:t> </a:t>
                      </a:r>
                      <a:r>
                        <a:rPr lang="uk-UA" sz="1700">
                          <a:effectLst/>
                          <a:latin typeface="Arial Narrow"/>
                          <a:ea typeface="Times New Roman"/>
                          <a:cs typeface="Calibri"/>
                          <a:sym typeface="Wingdings"/>
                        </a:rPr>
                        <a:t></a:t>
                      </a:r>
                      <a:endParaRPr lang="ru-RU" sz="1200">
                        <a:effectLst/>
                        <a:latin typeface="Times New Roman"/>
                        <a:ea typeface="Times New Roman"/>
                      </a:endParaRPr>
                    </a:p>
                  </a:txBody>
                  <a:tcPr marL="68580" marR="68580" marT="0" marB="0" anchor="ctr">
                    <a:lnL>
                      <a:noFill/>
                    </a:lnL>
                    <a:lnR>
                      <a:noFill/>
                    </a:lnR>
                    <a:lnT>
                      <a:noFill/>
                    </a:lnT>
                    <a:lnB>
                      <a:noFill/>
                    </a:lnB>
                  </a:tcPr>
                </a:tc>
                <a:tc>
                  <a:txBody>
                    <a:bodyPr/>
                    <a:lstStyle/>
                    <a:p>
                      <a:pPr>
                        <a:lnSpc>
                          <a:spcPct val="87000"/>
                        </a:lnSpc>
                        <a:spcAft>
                          <a:spcPts val="0"/>
                        </a:spcAft>
                      </a:pPr>
                      <a:r>
                        <a:rPr lang="uk-UA" sz="1400" dirty="0">
                          <a:effectLst/>
                          <a:latin typeface="Arial Narrow"/>
                          <a:ea typeface="Times New Roman"/>
                          <a:cs typeface="Calibri"/>
                        </a:rPr>
                        <a:t>Грудень</a:t>
                      </a:r>
                      <a:endParaRPr lang="ru-RU" sz="1200" dirty="0">
                        <a:effectLst/>
                        <a:latin typeface="Times New Roman"/>
                        <a:ea typeface="Times New Roman"/>
                      </a:endParaRPr>
                    </a:p>
                  </a:txBody>
                  <a:tcPr marL="68580" marR="68580" marT="0" marB="0" anchor="ctr">
                    <a:lnL>
                      <a:noFill/>
                    </a:lnL>
                    <a:lnR>
                      <a:noFill/>
                    </a:lnR>
                    <a:lnT>
                      <a:noFill/>
                    </a:lnT>
                    <a:lnB>
                      <a:noFill/>
                    </a:lnB>
                  </a:tcPr>
                </a:tc>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2986429385"/>
              </p:ext>
            </p:extLst>
          </p:nvPr>
        </p:nvGraphicFramePr>
        <p:xfrm>
          <a:off x="395536" y="3212976"/>
          <a:ext cx="8352934" cy="1153492"/>
        </p:xfrm>
        <a:graphic>
          <a:graphicData uri="http://schemas.openxmlformats.org/drawingml/2006/table">
            <a:tbl>
              <a:tblPr>
                <a:tableStyleId>{5C22544A-7EE6-4342-B048-85BDC9FD1C3A}</a:tableStyleId>
              </a:tblPr>
              <a:tblGrid>
                <a:gridCol w="759914"/>
                <a:gridCol w="661193"/>
                <a:gridCol w="769863"/>
                <a:gridCol w="770628"/>
                <a:gridCol w="769863"/>
                <a:gridCol w="770628"/>
                <a:gridCol w="769863"/>
                <a:gridCol w="769863"/>
                <a:gridCol w="770628"/>
                <a:gridCol w="769863"/>
                <a:gridCol w="770628"/>
              </a:tblGrid>
              <a:tr h="399944">
                <a:tc>
                  <a:txBody>
                    <a:bodyPr/>
                    <a:lstStyle/>
                    <a:p>
                      <a:pPr>
                        <a:spcAft>
                          <a:spcPts val="0"/>
                        </a:spcAft>
                      </a:pPr>
                      <a:r>
                        <a:rPr lang="uk-UA" sz="1200" dirty="0">
                          <a:effectLst/>
                        </a:rPr>
                        <a:t>4.(МQ4)</a:t>
                      </a:r>
                      <a:endParaRPr lang="ru-RU" sz="1200" dirty="0">
                        <a:effectLst/>
                        <a:latin typeface="Times New Roman"/>
                        <a:ea typeface="Times New Roman"/>
                      </a:endParaRPr>
                    </a:p>
                  </a:txBody>
                  <a:tcPr marL="68580" marR="68580" marT="0" marB="0"/>
                </a:tc>
                <a:tc gridSpan="10">
                  <a:txBody>
                    <a:bodyPr/>
                    <a:lstStyle/>
                    <a:p>
                      <a:pPr>
                        <a:spcAft>
                          <a:spcPts val="0"/>
                        </a:spcAft>
                      </a:pPr>
                      <a:r>
                        <a:rPr lang="uk-UA" sz="1500" b="1" dirty="0">
                          <a:effectLst/>
                        </a:rPr>
                        <a:t>В якому році ти народився(</a:t>
                      </a:r>
                      <a:r>
                        <a:rPr lang="uk-UA" sz="1500" b="1" dirty="0" err="1">
                          <a:effectLst/>
                        </a:rPr>
                        <a:t>лась</a:t>
                      </a:r>
                      <a:r>
                        <a:rPr lang="uk-UA" sz="1500" b="1" dirty="0">
                          <a:effectLst/>
                        </a:rPr>
                        <a:t>)?</a:t>
                      </a:r>
                      <a:endParaRPr lang="ru-RU" sz="1000" b="1" dirty="0">
                        <a:effectLst/>
                        <a:latin typeface="Times New Roman"/>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11026">
                <a:tc>
                  <a:txBody>
                    <a:bodyPr/>
                    <a:lstStyle/>
                    <a:p>
                      <a:pPr algn="ctr">
                        <a:spcAft>
                          <a:spcPts val="0"/>
                        </a:spcAft>
                      </a:pPr>
                      <a:r>
                        <a:rPr lang="uk-UA" sz="1400">
                          <a:effectLst/>
                        </a:rPr>
                        <a:t> </a:t>
                      </a:r>
                      <a:endParaRPr lang="ru-RU" sz="1200">
                        <a:effectLst/>
                        <a:latin typeface="Times New Roman"/>
                        <a:ea typeface="Times New Roman"/>
                      </a:endParaRPr>
                    </a:p>
                  </a:txBody>
                  <a:tcPr marL="68580" marR="68580" marT="0" marB="0"/>
                </a:tc>
                <a:tc>
                  <a:txBody>
                    <a:bodyPr/>
                    <a:lstStyle/>
                    <a:p>
                      <a:pPr>
                        <a:spcAft>
                          <a:spcPts val="0"/>
                        </a:spcAft>
                      </a:pPr>
                      <a:r>
                        <a:rPr lang="uk-UA" sz="1200">
                          <a:effectLst/>
                        </a:rPr>
                        <a:t>1</a:t>
                      </a:r>
                      <a:r>
                        <a:rPr lang="uk-UA" sz="1400">
                          <a:effectLst/>
                        </a:rPr>
                        <a:t> </a:t>
                      </a:r>
                      <a:r>
                        <a:rPr lang="uk-UA" sz="1700">
                          <a:effectLst/>
                          <a:sym typeface="Wingdings"/>
                        </a:rPr>
                        <a:t></a:t>
                      </a:r>
                      <a:endParaRPr lang="ru-RU" sz="1200">
                        <a:effectLst/>
                        <a:latin typeface="Times New Roman"/>
                        <a:ea typeface="Times New Roman"/>
                      </a:endParaRPr>
                    </a:p>
                  </a:txBody>
                  <a:tcPr marL="68580" marR="68580" marT="0" marB="0" anchor="ctr"/>
                </a:tc>
                <a:tc>
                  <a:txBody>
                    <a:bodyPr/>
                    <a:lstStyle/>
                    <a:p>
                      <a:pPr>
                        <a:spcAft>
                          <a:spcPts val="0"/>
                        </a:spcAft>
                      </a:pPr>
                      <a:r>
                        <a:rPr lang="uk-UA" sz="1200">
                          <a:effectLst/>
                        </a:rPr>
                        <a:t>2</a:t>
                      </a:r>
                      <a:r>
                        <a:rPr lang="uk-UA" sz="1400">
                          <a:effectLst/>
                        </a:rPr>
                        <a:t> </a:t>
                      </a:r>
                      <a:r>
                        <a:rPr lang="uk-UA" sz="1700">
                          <a:effectLst/>
                          <a:sym typeface="Wingdings"/>
                        </a:rPr>
                        <a:t></a:t>
                      </a:r>
                      <a:endParaRPr lang="ru-RU" sz="1200">
                        <a:effectLst/>
                        <a:latin typeface="Times New Roman"/>
                        <a:ea typeface="Times New Roman"/>
                      </a:endParaRPr>
                    </a:p>
                  </a:txBody>
                  <a:tcPr marL="68580" marR="68580" marT="0" marB="0" anchor="ctr"/>
                </a:tc>
                <a:tc>
                  <a:txBody>
                    <a:bodyPr/>
                    <a:lstStyle/>
                    <a:p>
                      <a:pPr>
                        <a:spcAft>
                          <a:spcPts val="0"/>
                        </a:spcAft>
                      </a:pPr>
                      <a:r>
                        <a:rPr lang="uk-UA" sz="1200" dirty="0">
                          <a:effectLst/>
                        </a:rPr>
                        <a:t>3</a:t>
                      </a:r>
                      <a:r>
                        <a:rPr lang="uk-UA" sz="1400" dirty="0">
                          <a:effectLst/>
                        </a:rPr>
                        <a:t> </a:t>
                      </a:r>
                      <a:r>
                        <a:rPr lang="uk-UA" sz="1700" dirty="0">
                          <a:effectLst/>
                          <a:sym typeface="Wingdings"/>
                        </a:rPr>
                        <a:t></a:t>
                      </a:r>
                      <a:endParaRPr lang="ru-RU" sz="1200" dirty="0">
                        <a:effectLst/>
                        <a:latin typeface="Times New Roman"/>
                        <a:ea typeface="Times New Roman"/>
                      </a:endParaRPr>
                    </a:p>
                  </a:txBody>
                  <a:tcPr marL="68580" marR="68580" marT="0" marB="0" anchor="ctr"/>
                </a:tc>
                <a:tc>
                  <a:txBody>
                    <a:bodyPr/>
                    <a:lstStyle/>
                    <a:p>
                      <a:pPr>
                        <a:spcAft>
                          <a:spcPts val="0"/>
                        </a:spcAft>
                      </a:pPr>
                      <a:r>
                        <a:rPr lang="uk-UA" sz="1200">
                          <a:effectLst/>
                        </a:rPr>
                        <a:t>4</a:t>
                      </a:r>
                      <a:r>
                        <a:rPr lang="uk-UA" sz="1400">
                          <a:effectLst/>
                        </a:rPr>
                        <a:t> </a:t>
                      </a:r>
                      <a:r>
                        <a:rPr lang="uk-UA" sz="1700">
                          <a:effectLst/>
                          <a:sym typeface="Wingdings"/>
                        </a:rPr>
                        <a:t></a:t>
                      </a:r>
                      <a:endParaRPr lang="ru-RU" sz="1200">
                        <a:effectLst/>
                        <a:latin typeface="Times New Roman"/>
                        <a:ea typeface="Times New Roman"/>
                      </a:endParaRPr>
                    </a:p>
                  </a:txBody>
                  <a:tcPr marL="68580" marR="68580" marT="0" marB="0" anchor="ctr"/>
                </a:tc>
                <a:tc>
                  <a:txBody>
                    <a:bodyPr/>
                    <a:lstStyle/>
                    <a:p>
                      <a:pPr>
                        <a:spcAft>
                          <a:spcPts val="0"/>
                        </a:spcAft>
                      </a:pPr>
                      <a:r>
                        <a:rPr lang="uk-UA" sz="1200">
                          <a:effectLst/>
                        </a:rPr>
                        <a:t>5</a:t>
                      </a:r>
                      <a:r>
                        <a:rPr lang="uk-UA" sz="1400">
                          <a:effectLst/>
                        </a:rPr>
                        <a:t> </a:t>
                      </a:r>
                      <a:r>
                        <a:rPr lang="uk-UA" sz="1700">
                          <a:effectLst/>
                          <a:sym typeface="Wingdings"/>
                        </a:rPr>
                        <a:t></a:t>
                      </a:r>
                      <a:endParaRPr lang="ru-RU" sz="1200">
                        <a:effectLst/>
                        <a:latin typeface="Times New Roman"/>
                        <a:ea typeface="Times New Roman"/>
                      </a:endParaRPr>
                    </a:p>
                  </a:txBody>
                  <a:tcPr marL="68580" marR="68580" marT="0" marB="0" anchor="ctr"/>
                </a:tc>
                <a:tc>
                  <a:txBody>
                    <a:bodyPr/>
                    <a:lstStyle/>
                    <a:p>
                      <a:pPr>
                        <a:spcAft>
                          <a:spcPts val="0"/>
                        </a:spcAft>
                      </a:pPr>
                      <a:r>
                        <a:rPr lang="uk-UA" sz="1200">
                          <a:effectLst/>
                        </a:rPr>
                        <a:t>6</a:t>
                      </a:r>
                      <a:r>
                        <a:rPr lang="uk-UA" sz="1400">
                          <a:effectLst/>
                        </a:rPr>
                        <a:t> </a:t>
                      </a:r>
                      <a:r>
                        <a:rPr lang="uk-UA" sz="1700">
                          <a:effectLst/>
                          <a:sym typeface="Wingdings"/>
                        </a:rPr>
                        <a:t></a:t>
                      </a:r>
                      <a:endParaRPr lang="ru-RU" sz="1200">
                        <a:effectLst/>
                        <a:latin typeface="Times New Roman"/>
                        <a:ea typeface="Times New Roman"/>
                      </a:endParaRPr>
                    </a:p>
                  </a:txBody>
                  <a:tcPr marL="68580" marR="68580" marT="0" marB="0" anchor="ctr"/>
                </a:tc>
                <a:tc>
                  <a:txBody>
                    <a:bodyPr/>
                    <a:lstStyle/>
                    <a:p>
                      <a:pPr>
                        <a:spcAft>
                          <a:spcPts val="0"/>
                        </a:spcAft>
                      </a:pPr>
                      <a:r>
                        <a:rPr lang="uk-UA" sz="1200">
                          <a:effectLst/>
                        </a:rPr>
                        <a:t>7</a:t>
                      </a:r>
                      <a:r>
                        <a:rPr lang="uk-UA" sz="1400">
                          <a:effectLst/>
                        </a:rPr>
                        <a:t> </a:t>
                      </a:r>
                      <a:r>
                        <a:rPr lang="uk-UA" sz="1700">
                          <a:effectLst/>
                          <a:sym typeface="Wingdings"/>
                        </a:rPr>
                        <a:t></a:t>
                      </a:r>
                      <a:endParaRPr lang="ru-RU" sz="1200">
                        <a:effectLst/>
                        <a:latin typeface="Times New Roman"/>
                        <a:ea typeface="Times New Roman"/>
                      </a:endParaRPr>
                    </a:p>
                  </a:txBody>
                  <a:tcPr marL="68580" marR="68580" marT="0" marB="0" anchor="ctr"/>
                </a:tc>
                <a:tc>
                  <a:txBody>
                    <a:bodyPr/>
                    <a:lstStyle/>
                    <a:p>
                      <a:pPr>
                        <a:spcAft>
                          <a:spcPts val="0"/>
                        </a:spcAft>
                      </a:pPr>
                      <a:r>
                        <a:rPr lang="uk-UA" sz="1200">
                          <a:effectLst/>
                        </a:rPr>
                        <a:t>8</a:t>
                      </a:r>
                      <a:r>
                        <a:rPr lang="uk-UA" sz="1400">
                          <a:effectLst/>
                        </a:rPr>
                        <a:t> </a:t>
                      </a:r>
                      <a:r>
                        <a:rPr lang="uk-UA" sz="1700">
                          <a:effectLst/>
                          <a:sym typeface="Wingdings"/>
                        </a:rPr>
                        <a:t></a:t>
                      </a:r>
                      <a:endParaRPr lang="ru-RU" sz="1200">
                        <a:effectLst/>
                        <a:latin typeface="Times New Roman"/>
                        <a:ea typeface="Times New Roman"/>
                      </a:endParaRPr>
                    </a:p>
                  </a:txBody>
                  <a:tcPr marL="68580" marR="68580" marT="0" marB="0" anchor="ctr"/>
                </a:tc>
                <a:tc>
                  <a:txBody>
                    <a:bodyPr/>
                    <a:lstStyle/>
                    <a:p>
                      <a:pPr>
                        <a:spcAft>
                          <a:spcPts val="0"/>
                        </a:spcAft>
                      </a:pPr>
                      <a:r>
                        <a:rPr lang="en-US" sz="1200">
                          <a:effectLst/>
                        </a:rPr>
                        <a:t>9</a:t>
                      </a:r>
                      <a:r>
                        <a:rPr lang="en-US" sz="1400">
                          <a:effectLst/>
                        </a:rPr>
                        <a:t> </a:t>
                      </a:r>
                      <a:r>
                        <a:rPr lang="uk-UA" sz="1700">
                          <a:effectLst/>
                          <a:sym typeface="Wingdings"/>
                        </a:rPr>
                        <a:t></a:t>
                      </a:r>
                      <a:endParaRPr lang="ru-RU" sz="1200">
                        <a:effectLst/>
                        <a:latin typeface="Times New Roman"/>
                        <a:ea typeface="Times New Roman"/>
                      </a:endParaRPr>
                    </a:p>
                  </a:txBody>
                  <a:tcPr marL="68580" marR="68580" marT="0" marB="0" anchor="ctr"/>
                </a:tc>
                <a:tc>
                  <a:txBody>
                    <a:bodyPr/>
                    <a:lstStyle/>
                    <a:p>
                      <a:pPr>
                        <a:spcAft>
                          <a:spcPts val="0"/>
                        </a:spcAft>
                      </a:pPr>
                      <a:r>
                        <a:rPr lang="uk-UA" sz="1200">
                          <a:effectLst/>
                        </a:rPr>
                        <a:t>10</a:t>
                      </a:r>
                      <a:r>
                        <a:rPr lang="uk-UA" sz="1400">
                          <a:effectLst/>
                        </a:rPr>
                        <a:t> </a:t>
                      </a:r>
                      <a:r>
                        <a:rPr lang="uk-UA" sz="1700">
                          <a:effectLst/>
                          <a:sym typeface="Wingdings"/>
                        </a:rPr>
                        <a:t></a:t>
                      </a:r>
                      <a:endParaRPr lang="ru-RU" sz="1200">
                        <a:effectLst/>
                        <a:latin typeface="Times New Roman"/>
                        <a:ea typeface="Times New Roman"/>
                      </a:endParaRPr>
                    </a:p>
                  </a:txBody>
                  <a:tcPr marL="68580" marR="68580" marT="0" marB="0" anchor="ctr"/>
                </a:tc>
              </a:tr>
              <a:tr h="342522">
                <a:tc>
                  <a:txBody>
                    <a:bodyPr/>
                    <a:lstStyle/>
                    <a:p>
                      <a:pPr algn="ctr">
                        <a:spcAft>
                          <a:spcPts val="0"/>
                        </a:spcAft>
                      </a:pPr>
                      <a:r>
                        <a:rPr lang="uk-UA" sz="1400">
                          <a:effectLst/>
                        </a:rPr>
                        <a:t> </a:t>
                      </a:r>
                      <a:endParaRPr lang="ru-RU" sz="1200">
                        <a:effectLst/>
                        <a:latin typeface="Times New Roman"/>
                        <a:ea typeface="Times New Roman"/>
                      </a:endParaRPr>
                    </a:p>
                  </a:txBody>
                  <a:tcPr marL="68580" marR="68580" marT="0" marB="0"/>
                </a:tc>
                <a:tc>
                  <a:txBody>
                    <a:bodyPr/>
                    <a:lstStyle/>
                    <a:p>
                      <a:pPr>
                        <a:spcAft>
                          <a:spcPts val="0"/>
                        </a:spcAft>
                      </a:pPr>
                      <a:r>
                        <a:rPr lang="uk-UA" sz="1400">
                          <a:effectLst/>
                        </a:rPr>
                        <a:t>1995</a:t>
                      </a:r>
                      <a:endParaRPr lang="ru-RU" sz="1200">
                        <a:effectLst/>
                        <a:latin typeface="Times New Roman"/>
                        <a:ea typeface="Times New Roman"/>
                      </a:endParaRPr>
                    </a:p>
                  </a:txBody>
                  <a:tcPr marL="68580" marR="68580" marT="0" marB="0" anchor="ctr"/>
                </a:tc>
                <a:tc>
                  <a:txBody>
                    <a:bodyPr/>
                    <a:lstStyle/>
                    <a:p>
                      <a:pPr>
                        <a:spcAft>
                          <a:spcPts val="0"/>
                        </a:spcAft>
                      </a:pPr>
                      <a:r>
                        <a:rPr lang="uk-UA" sz="1400">
                          <a:effectLst/>
                        </a:rPr>
                        <a:t>1996</a:t>
                      </a:r>
                      <a:endParaRPr lang="ru-RU" sz="1200">
                        <a:effectLst/>
                        <a:latin typeface="Times New Roman"/>
                        <a:ea typeface="Times New Roman"/>
                      </a:endParaRPr>
                    </a:p>
                  </a:txBody>
                  <a:tcPr marL="68580" marR="68580" marT="0" marB="0" anchor="ctr"/>
                </a:tc>
                <a:tc>
                  <a:txBody>
                    <a:bodyPr/>
                    <a:lstStyle/>
                    <a:p>
                      <a:pPr>
                        <a:spcAft>
                          <a:spcPts val="0"/>
                        </a:spcAft>
                      </a:pPr>
                      <a:r>
                        <a:rPr lang="uk-UA" sz="1400">
                          <a:effectLst/>
                        </a:rPr>
                        <a:t>1997</a:t>
                      </a:r>
                      <a:endParaRPr lang="ru-RU" sz="1200">
                        <a:effectLst/>
                        <a:latin typeface="Times New Roman"/>
                        <a:ea typeface="Times New Roman"/>
                      </a:endParaRPr>
                    </a:p>
                  </a:txBody>
                  <a:tcPr marL="68580" marR="68580" marT="0" marB="0" anchor="ctr"/>
                </a:tc>
                <a:tc>
                  <a:txBody>
                    <a:bodyPr/>
                    <a:lstStyle/>
                    <a:p>
                      <a:pPr>
                        <a:spcAft>
                          <a:spcPts val="0"/>
                        </a:spcAft>
                      </a:pPr>
                      <a:r>
                        <a:rPr lang="uk-UA" sz="1400">
                          <a:effectLst/>
                        </a:rPr>
                        <a:t>1998</a:t>
                      </a:r>
                      <a:endParaRPr lang="ru-RU" sz="1200">
                        <a:effectLst/>
                        <a:latin typeface="Times New Roman"/>
                        <a:ea typeface="Times New Roman"/>
                      </a:endParaRPr>
                    </a:p>
                  </a:txBody>
                  <a:tcPr marL="68580" marR="68580" marT="0" marB="0" anchor="ctr"/>
                </a:tc>
                <a:tc>
                  <a:txBody>
                    <a:bodyPr/>
                    <a:lstStyle/>
                    <a:p>
                      <a:pPr>
                        <a:spcAft>
                          <a:spcPts val="0"/>
                        </a:spcAft>
                      </a:pPr>
                      <a:r>
                        <a:rPr lang="uk-UA" sz="1400">
                          <a:effectLst/>
                        </a:rPr>
                        <a:t>1999</a:t>
                      </a:r>
                      <a:endParaRPr lang="ru-RU" sz="1200">
                        <a:effectLst/>
                        <a:latin typeface="Times New Roman"/>
                        <a:ea typeface="Times New Roman"/>
                      </a:endParaRPr>
                    </a:p>
                  </a:txBody>
                  <a:tcPr marL="68580" marR="68580" marT="0" marB="0" anchor="ctr"/>
                </a:tc>
                <a:tc>
                  <a:txBody>
                    <a:bodyPr/>
                    <a:lstStyle/>
                    <a:p>
                      <a:pPr>
                        <a:spcAft>
                          <a:spcPts val="0"/>
                        </a:spcAft>
                      </a:pPr>
                      <a:r>
                        <a:rPr lang="uk-UA" sz="1400">
                          <a:effectLst/>
                        </a:rPr>
                        <a:t>2000</a:t>
                      </a:r>
                      <a:endParaRPr lang="ru-RU" sz="1200">
                        <a:effectLst/>
                        <a:latin typeface="Times New Roman"/>
                        <a:ea typeface="Times New Roman"/>
                      </a:endParaRPr>
                    </a:p>
                  </a:txBody>
                  <a:tcPr marL="68580" marR="68580" marT="0" marB="0" anchor="ctr"/>
                </a:tc>
                <a:tc>
                  <a:txBody>
                    <a:bodyPr/>
                    <a:lstStyle/>
                    <a:p>
                      <a:pPr>
                        <a:spcAft>
                          <a:spcPts val="0"/>
                        </a:spcAft>
                      </a:pPr>
                      <a:r>
                        <a:rPr lang="uk-UA" sz="1400">
                          <a:effectLst/>
                        </a:rPr>
                        <a:t>2001</a:t>
                      </a:r>
                      <a:endParaRPr lang="ru-RU" sz="1200">
                        <a:effectLst/>
                        <a:latin typeface="Times New Roman"/>
                        <a:ea typeface="Times New Roman"/>
                      </a:endParaRPr>
                    </a:p>
                  </a:txBody>
                  <a:tcPr marL="68580" marR="68580" marT="0" marB="0" anchor="ctr"/>
                </a:tc>
                <a:tc>
                  <a:txBody>
                    <a:bodyPr/>
                    <a:lstStyle/>
                    <a:p>
                      <a:pPr>
                        <a:spcAft>
                          <a:spcPts val="0"/>
                        </a:spcAft>
                      </a:pPr>
                      <a:r>
                        <a:rPr lang="uk-UA" sz="1400">
                          <a:effectLst/>
                        </a:rPr>
                        <a:t>2002</a:t>
                      </a:r>
                      <a:endParaRPr lang="ru-RU" sz="1200">
                        <a:effectLst/>
                        <a:latin typeface="Times New Roman"/>
                        <a:ea typeface="Times New Roman"/>
                      </a:endParaRPr>
                    </a:p>
                  </a:txBody>
                  <a:tcPr marL="68580" marR="68580" marT="0" marB="0" anchor="ctr"/>
                </a:tc>
                <a:tc>
                  <a:txBody>
                    <a:bodyPr/>
                    <a:lstStyle/>
                    <a:p>
                      <a:pPr>
                        <a:spcAft>
                          <a:spcPts val="0"/>
                        </a:spcAft>
                      </a:pPr>
                      <a:r>
                        <a:rPr lang="uk-UA" sz="1400">
                          <a:effectLst/>
                        </a:rPr>
                        <a:t>2003</a:t>
                      </a:r>
                      <a:endParaRPr lang="ru-RU" sz="1200">
                        <a:effectLst/>
                        <a:latin typeface="Times New Roman"/>
                        <a:ea typeface="Times New Roman"/>
                      </a:endParaRPr>
                    </a:p>
                  </a:txBody>
                  <a:tcPr marL="68580" marR="68580" marT="0" marB="0" anchor="ctr"/>
                </a:tc>
                <a:tc>
                  <a:txBody>
                    <a:bodyPr/>
                    <a:lstStyle/>
                    <a:p>
                      <a:pPr>
                        <a:spcAft>
                          <a:spcPts val="0"/>
                        </a:spcAft>
                      </a:pPr>
                      <a:r>
                        <a:rPr lang="uk-UA" sz="1400" dirty="0">
                          <a:effectLst/>
                        </a:rPr>
                        <a:t>2004</a:t>
                      </a:r>
                      <a:endParaRPr lang="ru-RU" sz="1200" dirty="0">
                        <a:effectLst/>
                        <a:latin typeface="Times New Roman"/>
                        <a:ea typeface="Times New Roman"/>
                      </a:endParaRPr>
                    </a:p>
                  </a:txBody>
                  <a:tcPr marL="68580" marR="68580" marT="0" marB="0" anchor="ct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175920412"/>
              </p:ext>
            </p:extLst>
          </p:nvPr>
        </p:nvGraphicFramePr>
        <p:xfrm>
          <a:off x="1619672" y="4725144"/>
          <a:ext cx="5734050" cy="1422400"/>
        </p:xfrm>
        <a:graphic>
          <a:graphicData uri="http://schemas.openxmlformats.org/drawingml/2006/table">
            <a:tbl>
              <a:tblPr/>
              <a:tblGrid>
                <a:gridCol w="648072"/>
                <a:gridCol w="5085978"/>
              </a:tblGrid>
              <a:tr h="355600">
                <a:tc>
                  <a:txBody>
                    <a:bodyPr/>
                    <a:lstStyle/>
                    <a:p>
                      <a:pPr>
                        <a:lnSpc>
                          <a:spcPct val="115000"/>
                        </a:lnSpc>
                        <a:spcAft>
                          <a:spcPts val="0"/>
                        </a:spcAft>
                      </a:pPr>
                      <a:r>
                        <a:rPr lang="ru-RU" sz="13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MQ2</a:t>
                      </a:r>
                    </a:p>
                  </a:txBody>
                  <a:tcPr marL="50800" marR="508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15000"/>
                        </a:lnSpc>
                        <a:spcAft>
                          <a:spcPts val="0"/>
                        </a:spcAft>
                      </a:pPr>
                      <a:r>
                        <a:rPr lang="en-US" sz="13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class are you in?</a:t>
                      </a:r>
                      <a:endParaRPr lang="ru-RU" sz="1300" b="1"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800" marR="508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55600">
                <a:tc>
                  <a:txBody>
                    <a:bodyPr/>
                    <a:lstStyle/>
                    <a:p>
                      <a:pPr>
                        <a:lnSpc>
                          <a:spcPct val="115000"/>
                        </a:lnSpc>
                        <a:spcAft>
                          <a:spcPts val="0"/>
                        </a:spcAft>
                      </a:pPr>
                      <a:r>
                        <a:rPr lang="ru-RU" sz="1300" baseline="-25000">
                          <a:solidFill>
                            <a:srgbClr val="000000"/>
                          </a:solidFill>
                          <a:effectLst/>
                          <a:latin typeface="Verdana" panose="020B0604030504040204" pitchFamily="34" charset="0"/>
                          <a:ea typeface="Verdana" panose="020B0604030504040204" pitchFamily="34" charset="0"/>
                          <a:cs typeface="Verdana" panose="020B0604030504040204" pitchFamily="34" charset="0"/>
                        </a:rPr>
                        <a:t>1 </a:t>
                      </a:r>
                      <a:r>
                        <a:rPr lang="ru-RU" sz="130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50800" marR="508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Country specific Grade (11 year old)</a:t>
                      </a:r>
                      <a:endParaRPr lang="ru-RU"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800" marR="508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00">
                <a:tc>
                  <a:txBody>
                    <a:bodyPr/>
                    <a:lstStyle/>
                    <a:p>
                      <a:pPr>
                        <a:lnSpc>
                          <a:spcPct val="115000"/>
                        </a:lnSpc>
                        <a:spcAft>
                          <a:spcPts val="0"/>
                        </a:spcAft>
                      </a:pPr>
                      <a:r>
                        <a:rPr lang="ru-RU" sz="1300" baseline="-25000">
                          <a:solidFill>
                            <a:srgbClr val="000000"/>
                          </a:solidFill>
                          <a:effectLst/>
                          <a:latin typeface="Verdana" panose="020B0604030504040204" pitchFamily="34" charset="0"/>
                          <a:ea typeface="Verdana" panose="020B0604030504040204" pitchFamily="34" charset="0"/>
                          <a:cs typeface="Verdana" panose="020B0604030504040204" pitchFamily="34" charset="0"/>
                        </a:rPr>
                        <a:t>2 </a:t>
                      </a:r>
                      <a:r>
                        <a:rPr lang="ru-RU" sz="130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50800" marR="508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Country specific Grade (13 year old)</a:t>
                      </a:r>
                      <a:endParaRPr lang="ru-RU"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800" marR="508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600">
                <a:tc>
                  <a:txBody>
                    <a:bodyPr/>
                    <a:lstStyle/>
                    <a:p>
                      <a:pPr>
                        <a:lnSpc>
                          <a:spcPct val="115000"/>
                        </a:lnSpc>
                        <a:spcAft>
                          <a:spcPts val="0"/>
                        </a:spcAft>
                      </a:pPr>
                      <a:r>
                        <a:rPr lang="ru-RU" sz="1300" baseline="-25000">
                          <a:solidFill>
                            <a:srgbClr val="000000"/>
                          </a:solidFill>
                          <a:effectLst/>
                          <a:latin typeface="Verdana" panose="020B0604030504040204" pitchFamily="34" charset="0"/>
                          <a:ea typeface="Verdana" panose="020B0604030504040204" pitchFamily="34" charset="0"/>
                          <a:cs typeface="Verdana" panose="020B0604030504040204" pitchFamily="34" charset="0"/>
                        </a:rPr>
                        <a:t>3 </a:t>
                      </a:r>
                      <a:r>
                        <a:rPr lang="ru-RU" sz="130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50800" marR="508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Country specific Grade (15 year old)</a:t>
                      </a:r>
                      <a:endParaRPr lang="ru-RU"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0800" marR="508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33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6" name="TextBox 5"/>
          <p:cNvSpPr txBox="1"/>
          <p:nvPr/>
        </p:nvSpPr>
        <p:spPr>
          <a:xfrm>
            <a:off x="268422" y="767165"/>
            <a:ext cx="3511489" cy="369332"/>
          </a:xfrm>
          <a:prstGeom prst="rect">
            <a:avLst/>
          </a:prstGeom>
          <a:noFill/>
        </p:spPr>
        <p:txBody>
          <a:bodyPr wrap="square" rtlCol="0">
            <a:spAutoFit/>
          </a:bodyPr>
          <a:lstStyle/>
          <a:p>
            <a:r>
              <a:rPr lang="en-US" b="1" dirty="0">
                <a:hlinkClick r:id="rId4"/>
              </a:rPr>
              <a:t>Sponsoring and </a:t>
            </a:r>
            <a:r>
              <a:rPr lang="en-US" b="1" dirty="0" smtClean="0">
                <a:hlinkClick r:id="rId4"/>
              </a:rPr>
              <a:t>funding</a:t>
            </a:r>
            <a:endParaRPr lang="en-US" b="1" dirty="0"/>
          </a:p>
        </p:txBody>
      </p:sp>
      <p:sp>
        <p:nvSpPr>
          <p:cNvPr id="3" name="TextBox 2"/>
          <p:cNvSpPr txBox="1"/>
          <p:nvPr/>
        </p:nvSpPr>
        <p:spPr>
          <a:xfrm>
            <a:off x="251520" y="1176958"/>
            <a:ext cx="8568952" cy="6740307"/>
          </a:xfrm>
          <a:prstGeom prst="rect">
            <a:avLst/>
          </a:prstGeom>
          <a:noFill/>
        </p:spPr>
        <p:txBody>
          <a:bodyPr wrap="square" rtlCol="0">
            <a:spAutoFit/>
          </a:bodyPr>
          <a:lstStyle/>
          <a:p>
            <a:r>
              <a:rPr lang="en-US" b="1" dirty="0">
                <a:solidFill>
                  <a:srgbClr val="C00000"/>
                </a:solidFill>
              </a:rPr>
              <a:t>Sponsors of the 2008 survey</a:t>
            </a:r>
          </a:p>
          <a:p>
            <a:r>
              <a:rPr lang="fr-FR" b="1" dirty="0"/>
              <a:t>Finland	</a:t>
            </a:r>
          </a:p>
          <a:p>
            <a:r>
              <a:rPr lang="fr-FR" dirty="0"/>
              <a:t>The Church Research Institute</a:t>
            </a:r>
            <a:r>
              <a:rPr lang="fr-FR" b="1" dirty="0"/>
              <a:t>	</a:t>
            </a:r>
          </a:p>
          <a:p>
            <a:r>
              <a:rPr lang="fr-FR" b="1" dirty="0"/>
              <a:t>France	</a:t>
            </a:r>
          </a:p>
          <a:p>
            <a:r>
              <a:rPr lang="fr-FR" dirty="0"/>
              <a:t>Comité interministériel de concertation pour les données en sciences sociales	</a:t>
            </a:r>
          </a:p>
          <a:p>
            <a:r>
              <a:rPr lang="fr-FR" dirty="0"/>
              <a:t>Agence nationale pour la recherche (ANR "Corpus et outils de la recherche en sciences humaines et sociales")	</a:t>
            </a:r>
          </a:p>
          <a:p>
            <a:r>
              <a:rPr lang="fr-FR" dirty="0"/>
              <a:t>Service d'information du gouvernement (SIG)	</a:t>
            </a:r>
          </a:p>
          <a:p>
            <a:r>
              <a:rPr lang="fr-FR" dirty="0"/>
              <a:t>Ministère de l'economie, des finances et de l'emploi	</a:t>
            </a:r>
          </a:p>
          <a:p>
            <a:r>
              <a:rPr lang="fr-FR" dirty="0"/>
              <a:t>Ministère de l'immigration, de l'intégration, de l'identité nationale et du co-développement	</a:t>
            </a:r>
          </a:p>
          <a:p>
            <a:r>
              <a:rPr lang="fr-FR" dirty="0"/>
              <a:t>Ministère des Affaires étrangères et européennes	</a:t>
            </a:r>
          </a:p>
          <a:p>
            <a:r>
              <a:rPr lang="fr-FR" dirty="0"/>
              <a:t>Direction de la recherche, des études, de l'évaluation et des statistiques (DREES-Mire), Ministère de la Santé, de la jeunesse et des sports	</a:t>
            </a:r>
          </a:p>
          <a:p>
            <a:r>
              <a:rPr lang="fr-FR" dirty="0"/>
              <a:t>Institut national de la jeunesse e de l'éducation populaire (INJEP)	</a:t>
            </a:r>
          </a:p>
          <a:p>
            <a:r>
              <a:rPr lang="fr-FR" dirty="0"/>
              <a:t>Région Rhône-Alpes-Recherche (cluster 12)	</a:t>
            </a:r>
          </a:p>
          <a:p>
            <a:r>
              <a:rPr lang="fr-FR" dirty="0"/>
              <a:t>Laboratoire PACTE (IEPG/CNRS) et Institut d'études politiques de Grenoble	</a:t>
            </a:r>
          </a:p>
          <a:p>
            <a:r>
              <a:rPr lang="fr-FR" dirty="0"/>
              <a:t>Institut d'études politiques de Bordeaux	</a:t>
            </a:r>
          </a:p>
          <a:p>
            <a:r>
              <a:rPr lang="fr-FR" dirty="0"/>
              <a:t>Institut d'études politiques de Paris	</a:t>
            </a:r>
          </a:p>
          <a:p>
            <a:r>
              <a:rPr lang="fr-FR" dirty="0"/>
              <a:t>Fondation Hippocrène</a:t>
            </a:r>
            <a:endParaRPr lang="ru-RU" dirty="0"/>
          </a:p>
          <a:p>
            <a:endParaRPr lang="ru-RU" dirty="0"/>
          </a:p>
          <a:p>
            <a:endParaRPr lang="ru-RU" dirty="0" smtClean="0"/>
          </a:p>
          <a:p>
            <a:endParaRPr lang="ru-RU" dirty="0"/>
          </a:p>
          <a:p>
            <a:endParaRPr lang="uk-UA" dirty="0"/>
          </a:p>
        </p:txBody>
      </p:sp>
    </p:spTree>
    <p:extLst>
      <p:ext uri="{BB962C8B-B14F-4D97-AF65-F5344CB8AC3E}">
        <p14:creationId xmlns:p14="http://schemas.microsoft.com/office/powerpoint/2010/main" val="1558562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2586" y="116632"/>
            <a:ext cx="8229600" cy="562074"/>
          </a:xfrm>
        </p:spPr>
        <p:txBody>
          <a:bodyPr>
            <a:normAutofit fontScale="90000"/>
          </a:bodyPr>
          <a:lstStyle/>
          <a:p>
            <a:r>
              <a:rPr lang="uk-UA" sz="3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Проблема: узгодженість шкал</a:t>
            </a:r>
            <a:endParaRPr lang="ru-RU" sz="3600" b="1" dirty="0"/>
          </a:p>
        </p:txBody>
      </p:sp>
      <p:sp>
        <p:nvSpPr>
          <p:cNvPr id="5" name="Прямоугольник 4"/>
          <p:cNvSpPr/>
          <p:nvPr/>
        </p:nvSpPr>
        <p:spPr>
          <a:xfrm>
            <a:off x="323528" y="737106"/>
            <a:ext cx="8208912" cy="738664"/>
          </a:xfrm>
          <a:prstGeom prst="rect">
            <a:avLst/>
          </a:prstGeom>
        </p:spPr>
        <p:txBody>
          <a:bodyPr wrap="square">
            <a:spAutoFit/>
          </a:bodyPr>
          <a:lstStyle/>
          <a:p>
            <a:r>
              <a:rPr lang="uk-UA" sz="1400" b="1" u="sng" dirty="0" smtClean="0">
                <a:solidFill>
                  <a:srgbClr val="C00000"/>
                </a:solidFill>
                <a:latin typeface="Verdana" panose="020B0604030504040204" pitchFamily="34" charset="0"/>
                <a:ea typeface="Verdana" panose="020B0604030504040204" pitchFamily="34" charset="0"/>
                <a:cs typeface="Verdana" panose="020B0604030504040204" pitchFamily="34" charset="0"/>
              </a:rPr>
              <a:t>Різне розуміння структури сім’ї </a:t>
            </a:r>
            <a:r>
              <a:rPr lang="uk-UA" sz="1400" dirty="0" smtClean="0">
                <a:latin typeface="Verdana" panose="020B0604030504040204" pitchFamily="34" charset="0"/>
                <a:ea typeface="Verdana" panose="020B0604030504040204" pitchFamily="34" charset="0"/>
                <a:cs typeface="Verdana" panose="020B0604030504040204" pitchFamily="34" charset="0"/>
              </a:rPr>
              <a:t>(напр., не кожна дитина проживає разом з обома батьками, іноді діти живуть лише з одним із батьків, або у них може бути дві домівки, або дві сім’ї)</a:t>
            </a:r>
          </a:p>
        </p:txBody>
      </p:sp>
      <p:graphicFrame>
        <p:nvGraphicFramePr>
          <p:cNvPr id="7" name="Таблица 6"/>
          <p:cNvGraphicFramePr>
            <a:graphicFrameLocks noGrp="1"/>
          </p:cNvGraphicFramePr>
          <p:nvPr>
            <p:extLst>
              <p:ext uri="{D42A27DB-BD31-4B8C-83A1-F6EECF244321}">
                <p14:modId xmlns:p14="http://schemas.microsoft.com/office/powerpoint/2010/main" val="3861323287"/>
              </p:ext>
            </p:extLst>
          </p:nvPr>
        </p:nvGraphicFramePr>
        <p:xfrm>
          <a:off x="467544" y="1507798"/>
          <a:ext cx="8419204" cy="5149814"/>
        </p:xfrm>
        <a:graphic>
          <a:graphicData uri="http://schemas.openxmlformats.org/drawingml/2006/table">
            <a:tbl>
              <a:tblPr/>
              <a:tblGrid>
                <a:gridCol w="642342"/>
                <a:gridCol w="1401453"/>
                <a:gridCol w="2270955"/>
                <a:gridCol w="792088"/>
                <a:gridCol w="393991"/>
                <a:gridCol w="2918375"/>
              </a:tblGrid>
              <a:tr h="625058">
                <a:tc gridSpan="3">
                  <a:txBody>
                    <a:bodyPr/>
                    <a:lstStyle/>
                    <a:p>
                      <a:pPr algn="just">
                        <a:lnSpc>
                          <a:spcPct val="90000"/>
                        </a:lnSpc>
                        <a:spcAft>
                          <a:spcPts val="0"/>
                        </a:spcAft>
                      </a:pPr>
                      <a:r>
                        <a:rPr lang="uk-UA" sz="1400" dirty="0" smtClean="0">
                          <a:effectLst/>
                          <a:latin typeface="Arial Narrow"/>
                          <a:ea typeface="Times New Roman"/>
                        </a:rPr>
                        <a:t>Будь </a:t>
                      </a:r>
                      <a:r>
                        <a:rPr lang="uk-UA" sz="1400" dirty="0">
                          <a:effectLst/>
                          <a:latin typeface="Arial Narrow"/>
                          <a:ea typeface="Times New Roman"/>
                        </a:rPr>
                        <a:t>ласка, зазнач про твій дім, в якому </a:t>
                      </a:r>
                      <a:r>
                        <a:rPr lang="uk-UA" sz="1400" b="1" u="sng" dirty="0">
                          <a:effectLst/>
                          <a:latin typeface="Arial Narrow"/>
                          <a:ea typeface="Times New Roman"/>
                        </a:rPr>
                        <a:t>ти перебуваєш весь час або більшу частину часу</a:t>
                      </a:r>
                      <a:r>
                        <a:rPr lang="uk-UA" sz="1400" dirty="0">
                          <a:effectLst/>
                          <a:latin typeface="Arial Narrow"/>
                          <a:ea typeface="Times New Roman"/>
                        </a:rPr>
                        <a:t>, і відміть тих людей, які живуть разом із тобою.</a:t>
                      </a:r>
                      <a:endParaRPr lang="ru-RU" sz="1400" dirty="0">
                        <a:effectLst/>
                        <a:latin typeface="Times New Roman"/>
                        <a:ea typeface="Times New Roman"/>
                      </a:endParaRPr>
                    </a:p>
                  </a:txBody>
                  <a:tcPr marL="39929" marR="39929" marT="0" marB="0">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3">
                  <a:txBody>
                    <a:bodyPr/>
                    <a:lstStyle/>
                    <a:p>
                      <a:pPr algn="just">
                        <a:lnSpc>
                          <a:spcPct val="90000"/>
                        </a:lnSpc>
                        <a:spcAft>
                          <a:spcPts val="0"/>
                        </a:spcAft>
                      </a:pPr>
                      <a:r>
                        <a:rPr lang="uk-UA" sz="1400" dirty="0" smtClean="0">
                          <a:effectLst/>
                          <a:latin typeface="Arial Narrow"/>
                          <a:ea typeface="Times New Roman"/>
                        </a:rPr>
                        <a:t>Будь </a:t>
                      </a:r>
                      <a:r>
                        <a:rPr lang="uk-UA" sz="1400" dirty="0">
                          <a:effectLst/>
                          <a:latin typeface="Arial Narrow"/>
                          <a:ea typeface="Times New Roman"/>
                        </a:rPr>
                        <a:t>ласка, зазнач, якщо</a:t>
                      </a:r>
                      <a:r>
                        <a:rPr lang="uk-UA" sz="1400" b="1" dirty="0">
                          <a:effectLst/>
                          <a:latin typeface="Arial Narrow"/>
                          <a:ea typeface="Times New Roman"/>
                        </a:rPr>
                        <a:t> </a:t>
                      </a:r>
                      <a:r>
                        <a:rPr lang="uk-UA" sz="1400" b="1" u="sng" dirty="0">
                          <a:effectLst/>
                          <a:latin typeface="Arial Narrow"/>
                          <a:ea typeface="Times New Roman"/>
                        </a:rPr>
                        <a:t>ти маєш інший дім або іншу сім’ю,</a:t>
                      </a:r>
                      <a:r>
                        <a:rPr lang="uk-UA" sz="1400" dirty="0">
                          <a:effectLst/>
                          <a:latin typeface="Arial Narrow"/>
                          <a:ea typeface="Times New Roman"/>
                        </a:rPr>
                        <a:t> наприклад, у разі, якщо твої батьки розійшлися (розлучилися).</a:t>
                      </a:r>
                      <a:endParaRPr lang="ru-RU" sz="1400" dirty="0">
                        <a:effectLst/>
                        <a:latin typeface="Times New Roman"/>
                        <a:ea typeface="Times New Roman"/>
                      </a:endParaRPr>
                    </a:p>
                  </a:txBody>
                  <a:tcPr marL="39929" marR="39929" marT="0" marB="0">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just">
                        <a:lnSpc>
                          <a:spcPct val="90000"/>
                        </a:lnSpc>
                        <a:spcAft>
                          <a:spcPts val="0"/>
                        </a:spcAft>
                      </a:pPr>
                      <a:endParaRPr lang="ru-RU" sz="1400" dirty="0">
                        <a:effectLst/>
                        <a:latin typeface="Times New Roman"/>
                        <a:ea typeface="Times New Roman"/>
                      </a:endParaRPr>
                    </a:p>
                  </a:txBody>
                  <a:tcPr marL="39929" marR="39929"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024">
                <a:tc gridSpan="2">
                  <a:txBody>
                    <a:bodyPr/>
                    <a:lstStyle/>
                    <a:p>
                      <a:pPr marL="788670" indent="-788670">
                        <a:lnSpc>
                          <a:spcPct val="90000"/>
                        </a:lnSpc>
                        <a:spcAft>
                          <a:spcPts val="0"/>
                        </a:spcAft>
                      </a:pPr>
                      <a:r>
                        <a:rPr lang="uk-UA" sz="1400" b="1" i="1" dirty="0">
                          <a:effectLst/>
                          <a:latin typeface="Arial Narrow"/>
                          <a:ea typeface="Times New Roman"/>
                          <a:cs typeface="Times New Roman"/>
                        </a:rPr>
                        <a:t> </a:t>
                      </a:r>
                      <a:endParaRPr lang="ru-RU" sz="1400" b="1" dirty="0">
                        <a:effectLst/>
                        <a:latin typeface="Comic Sans MS"/>
                        <a:ea typeface="Times New Roman"/>
                        <a:cs typeface="Times New Roman"/>
                      </a:endParaRPr>
                    </a:p>
                  </a:txBody>
                  <a:tcPr marL="39929" marR="39929"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ru-RU"/>
                    </a:p>
                  </a:txBody>
                  <a:tcPr/>
                </a:tc>
                <a:tc>
                  <a:txBody>
                    <a:bodyPr/>
                    <a:lstStyle/>
                    <a:p>
                      <a:pPr>
                        <a:lnSpc>
                          <a:spcPct val="90000"/>
                        </a:lnSpc>
                        <a:spcAft>
                          <a:spcPts val="0"/>
                        </a:spcAft>
                      </a:pPr>
                      <a:r>
                        <a:rPr lang="uk-UA" sz="1400" b="1" i="1" dirty="0">
                          <a:effectLst/>
                          <a:latin typeface="Arial Narrow"/>
                          <a:ea typeface="Times New Roman"/>
                          <a:cs typeface="Times New Roman"/>
                        </a:rPr>
                        <a:t> </a:t>
                      </a:r>
                      <a:endParaRPr lang="ru-RU" sz="1400" b="1" dirty="0">
                        <a:effectLst/>
                        <a:latin typeface="Comic Sans MS"/>
                        <a:ea typeface="Times New Roman"/>
                        <a:cs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gridSpan="2">
                  <a:txBody>
                    <a:bodyPr/>
                    <a:lstStyle/>
                    <a:p>
                      <a:pPr marL="788670" indent="-788670">
                        <a:lnSpc>
                          <a:spcPct val="90000"/>
                        </a:lnSpc>
                        <a:spcAft>
                          <a:spcPts val="0"/>
                        </a:spcAft>
                      </a:pPr>
                      <a:r>
                        <a:rPr lang="uk-UA" sz="1400" b="1" i="1">
                          <a:effectLst/>
                          <a:latin typeface="Arial Narrow"/>
                          <a:ea typeface="Times New Roman"/>
                          <a:cs typeface="Times New Roman"/>
                        </a:rPr>
                        <a:t> </a:t>
                      </a:r>
                      <a:endParaRPr lang="ru-RU" sz="1400" b="1">
                        <a:effectLst/>
                        <a:latin typeface="Comic Sans MS"/>
                        <a:ea typeface="Times New Roman"/>
                        <a:cs typeface="Times New Roman"/>
                      </a:endParaRPr>
                    </a:p>
                  </a:txBody>
                  <a:tcPr marL="39929" marR="39929" marT="0" marB="0">
                    <a:lnL w="28575" cap="flat" cmpd="dbl"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ru-RU"/>
                    </a:p>
                  </a:txBody>
                  <a:tcPr/>
                </a:tc>
                <a:tc>
                  <a:txBody>
                    <a:bodyPr/>
                    <a:lstStyle/>
                    <a:p>
                      <a:pPr>
                        <a:lnSpc>
                          <a:spcPct val="90000"/>
                        </a:lnSpc>
                        <a:spcAft>
                          <a:spcPts val="0"/>
                        </a:spcAft>
                      </a:pPr>
                      <a:r>
                        <a:rPr lang="uk-UA" sz="1400" b="1" i="1">
                          <a:effectLst/>
                          <a:latin typeface="Arial Narrow"/>
                          <a:ea typeface="Times New Roman"/>
                          <a:cs typeface="Times New Roman"/>
                        </a:rPr>
                        <a:t> </a:t>
                      </a:r>
                      <a:endParaRPr lang="ru-RU" sz="1400" b="1">
                        <a:effectLst/>
                        <a:latin typeface="Comic Sans MS"/>
                        <a:ea typeface="Times New Roman"/>
                        <a:cs typeface="Times New Roman"/>
                      </a:endParaRPr>
                    </a:p>
                  </a:txBody>
                  <a:tcPr marL="39929" marR="39929" marT="0" marB="0">
                    <a:lnL>
                      <a:noFill/>
                    </a:lnL>
                    <a:lnR>
                      <a:noFill/>
                    </a:lnR>
                    <a:lnT w="12700" cap="flat" cmpd="sng" algn="ctr">
                      <a:solidFill>
                        <a:srgbClr val="000000"/>
                      </a:solidFill>
                      <a:prstDash val="solid"/>
                      <a:round/>
                      <a:headEnd type="none" w="med" len="med"/>
                      <a:tailEnd type="none" w="med" len="med"/>
                    </a:lnT>
                    <a:lnB>
                      <a:noFill/>
                    </a:lnB>
                  </a:tcPr>
                </a:tc>
              </a:tr>
              <a:tr h="429247">
                <a:tc gridSpan="3">
                  <a:txBody>
                    <a:bodyPr/>
                    <a:lstStyle/>
                    <a:p>
                      <a:pPr algn="ctr">
                        <a:lnSpc>
                          <a:spcPct val="90000"/>
                        </a:lnSpc>
                        <a:spcAft>
                          <a:spcPts val="0"/>
                        </a:spcAft>
                      </a:pPr>
                      <a:r>
                        <a:rPr lang="uk-UA" sz="1400" b="1" i="1" dirty="0">
                          <a:effectLst/>
                          <a:latin typeface="Arial Narrow"/>
                          <a:ea typeface="Times New Roman"/>
                          <a:cs typeface="Times New Roman"/>
                        </a:rPr>
                        <a:t>Будь ласка, познач усіх, із ким ти живеш удома</a:t>
                      </a:r>
                      <a:endParaRPr lang="ru-RU" sz="1400" b="1" dirty="0">
                        <a:effectLst/>
                        <a:latin typeface="Comic Sans MS"/>
                        <a:ea typeface="Times New Roman"/>
                        <a:cs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endParaRPr lang="ru-RU"/>
                    </a:p>
                  </a:txBody>
                  <a:tcPr/>
                </a:tc>
                <a:tc hMerge="1">
                  <a:txBody>
                    <a:bodyPr/>
                    <a:lstStyle/>
                    <a:p>
                      <a:endParaRPr lang="ru-RU"/>
                    </a:p>
                  </a:txBody>
                  <a:tcPr/>
                </a:tc>
                <a:tc gridSpan="3">
                  <a:txBody>
                    <a:bodyPr/>
                    <a:lstStyle/>
                    <a:p>
                      <a:pPr algn="ctr">
                        <a:lnSpc>
                          <a:spcPct val="90000"/>
                        </a:lnSpc>
                        <a:spcAft>
                          <a:spcPts val="0"/>
                        </a:spcAft>
                      </a:pPr>
                      <a:r>
                        <a:rPr lang="uk-UA" sz="1400" b="1" i="1" dirty="0">
                          <a:effectLst/>
                          <a:latin typeface="Arial Narrow"/>
                          <a:ea typeface="Times New Roman"/>
                          <a:cs typeface="Times New Roman"/>
                        </a:rPr>
                        <a:t>Будь ласка, познач усіх, з ким ти живеш тут</a:t>
                      </a:r>
                      <a:endParaRPr lang="ru-RU" sz="1400" b="1" dirty="0">
                        <a:effectLst/>
                        <a:latin typeface="Comic Sans MS"/>
                        <a:ea typeface="Times New Roman"/>
                        <a:cs typeface="Times New Roman"/>
                      </a:endParaRPr>
                    </a:p>
                  </a:txBody>
                  <a:tcPr marL="39929" marR="39929" marT="0" marB="0">
                    <a:lnL w="28575" cap="flat" cmpd="dbl"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214623">
                <a:tc gridSpan="3">
                  <a:txBody>
                    <a:bodyPr/>
                    <a:lstStyle/>
                    <a:p>
                      <a:pPr algn="ctr">
                        <a:lnSpc>
                          <a:spcPct val="90000"/>
                        </a:lnSpc>
                        <a:spcBef>
                          <a:spcPts val="400"/>
                        </a:spcBef>
                        <a:spcAft>
                          <a:spcPts val="0"/>
                        </a:spcAft>
                      </a:pPr>
                      <a:r>
                        <a:rPr lang="uk-UA" sz="1400" b="1" dirty="0">
                          <a:effectLst/>
                          <a:latin typeface="Arial Narrow"/>
                        </a:rPr>
                        <a:t> Дорослі:</a:t>
                      </a: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endParaRPr lang="ru-RU"/>
                    </a:p>
                  </a:txBody>
                  <a:tcPr/>
                </a:tc>
                <a:tc hMerge="1">
                  <a:txBody>
                    <a:bodyPr/>
                    <a:lstStyle/>
                    <a:p>
                      <a:endParaRPr lang="ru-RU"/>
                    </a:p>
                  </a:txBody>
                  <a:tcPr/>
                </a:tc>
                <a:tc gridSpan="3">
                  <a:txBody>
                    <a:bodyPr/>
                    <a:lstStyle/>
                    <a:p>
                      <a:pPr algn="ctr">
                        <a:lnSpc>
                          <a:spcPct val="90000"/>
                        </a:lnSpc>
                        <a:spcBef>
                          <a:spcPts val="400"/>
                        </a:spcBef>
                        <a:spcAft>
                          <a:spcPts val="0"/>
                        </a:spcAft>
                      </a:pPr>
                      <a:r>
                        <a:rPr lang="uk-UA" sz="1400" b="1">
                          <a:effectLst/>
                          <a:latin typeface="Arial Narrow"/>
                        </a:rPr>
                        <a:t>Дорослі:</a:t>
                      </a:r>
                      <a:endParaRPr lang="ru-RU" sz="1400" b="1">
                        <a:effectLst/>
                        <a:latin typeface="Times New Roman"/>
                      </a:endParaRPr>
                    </a:p>
                  </a:txBody>
                  <a:tcPr marL="39929" marR="39929" marT="0" marB="0">
                    <a:lnL w="28575" cap="flat" cmpd="dbl" algn="ctr">
                      <a:solidFill>
                        <a:srgbClr val="000000"/>
                      </a:solidFill>
                      <a:prstDash val="solid"/>
                      <a:round/>
                      <a:headEnd type="none" w="med" len="med"/>
                      <a:tailEnd type="none" w="med" len="med"/>
                    </a:lnL>
                    <a:lnR>
                      <a:noFill/>
                    </a:lnR>
                    <a:lnT>
                      <a:noFill/>
                    </a:lnT>
                    <a:lnB>
                      <a:noFill/>
                    </a:lnB>
                  </a:tcPr>
                </a:tc>
                <a:tc hMerge="1">
                  <a:txBody>
                    <a:bodyPr/>
                    <a:lstStyle/>
                    <a:p>
                      <a:endParaRPr lang="ru-RU"/>
                    </a:p>
                  </a:txBody>
                  <a:tcPr/>
                </a:tc>
                <a:tc hMerge="1">
                  <a:txBody>
                    <a:bodyPr/>
                    <a:lstStyle/>
                    <a:p>
                      <a:endParaRPr lang="ru-RU"/>
                    </a:p>
                  </a:txBody>
                  <a:tcPr/>
                </a:tc>
              </a:tr>
              <a:tr h="238470">
                <a:tc>
                  <a:txBody>
                    <a:bodyPr/>
                    <a:lstStyle/>
                    <a:p>
                      <a:pPr algn="ctr">
                        <a:spcAft>
                          <a:spcPts val="0"/>
                        </a:spcAft>
                      </a:pPr>
                      <a:r>
                        <a:rPr lang="uk-UA" sz="1400" dirty="0">
                          <a:effectLst/>
                          <a:latin typeface="Arial Narrow"/>
                          <a:ea typeface="Times New Roman"/>
                        </a:rPr>
                        <a:t>1</a:t>
                      </a:r>
                      <a:r>
                        <a:rPr lang="uk-UA" sz="1400" dirty="0">
                          <a:effectLst/>
                          <a:latin typeface="Arial Narrow"/>
                          <a:ea typeface="Times New Roman"/>
                          <a:sym typeface="Wingdings"/>
                        </a:rPr>
                        <a:t></a:t>
                      </a:r>
                      <a:endParaRPr lang="ru-RU" sz="1400" dirty="0">
                        <a:effectLst/>
                        <a:latin typeface="Times New Roman"/>
                        <a:ea typeface="Times New Roman"/>
                      </a:endParaRPr>
                    </a:p>
                  </a:txBody>
                  <a:tcPr marL="39929" marR="39929" marT="0" marB="0" anchor="ctr">
                    <a:lnL>
                      <a:noFill/>
                    </a:lnL>
                    <a:lnR>
                      <a:noFill/>
                    </a:lnR>
                    <a:lnT>
                      <a:noFill/>
                    </a:lnT>
                    <a:lnB>
                      <a:noFill/>
                    </a:lnB>
                  </a:tcPr>
                </a:tc>
                <a:tc gridSpan="2">
                  <a:txBody>
                    <a:bodyPr/>
                    <a:lstStyle/>
                    <a:p>
                      <a:pPr>
                        <a:lnSpc>
                          <a:spcPct val="90000"/>
                        </a:lnSpc>
                        <a:spcBef>
                          <a:spcPts val="400"/>
                        </a:spcBef>
                        <a:spcAft>
                          <a:spcPts val="0"/>
                        </a:spcAft>
                      </a:pPr>
                      <a:r>
                        <a:rPr lang="uk-UA" sz="1400" b="0" dirty="0">
                          <a:effectLst/>
                          <a:latin typeface="Arial Narrow"/>
                        </a:rPr>
                        <a:t>Мама </a:t>
                      </a: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pPr>
                        <a:lnSpc>
                          <a:spcPct val="90000"/>
                        </a:lnSpc>
                        <a:spcBef>
                          <a:spcPts val="400"/>
                        </a:spcBef>
                        <a:spcAft>
                          <a:spcPts val="0"/>
                        </a:spcAft>
                      </a:pP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a:txBody>
                    <a:bodyPr/>
                    <a:lstStyle/>
                    <a:p>
                      <a:pPr algn="ctr">
                        <a:spcAft>
                          <a:spcPts val="0"/>
                        </a:spcAft>
                      </a:pPr>
                      <a:r>
                        <a:rPr lang="uk-UA" sz="1400">
                          <a:effectLst/>
                          <a:latin typeface="Arial Narrow"/>
                          <a:ea typeface="Times New Roman"/>
                        </a:rPr>
                        <a:t>1</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w="28575" cap="flat" cmpd="dbl" algn="ctr">
                      <a:solidFill>
                        <a:srgbClr val="000000"/>
                      </a:solidFill>
                      <a:prstDash val="solid"/>
                      <a:round/>
                      <a:headEnd type="none" w="med" len="med"/>
                      <a:tailEnd type="none" w="med" len="med"/>
                    </a:lnL>
                    <a:lnR>
                      <a:noFill/>
                    </a:lnR>
                    <a:lnT>
                      <a:noFill/>
                    </a:lnT>
                    <a:lnB>
                      <a:noFill/>
                    </a:lnB>
                  </a:tcPr>
                </a:tc>
                <a:tc gridSpan="2">
                  <a:txBody>
                    <a:bodyPr/>
                    <a:lstStyle/>
                    <a:p>
                      <a:pPr>
                        <a:lnSpc>
                          <a:spcPct val="90000"/>
                        </a:lnSpc>
                        <a:spcBef>
                          <a:spcPts val="400"/>
                        </a:spcBef>
                        <a:spcAft>
                          <a:spcPts val="0"/>
                        </a:spcAft>
                      </a:pPr>
                      <a:r>
                        <a:rPr lang="uk-UA" sz="1400" b="0" dirty="0">
                          <a:effectLst/>
                          <a:latin typeface="Arial Narrow"/>
                        </a:rPr>
                        <a:t>Мама </a:t>
                      </a:r>
                      <a:endParaRPr lang="ru-RU" sz="1400" b="1" dirty="0">
                        <a:effectLst/>
                        <a:latin typeface="Times New Roman"/>
                      </a:endParaRPr>
                    </a:p>
                  </a:txBody>
                  <a:tcPr marL="39929" marR="39929" marT="0" marB="0">
                    <a:lnL>
                      <a:noFill/>
                    </a:lnL>
                    <a:lnR>
                      <a:noFill/>
                    </a:lnR>
                    <a:lnT>
                      <a:noFill/>
                    </a:lnT>
                    <a:lnB>
                      <a:noFill/>
                    </a:lnB>
                  </a:tcPr>
                </a:tc>
                <a:tc hMerge="1">
                  <a:txBody>
                    <a:bodyPr/>
                    <a:lstStyle/>
                    <a:p>
                      <a:pPr>
                        <a:lnSpc>
                          <a:spcPct val="90000"/>
                        </a:lnSpc>
                        <a:spcBef>
                          <a:spcPts val="400"/>
                        </a:spcBef>
                        <a:spcAft>
                          <a:spcPts val="0"/>
                        </a:spcAft>
                      </a:pPr>
                      <a:endParaRPr lang="ru-RU" sz="1400" b="1">
                        <a:effectLst/>
                        <a:latin typeface="Times New Roman"/>
                      </a:endParaRPr>
                    </a:p>
                  </a:txBody>
                  <a:tcPr marL="39929" marR="39929" marT="0" marB="0">
                    <a:lnL>
                      <a:noFill/>
                    </a:lnL>
                    <a:lnR>
                      <a:noFill/>
                    </a:lnR>
                    <a:lnT>
                      <a:noFill/>
                    </a:lnT>
                    <a:lnB>
                      <a:noFill/>
                    </a:lnB>
                  </a:tcPr>
                </a:tc>
              </a:tr>
              <a:tr h="238470">
                <a:tc>
                  <a:txBody>
                    <a:bodyPr/>
                    <a:lstStyle/>
                    <a:p>
                      <a:pPr algn="ctr">
                        <a:spcAft>
                          <a:spcPts val="0"/>
                        </a:spcAft>
                      </a:pPr>
                      <a:r>
                        <a:rPr lang="uk-UA" sz="1400">
                          <a:effectLst/>
                          <a:latin typeface="Arial Narrow"/>
                          <a:ea typeface="Times New Roman"/>
                        </a:rPr>
                        <a:t>2</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a:noFill/>
                    </a:lnL>
                    <a:lnR>
                      <a:noFill/>
                    </a:lnR>
                    <a:lnT>
                      <a:noFill/>
                    </a:lnT>
                    <a:lnB>
                      <a:noFill/>
                    </a:lnB>
                  </a:tcPr>
                </a:tc>
                <a:tc gridSpan="2">
                  <a:txBody>
                    <a:bodyPr/>
                    <a:lstStyle/>
                    <a:p>
                      <a:pPr>
                        <a:spcAft>
                          <a:spcPts val="0"/>
                        </a:spcAft>
                      </a:pPr>
                      <a:r>
                        <a:rPr lang="uk-UA" sz="1400" b="0" dirty="0">
                          <a:effectLst/>
                          <a:latin typeface="Arial Narrow"/>
                        </a:rPr>
                        <a:t>Батько </a:t>
                      </a: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pPr>
                        <a:spcAft>
                          <a:spcPts val="0"/>
                        </a:spcAft>
                      </a:pP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a:txBody>
                    <a:bodyPr/>
                    <a:lstStyle/>
                    <a:p>
                      <a:pPr algn="ctr">
                        <a:spcAft>
                          <a:spcPts val="0"/>
                        </a:spcAft>
                      </a:pPr>
                      <a:r>
                        <a:rPr lang="uk-UA" sz="1400">
                          <a:effectLst/>
                          <a:latin typeface="Arial Narrow"/>
                          <a:ea typeface="Times New Roman"/>
                        </a:rPr>
                        <a:t>2</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w="28575" cap="flat" cmpd="dbl" algn="ctr">
                      <a:solidFill>
                        <a:srgbClr val="000000"/>
                      </a:solidFill>
                      <a:prstDash val="solid"/>
                      <a:round/>
                      <a:headEnd type="none" w="med" len="med"/>
                      <a:tailEnd type="none" w="med" len="med"/>
                    </a:lnL>
                    <a:lnR>
                      <a:noFill/>
                    </a:lnR>
                    <a:lnT>
                      <a:noFill/>
                    </a:lnT>
                    <a:lnB>
                      <a:noFill/>
                    </a:lnB>
                  </a:tcPr>
                </a:tc>
                <a:tc gridSpan="2">
                  <a:txBody>
                    <a:bodyPr/>
                    <a:lstStyle/>
                    <a:p>
                      <a:pPr>
                        <a:spcAft>
                          <a:spcPts val="0"/>
                        </a:spcAft>
                      </a:pPr>
                      <a:r>
                        <a:rPr lang="uk-UA" sz="1400" b="0">
                          <a:effectLst/>
                          <a:latin typeface="Arial Narrow"/>
                        </a:rPr>
                        <a:t>Батько </a:t>
                      </a:r>
                      <a:endParaRPr lang="ru-RU" sz="1400" b="1">
                        <a:effectLst/>
                        <a:latin typeface="Times New Roman"/>
                      </a:endParaRPr>
                    </a:p>
                  </a:txBody>
                  <a:tcPr marL="39929" marR="39929" marT="0" marB="0">
                    <a:lnL>
                      <a:noFill/>
                    </a:lnL>
                    <a:lnR>
                      <a:noFill/>
                    </a:lnR>
                    <a:lnT>
                      <a:noFill/>
                    </a:lnT>
                    <a:lnB>
                      <a:noFill/>
                    </a:lnB>
                  </a:tcPr>
                </a:tc>
                <a:tc hMerge="1">
                  <a:txBody>
                    <a:bodyPr/>
                    <a:lstStyle/>
                    <a:p>
                      <a:pPr>
                        <a:spcAft>
                          <a:spcPts val="0"/>
                        </a:spcAft>
                      </a:pPr>
                      <a:endParaRPr lang="ru-RU" sz="1400" b="1">
                        <a:effectLst/>
                        <a:latin typeface="Times New Roman"/>
                      </a:endParaRPr>
                    </a:p>
                  </a:txBody>
                  <a:tcPr marL="39929" marR="39929" marT="0" marB="0">
                    <a:lnL>
                      <a:noFill/>
                    </a:lnL>
                    <a:lnR>
                      <a:noFill/>
                    </a:lnR>
                    <a:lnT>
                      <a:noFill/>
                    </a:lnT>
                    <a:lnB>
                      <a:noFill/>
                    </a:lnB>
                  </a:tcPr>
                </a:tc>
              </a:tr>
              <a:tr h="238470">
                <a:tc>
                  <a:txBody>
                    <a:bodyPr/>
                    <a:lstStyle/>
                    <a:p>
                      <a:pPr algn="ctr">
                        <a:spcAft>
                          <a:spcPts val="0"/>
                        </a:spcAft>
                      </a:pPr>
                      <a:r>
                        <a:rPr lang="uk-UA" sz="1400">
                          <a:effectLst/>
                          <a:latin typeface="Arial Narrow"/>
                          <a:ea typeface="Times New Roman"/>
                        </a:rPr>
                        <a:t>3</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a:noFill/>
                    </a:lnL>
                    <a:lnR>
                      <a:noFill/>
                    </a:lnR>
                    <a:lnT>
                      <a:noFill/>
                    </a:lnT>
                    <a:lnB>
                      <a:noFill/>
                    </a:lnB>
                  </a:tcPr>
                </a:tc>
                <a:tc gridSpan="2">
                  <a:txBody>
                    <a:bodyPr/>
                    <a:lstStyle/>
                    <a:p>
                      <a:pPr>
                        <a:spcAft>
                          <a:spcPts val="0"/>
                        </a:spcAft>
                      </a:pPr>
                      <a:r>
                        <a:rPr lang="uk-UA" sz="1400" b="0" dirty="0">
                          <a:effectLst/>
                          <a:latin typeface="Arial Narrow"/>
                        </a:rPr>
                        <a:t>Мачуха (або подруга батька) </a:t>
                      </a: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pPr>
                        <a:spcAft>
                          <a:spcPts val="0"/>
                        </a:spcAft>
                      </a:pP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a:txBody>
                    <a:bodyPr/>
                    <a:lstStyle/>
                    <a:p>
                      <a:pPr algn="ctr">
                        <a:spcAft>
                          <a:spcPts val="0"/>
                        </a:spcAft>
                      </a:pPr>
                      <a:r>
                        <a:rPr lang="uk-UA" sz="1400">
                          <a:effectLst/>
                          <a:latin typeface="Arial Narrow"/>
                          <a:ea typeface="Times New Roman"/>
                        </a:rPr>
                        <a:t>3</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w="28575" cap="flat" cmpd="dbl" algn="ctr">
                      <a:solidFill>
                        <a:srgbClr val="000000"/>
                      </a:solidFill>
                      <a:prstDash val="solid"/>
                      <a:round/>
                      <a:headEnd type="none" w="med" len="med"/>
                      <a:tailEnd type="none" w="med" len="med"/>
                    </a:lnL>
                    <a:lnR>
                      <a:noFill/>
                    </a:lnR>
                    <a:lnT>
                      <a:noFill/>
                    </a:lnT>
                    <a:lnB>
                      <a:noFill/>
                    </a:lnB>
                  </a:tcPr>
                </a:tc>
                <a:tc gridSpan="2">
                  <a:txBody>
                    <a:bodyPr/>
                    <a:lstStyle/>
                    <a:p>
                      <a:pPr>
                        <a:spcAft>
                          <a:spcPts val="0"/>
                        </a:spcAft>
                      </a:pPr>
                      <a:r>
                        <a:rPr lang="uk-UA" sz="1400" b="0">
                          <a:effectLst/>
                          <a:latin typeface="Arial Narrow"/>
                        </a:rPr>
                        <a:t>Мачуха (або подруга батька) </a:t>
                      </a:r>
                      <a:endParaRPr lang="ru-RU" sz="1400" b="1" dirty="0">
                        <a:effectLst/>
                        <a:latin typeface="Times New Roman"/>
                      </a:endParaRPr>
                    </a:p>
                  </a:txBody>
                  <a:tcPr marL="39929" marR="39929" marT="0" marB="0">
                    <a:lnL>
                      <a:noFill/>
                    </a:lnL>
                    <a:lnR>
                      <a:noFill/>
                    </a:lnR>
                    <a:lnT>
                      <a:noFill/>
                    </a:lnT>
                    <a:lnB>
                      <a:noFill/>
                    </a:lnB>
                  </a:tcPr>
                </a:tc>
                <a:tc hMerge="1">
                  <a:txBody>
                    <a:bodyPr/>
                    <a:lstStyle/>
                    <a:p>
                      <a:pPr>
                        <a:spcAft>
                          <a:spcPts val="0"/>
                        </a:spcAft>
                      </a:pPr>
                      <a:endParaRPr lang="ru-RU" sz="1400" b="1" dirty="0">
                        <a:effectLst/>
                        <a:latin typeface="Times New Roman"/>
                      </a:endParaRPr>
                    </a:p>
                  </a:txBody>
                  <a:tcPr marL="39929" marR="39929" marT="0" marB="0">
                    <a:lnL>
                      <a:noFill/>
                    </a:lnL>
                    <a:lnR>
                      <a:noFill/>
                    </a:lnR>
                    <a:lnT>
                      <a:noFill/>
                    </a:lnT>
                    <a:lnB>
                      <a:noFill/>
                    </a:lnB>
                  </a:tcPr>
                </a:tc>
              </a:tr>
              <a:tr h="238470">
                <a:tc>
                  <a:txBody>
                    <a:bodyPr/>
                    <a:lstStyle/>
                    <a:p>
                      <a:pPr algn="ctr">
                        <a:spcAft>
                          <a:spcPts val="0"/>
                        </a:spcAft>
                      </a:pPr>
                      <a:r>
                        <a:rPr lang="uk-UA" sz="1400">
                          <a:effectLst/>
                          <a:latin typeface="Arial Narrow"/>
                          <a:ea typeface="Times New Roman"/>
                        </a:rPr>
                        <a:t>4</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a:noFill/>
                    </a:lnL>
                    <a:lnR>
                      <a:noFill/>
                    </a:lnR>
                    <a:lnT>
                      <a:noFill/>
                    </a:lnT>
                    <a:lnB>
                      <a:noFill/>
                    </a:lnB>
                  </a:tcPr>
                </a:tc>
                <a:tc gridSpan="2">
                  <a:txBody>
                    <a:bodyPr/>
                    <a:lstStyle/>
                    <a:p>
                      <a:pPr>
                        <a:spcAft>
                          <a:spcPts val="0"/>
                        </a:spcAft>
                      </a:pPr>
                      <a:r>
                        <a:rPr lang="uk-UA" sz="1400" b="0" dirty="0">
                          <a:effectLst/>
                          <a:latin typeface="Arial Narrow"/>
                        </a:rPr>
                        <a:t>Вітчим (або друг матері) </a:t>
                      </a: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pPr>
                        <a:spcAft>
                          <a:spcPts val="0"/>
                        </a:spcAft>
                      </a:pP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a:txBody>
                    <a:bodyPr/>
                    <a:lstStyle/>
                    <a:p>
                      <a:pPr algn="ctr">
                        <a:spcAft>
                          <a:spcPts val="0"/>
                        </a:spcAft>
                      </a:pPr>
                      <a:r>
                        <a:rPr lang="uk-UA" sz="1400" dirty="0">
                          <a:effectLst/>
                          <a:latin typeface="Arial Narrow"/>
                          <a:ea typeface="Times New Roman"/>
                        </a:rPr>
                        <a:t>4</a:t>
                      </a:r>
                      <a:r>
                        <a:rPr lang="uk-UA" sz="1400" dirty="0">
                          <a:effectLst/>
                          <a:latin typeface="Arial Narrow"/>
                          <a:ea typeface="Times New Roman"/>
                          <a:sym typeface="Wingdings"/>
                        </a:rPr>
                        <a:t></a:t>
                      </a:r>
                      <a:endParaRPr lang="ru-RU" sz="1400" dirty="0">
                        <a:effectLst/>
                        <a:latin typeface="Times New Roman"/>
                        <a:ea typeface="Times New Roman"/>
                      </a:endParaRPr>
                    </a:p>
                  </a:txBody>
                  <a:tcPr marL="39929" marR="39929" marT="0" marB="0" anchor="ctr">
                    <a:lnL w="28575" cap="flat" cmpd="dbl" algn="ctr">
                      <a:solidFill>
                        <a:srgbClr val="000000"/>
                      </a:solidFill>
                      <a:prstDash val="solid"/>
                      <a:round/>
                      <a:headEnd type="none" w="med" len="med"/>
                      <a:tailEnd type="none" w="med" len="med"/>
                    </a:lnL>
                    <a:lnR>
                      <a:noFill/>
                    </a:lnR>
                    <a:lnT>
                      <a:noFill/>
                    </a:lnT>
                    <a:lnB>
                      <a:noFill/>
                    </a:lnB>
                  </a:tcPr>
                </a:tc>
                <a:tc gridSpan="2">
                  <a:txBody>
                    <a:bodyPr/>
                    <a:lstStyle/>
                    <a:p>
                      <a:pPr>
                        <a:spcAft>
                          <a:spcPts val="0"/>
                        </a:spcAft>
                      </a:pPr>
                      <a:r>
                        <a:rPr lang="uk-UA" sz="1400" b="0">
                          <a:effectLst/>
                          <a:latin typeface="Arial Narrow"/>
                        </a:rPr>
                        <a:t>Вітчим (або друг матері) </a:t>
                      </a:r>
                      <a:endParaRPr lang="ru-RU" sz="1400" b="1">
                        <a:effectLst/>
                        <a:latin typeface="Times New Roman"/>
                      </a:endParaRPr>
                    </a:p>
                  </a:txBody>
                  <a:tcPr marL="39929" marR="39929" marT="0" marB="0">
                    <a:lnL>
                      <a:noFill/>
                    </a:lnL>
                    <a:lnR>
                      <a:noFill/>
                    </a:lnR>
                    <a:lnT>
                      <a:noFill/>
                    </a:lnT>
                    <a:lnB>
                      <a:noFill/>
                    </a:lnB>
                  </a:tcPr>
                </a:tc>
                <a:tc hMerge="1">
                  <a:txBody>
                    <a:bodyPr/>
                    <a:lstStyle/>
                    <a:p>
                      <a:pPr>
                        <a:spcAft>
                          <a:spcPts val="0"/>
                        </a:spcAft>
                      </a:pPr>
                      <a:endParaRPr lang="ru-RU" sz="1400" b="1">
                        <a:effectLst/>
                        <a:latin typeface="Times New Roman"/>
                      </a:endParaRPr>
                    </a:p>
                  </a:txBody>
                  <a:tcPr marL="39929" marR="39929" marT="0" marB="0">
                    <a:lnL>
                      <a:noFill/>
                    </a:lnL>
                    <a:lnR>
                      <a:noFill/>
                    </a:lnR>
                    <a:lnT>
                      <a:noFill/>
                    </a:lnT>
                    <a:lnB>
                      <a:noFill/>
                    </a:lnB>
                  </a:tcPr>
                </a:tc>
              </a:tr>
              <a:tr h="238470">
                <a:tc>
                  <a:txBody>
                    <a:bodyPr/>
                    <a:lstStyle/>
                    <a:p>
                      <a:pPr algn="ctr">
                        <a:spcAft>
                          <a:spcPts val="0"/>
                        </a:spcAft>
                      </a:pPr>
                      <a:r>
                        <a:rPr lang="uk-UA" sz="1400">
                          <a:effectLst/>
                          <a:latin typeface="Arial Narrow"/>
                          <a:ea typeface="Times New Roman"/>
                        </a:rPr>
                        <a:t>5</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a:noFill/>
                    </a:lnL>
                    <a:lnR>
                      <a:noFill/>
                    </a:lnR>
                    <a:lnT>
                      <a:noFill/>
                    </a:lnT>
                    <a:lnB>
                      <a:noFill/>
                    </a:lnB>
                  </a:tcPr>
                </a:tc>
                <a:tc gridSpan="2">
                  <a:txBody>
                    <a:bodyPr/>
                    <a:lstStyle/>
                    <a:p>
                      <a:pPr>
                        <a:spcAft>
                          <a:spcPts val="0"/>
                        </a:spcAft>
                      </a:pPr>
                      <a:r>
                        <a:rPr lang="uk-UA" sz="1400" b="0" dirty="0">
                          <a:effectLst/>
                          <a:latin typeface="Arial Narrow"/>
                        </a:rPr>
                        <a:t>Бабуся </a:t>
                      </a: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pPr>
                        <a:spcAft>
                          <a:spcPts val="0"/>
                        </a:spcAft>
                      </a:pP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a:txBody>
                    <a:bodyPr/>
                    <a:lstStyle/>
                    <a:p>
                      <a:pPr algn="ctr">
                        <a:spcAft>
                          <a:spcPts val="0"/>
                        </a:spcAft>
                      </a:pPr>
                      <a:r>
                        <a:rPr lang="uk-UA" sz="1400" dirty="0">
                          <a:effectLst/>
                          <a:latin typeface="Arial Narrow"/>
                          <a:ea typeface="Times New Roman"/>
                        </a:rPr>
                        <a:t>5</a:t>
                      </a:r>
                      <a:r>
                        <a:rPr lang="uk-UA" sz="1400" dirty="0">
                          <a:effectLst/>
                          <a:latin typeface="Arial Narrow"/>
                          <a:ea typeface="Times New Roman"/>
                          <a:sym typeface="Wingdings"/>
                        </a:rPr>
                        <a:t></a:t>
                      </a:r>
                      <a:endParaRPr lang="ru-RU" sz="1400" dirty="0">
                        <a:effectLst/>
                        <a:latin typeface="Times New Roman"/>
                        <a:ea typeface="Times New Roman"/>
                      </a:endParaRPr>
                    </a:p>
                  </a:txBody>
                  <a:tcPr marL="39929" marR="39929" marT="0" marB="0" anchor="ctr">
                    <a:lnL w="28575" cap="flat" cmpd="dbl" algn="ctr">
                      <a:solidFill>
                        <a:srgbClr val="000000"/>
                      </a:solidFill>
                      <a:prstDash val="solid"/>
                      <a:round/>
                      <a:headEnd type="none" w="med" len="med"/>
                      <a:tailEnd type="none" w="med" len="med"/>
                    </a:lnL>
                    <a:lnR>
                      <a:noFill/>
                    </a:lnR>
                    <a:lnT>
                      <a:noFill/>
                    </a:lnT>
                    <a:lnB>
                      <a:noFill/>
                    </a:lnB>
                  </a:tcPr>
                </a:tc>
                <a:tc gridSpan="2">
                  <a:txBody>
                    <a:bodyPr/>
                    <a:lstStyle/>
                    <a:p>
                      <a:pPr>
                        <a:spcAft>
                          <a:spcPts val="0"/>
                        </a:spcAft>
                      </a:pPr>
                      <a:r>
                        <a:rPr lang="uk-UA" sz="1400" b="0">
                          <a:effectLst/>
                          <a:latin typeface="Arial Narrow"/>
                        </a:rPr>
                        <a:t>Бабуся </a:t>
                      </a:r>
                      <a:endParaRPr lang="ru-RU" sz="1400" b="1">
                        <a:effectLst/>
                        <a:latin typeface="Times New Roman"/>
                      </a:endParaRPr>
                    </a:p>
                  </a:txBody>
                  <a:tcPr marL="39929" marR="39929" marT="0" marB="0">
                    <a:lnL>
                      <a:noFill/>
                    </a:lnL>
                    <a:lnR>
                      <a:noFill/>
                    </a:lnR>
                    <a:lnT>
                      <a:noFill/>
                    </a:lnT>
                    <a:lnB>
                      <a:noFill/>
                    </a:lnB>
                  </a:tcPr>
                </a:tc>
                <a:tc hMerge="1">
                  <a:txBody>
                    <a:bodyPr/>
                    <a:lstStyle/>
                    <a:p>
                      <a:pPr>
                        <a:spcAft>
                          <a:spcPts val="0"/>
                        </a:spcAft>
                      </a:pPr>
                      <a:endParaRPr lang="ru-RU" sz="1400" b="1">
                        <a:effectLst/>
                        <a:latin typeface="Times New Roman"/>
                      </a:endParaRPr>
                    </a:p>
                  </a:txBody>
                  <a:tcPr marL="39929" marR="39929" marT="0" marB="0">
                    <a:lnL>
                      <a:noFill/>
                    </a:lnL>
                    <a:lnR>
                      <a:noFill/>
                    </a:lnR>
                    <a:lnT>
                      <a:noFill/>
                    </a:lnT>
                    <a:lnB>
                      <a:noFill/>
                    </a:lnB>
                  </a:tcPr>
                </a:tc>
              </a:tr>
              <a:tr h="238470">
                <a:tc>
                  <a:txBody>
                    <a:bodyPr/>
                    <a:lstStyle/>
                    <a:p>
                      <a:pPr algn="ctr">
                        <a:spcAft>
                          <a:spcPts val="0"/>
                        </a:spcAft>
                      </a:pPr>
                      <a:r>
                        <a:rPr lang="uk-UA" sz="1400">
                          <a:effectLst/>
                          <a:latin typeface="Arial Narrow"/>
                          <a:ea typeface="Times New Roman"/>
                        </a:rPr>
                        <a:t>6</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a:noFill/>
                    </a:lnL>
                    <a:lnR>
                      <a:noFill/>
                    </a:lnR>
                    <a:lnT>
                      <a:noFill/>
                    </a:lnT>
                    <a:lnB>
                      <a:noFill/>
                    </a:lnB>
                  </a:tcPr>
                </a:tc>
                <a:tc gridSpan="2">
                  <a:txBody>
                    <a:bodyPr/>
                    <a:lstStyle/>
                    <a:p>
                      <a:pPr>
                        <a:spcAft>
                          <a:spcPts val="0"/>
                        </a:spcAft>
                      </a:pPr>
                      <a:r>
                        <a:rPr lang="uk-UA" sz="1400" dirty="0">
                          <a:effectLst/>
                          <a:latin typeface="Arial Narrow"/>
                          <a:ea typeface="Times New Roman"/>
                        </a:rPr>
                        <a:t>Дідусь </a:t>
                      </a:r>
                      <a:endParaRPr lang="ru-RU" sz="1400" dirty="0">
                        <a:effectLst/>
                        <a:latin typeface="Times New Roman"/>
                        <a:ea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pPr>
                        <a:spcAft>
                          <a:spcPts val="0"/>
                        </a:spcAft>
                      </a:pPr>
                      <a:endParaRPr lang="ru-RU" sz="1400" dirty="0">
                        <a:effectLst/>
                        <a:latin typeface="Times New Roman"/>
                        <a:ea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a:txBody>
                    <a:bodyPr/>
                    <a:lstStyle/>
                    <a:p>
                      <a:pPr algn="ctr">
                        <a:spcAft>
                          <a:spcPts val="0"/>
                        </a:spcAft>
                      </a:pPr>
                      <a:r>
                        <a:rPr lang="uk-UA" sz="1400">
                          <a:effectLst/>
                          <a:latin typeface="Arial Narrow"/>
                          <a:ea typeface="Times New Roman"/>
                        </a:rPr>
                        <a:t>6</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nchor="ctr">
                    <a:lnL w="28575" cap="flat" cmpd="dbl" algn="ctr">
                      <a:solidFill>
                        <a:srgbClr val="000000"/>
                      </a:solidFill>
                      <a:prstDash val="solid"/>
                      <a:round/>
                      <a:headEnd type="none" w="med" len="med"/>
                      <a:tailEnd type="none" w="med" len="med"/>
                    </a:lnL>
                    <a:lnR>
                      <a:noFill/>
                    </a:lnR>
                    <a:lnT>
                      <a:noFill/>
                    </a:lnT>
                    <a:lnB>
                      <a:noFill/>
                    </a:lnB>
                  </a:tcPr>
                </a:tc>
                <a:tc gridSpan="2">
                  <a:txBody>
                    <a:bodyPr/>
                    <a:lstStyle/>
                    <a:p>
                      <a:pPr>
                        <a:spcAft>
                          <a:spcPts val="0"/>
                        </a:spcAft>
                      </a:pPr>
                      <a:r>
                        <a:rPr lang="uk-UA" sz="1400" b="0">
                          <a:effectLst/>
                          <a:latin typeface="Arial Narrow"/>
                        </a:rPr>
                        <a:t>Дідусь </a:t>
                      </a:r>
                      <a:endParaRPr lang="ru-RU" sz="1400" b="1">
                        <a:effectLst/>
                        <a:latin typeface="Times New Roman"/>
                      </a:endParaRPr>
                    </a:p>
                  </a:txBody>
                  <a:tcPr marL="39929" marR="39929" marT="0" marB="0">
                    <a:lnL>
                      <a:noFill/>
                    </a:lnL>
                    <a:lnR>
                      <a:noFill/>
                    </a:lnR>
                    <a:lnT>
                      <a:noFill/>
                    </a:lnT>
                    <a:lnB>
                      <a:noFill/>
                    </a:lnB>
                  </a:tcPr>
                </a:tc>
                <a:tc hMerge="1">
                  <a:txBody>
                    <a:bodyPr/>
                    <a:lstStyle/>
                    <a:p>
                      <a:pPr>
                        <a:spcAft>
                          <a:spcPts val="0"/>
                        </a:spcAft>
                      </a:pPr>
                      <a:endParaRPr lang="ru-RU" sz="1400" b="1">
                        <a:effectLst/>
                        <a:latin typeface="Times New Roman"/>
                      </a:endParaRPr>
                    </a:p>
                  </a:txBody>
                  <a:tcPr marL="39929" marR="39929" marT="0" marB="0">
                    <a:lnL>
                      <a:noFill/>
                    </a:lnL>
                    <a:lnR>
                      <a:noFill/>
                    </a:lnR>
                    <a:lnT>
                      <a:noFill/>
                    </a:lnT>
                    <a:lnB>
                      <a:noFill/>
                    </a:lnB>
                  </a:tcPr>
                </a:tc>
              </a:tr>
              <a:tr h="715411">
                <a:tc>
                  <a:txBody>
                    <a:bodyPr/>
                    <a:lstStyle/>
                    <a:p>
                      <a:pPr algn="ctr">
                        <a:spcAft>
                          <a:spcPts val="0"/>
                        </a:spcAft>
                      </a:pPr>
                      <a:r>
                        <a:rPr lang="uk-UA" sz="1400">
                          <a:effectLst/>
                          <a:latin typeface="Arial Narrow"/>
                          <a:ea typeface="Times New Roman"/>
                        </a:rPr>
                        <a:t>7</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lnL>
                      <a:noFill/>
                    </a:lnL>
                    <a:lnR>
                      <a:noFill/>
                    </a:lnR>
                    <a:lnT>
                      <a:noFill/>
                    </a:lnT>
                    <a:lnB>
                      <a:noFill/>
                    </a:lnB>
                  </a:tcPr>
                </a:tc>
                <a:tc gridSpan="2">
                  <a:txBody>
                    <a:bodyPr/>
                    <a:lstStyle/>
                    <a:p>
                      <a:pPr>
                        <a:spcAft>
                          <a:spcPts val="0"/>
                        </a:spcAft>
                      </a:pPr>
                      <a:r>
                        <a:rPr lang="uk-UA" sz="1400" b="0" dirty="0">
                          <a:effectLst/>
                          <a:latin typeface="Arial Narrow"/>
                        </a:rPr>
                        <a:t>Я  живу в прийомній сім'ї або  дитячому будинку сімейного </a:t>
                      </a:r>
                      <a:r>
                        <a:rPr lang="uk-UA" sz="1400" b="0" dirty="0" smtClean="0">
                          <a:effectLst/>
                          <a:latin typeface="Arial Narrow"/>
                        </a:rPr>
                        <a:t>типу</a:t>
                      </a:r>
                    </a:p>
                    <a:p>
                      <a:pPr>
                        <a:spcAft>
                          <a:spcPts val="0"/>
                        </a:spcAft>
                      </a:pPr>
                      <a:r>
                        <a:rPr lang="uk-UA" sz="1400" b="0" dirty="0" smtClean="0">
                          <a:effectLst/>
                          <a:latin typeface="Arial Narrow"/>
                        </a:rPr>
                        <a:t>У гуртожитку </a:t>
                      </a:r>
                    </a:p>
                    <a:p>
                      <a:pPr>
                        <a:spcAft>
                          <a:spcPts val="0"/>
                        </a:spcAft>
                      </a:pPr>
                      <a:r>
                        <a:rPr lang="uk-UA" sz="1400" kern="1200" dirty="0" smtClean="0">
                          <a:solidFill>
                            <a:schemeClr val="tx1"/>
                          </a:solidFill>
                          <a:effectLst/>
                          <a:latin typeface="Arial Narrow" panose="020B0606020202030204" pitchFamily="34" charset="0"/>
                          <a:ea typeface="+mn-ea"/>
                          <a:cs typeface="+mn-cs"/>
                        </a:rPr>
                        <a:t>Живу окремо від батьківської сім’ї, у власній квартирі/будинку або в орендованій(</a:t>
                      </a:r>
                      <a:r>
                        <a:rPr lang="uk-UA" sz="1400" kern="1200" dirty="0" err="1" smtClean="0">
                          <a:solidFill>
                            <a:schemeClr val="tx1"/>
                          </a:solidFill>
                          <a:effectLst/>
                          <a:latin typeface="Arial Narrow" panose="020B0606020202030204" pitchFamily="34" charset="0"/>
                          <a:ea typeface="+mn-ea"/>
                          <a:cs typeface="+mn-cs"/>
                        </a:rPr>
                        <a:t>ому</a:t>
                      </a:r>
                      <a:r>
                        <a:rPr lang="uk-UA" sz="1400" kern="1200" dirty="0" smtClean="0">
                          <a:solidFill>
                            <a:schemeClr val="tx1"/>
                          </a:solidFill>
                          <a:effectLst/>
                          <a:latin typeface="Arial Narrow" panose="020B0606020202030204" pitchFamily="34" charset="0"/>
                          <a:ea typeface="+mn-ea"/>
                          <a:cs typeface="+mn-cs"/>
                        </a:rPr>
                        <a:t>) квартирі/будинку</a:t>
                      </a:r>
                      <a:endParaRPr lang="ru-RU" sz="1400" b="1" dirty="0">
                        <a:effectLst/>
                        <a:latin typeface="Arial Narrow" panose="020B0606020202030204" pitchFamily="34" charset="0"/>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solidFill>
                      <a:srgbClr val="FFFF00"/>
                    </a:solidFill>
                  </a:tcPr>
                </a:tc>
                <a:tc hMerge="1">
                  <a:txBody>
                    <a:bodyPr/>
                    <a:lstStyle/>
                    <a:p>
                      <a:pPr>
                        <a:spcAft>
                          <a:spcPts val="0"/>
                        </a:spcAft>
                      </a:pP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a:txBody>
                    <a:bodyPr/>
                    <a:lstStyle/>
                    <a:p>
                      <a:pPr algn="ctr">
                        <a:spcAft>
                          <a:spcPts val="0"/>
                        </a:spcAft>
                      </a:pPr>
                      <a:r>
                        <a:rPr lang="uk-UA" sz="1400" dirty="0">
                          <a:effectLst/>
                          <a:latin typeface="Arial Narrow"/>
                          <a:ea typeface="Times New Roman"/>
                        </a:rPr>
                        <a:t>7</a:t>
                      </a:r>
                      <a:r>
                        <a:rPr lang="uk-UA" sz="1400" dirty="0">
                          <a:effectLst/>
                          <a:latin typeface="Arial Narrow"/>
                          <a:ea typeface="Times New Roman"/>
                          <a:sym typeface="Wingdings"/>
                        </a:rPr>
                        <a:t></a:t>
                      </a:r>
                      <a:endParaRPr lang="ru-RU" sz="1400" dirty="0">
                        <a:effectLst/>
                        <a:latin typeface="Times New Roman"/>
                        <a:ea typeface="Times New Roman"/>
                      </a:endParaRPr>
                    </a:p>
                  </a:txBody>
                  <a:tcPr marL="39929" marR="39929" marT="0" marB="0">
                    <a:lnL w="28575" cap="flat" cmpd="dbl" algn="ctr">
                      <a:solidFill>
                        <a:srgbClr val="000000"/>
                      </a:solidFill>
                      <a:prstDash val="solid"/>
                      <a:round/>
                      <a:headEnd type="none" w="med" len="med"/>
                      <a:tailEnd type="none" w="med" len="med"/>
                    </a:lnL>
                    <a:lnR>
                      <a:noFill/>
                    </a:lnR>
                    <a:lnT>
                      <a:noFill/>
                    </a:lnT>
                    <a:lnB>
                      <a:noFill/>
                    </a:lnB>
                  </a:tcPr>
                </a:tc>
                <a:tc gridSpan="2">
                  <a:txBody>
                    <a:bodyPr/>
                    <a:lstStyle/>
                    <a:p>
                      <a:pPr>
                        <a:spcAft>
                          <a:spcPts val="0"/>
                        </a:spcAft>
                      </a:pPr>
                      <a:r>
                        <a:rPr lang="uk-UA" sz="1400" b="0" dirty="0">
                          <a:effectLst/>
                          <a:latin typeface="Arial Narrow"/>
                        </a:rPr>
                        <a:t>Я  живу в прийомній сім'ї або  дитячому будинку сімейного типу</a:t>
                      </a:r>
                      <a:endParaRPr lang="ru-RU" sz="1400" b="1" dirty="0">
                        <a:effectLst/>
                        <a:latin typeface="Times New Roman"/>
                      </a:endParaRPr>
                    </a:p>
                  </a:txBody>
                  <a:tcPr marL="39929" marR="39929" marT="0" marB="0">
                    <a:lnL>
                      <a:noFill/>
                    </a:lnL>
                    <a:lnR>
                      <a:noFill/>
                    </a:lnR>
                    <a:lnT>
                      <a:noFill/>
                    </a:lnT>
                    <a:lnB>
                      <a:noFill/>
                    </a:lnB>
                  </a:tcPr>
                </a:tc>
                <a:tc hMerge="1">
                  <a:txBody>
                    <a:bodyPr/>
                    <a:lstStyle/>
                    <a:p>
                      <a:pPr>
                        <a:spcAft>
                          <a:spcPts val="0"/>
                        </a:spcAft>
                      </a:pPr>
                      <a:endParaRPr lang="ru-RU" sz="1400" b="1">
                        <a:effectLst/>
                        <a:latin typeface="Times New Roman"/>
                      </a:endParaRPr>
                    </a:p>
                  </a:txBody>
                  <a:tcPr marL="39929" marR="39929" marT="0" marB="0">
                    <a:lnL>
                      <a:noFill/>
                    </a:lnL>
                    <a:lnR>
                      <a:noFill/>
                    </a:lnR>
                    <a:lnT>
                      <a:noFill/>
                    </a:lnT>
                    <a:lnB>
                      <a:noFill/>
                    </a:lnB>
                  </a:tcPr>
                </a:tc>
              </a:tr>
              <a:tr h="953882">
                <a:tc>
                  <a:txBody>
                    <a:bodyPr/>
                    <a:lstStyle/>
                    <a:p>
                      <a:pPr algn="ctr">
                        <a:spcAft>
                          <a:spcPts val="0"/>
                        </a:spcAft>
                      </a:pPr>
                      <a:r>
                        <a:rPr lang="uk-UA" sz="1400">
                          <a:effectLst/>
                          <a:latin typeface="Arial Narrow"/>
                          <a:ea typeface="Times New Roman"/>
                        </a:rPr>
                        <a:t>8</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lnL>
                      <a:noFill/>
                    </a:lnL>
                    <a:lnR>
                      <a:noFill/>
                    </a:lnR>
                    <a:lnT>
                      <a:noFill/>
                    </a:lnT>
                    <a:lnB>
                      <a:noFill/>
                    </a:lnB>
                  </a:tcPr>
                </a:tc>
                <a:tc gridSpan="2">
                  <a:txBody>
                    <a:bodyPr/>
                    <a:lstStyle/>
                    <a:p>
                      <a:pPr>
                        <a:spcAft>
                          <a:spcPts val="0"/>
                        </a:spcAft>
                      </a:pPr>
                      <a:r>
                        <a:rPr lang="uk-UA" sz="1400" b="0" dirty="0">
                          <a:effectLst/>
                          <a:latin typeface="Arial Narrow"/>
                        </a:rPr>
                        <a:t>З кимось або десь ще: </a:t>
                      </a:r>
                      <a:r>
                        <a:rPr lang="uk-UA" sz="1400" b="0" i="1" dirty="0">
                          <a:effectLst/>
                          <a:latin typeface="Arial Narrow"/>
                        </a:rPr>
                        <a:t>будь ласка, впиши</a:t>
                      </a:r>
                      <a:r>
                        <a:rPr lang="uk-UA" sz="1400" b="0" dirty="0">
                          <a:effectLst/>
                          <a:latin typeface="Arial Narrow"/>
                        </a:rPr>
                        <a:t>………………………...………</a:t>
                      </a: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hMerge="1">
                  <a:txBody>
                    <a:bodyPr/>
                    <a:lstStyle/>
                    <a:p>
                      <a:pPr>
                        <a:spcAft>
                          <a:spcPts val="0"/>
                        </a:spcAft>
                      </a:pPr>
                      <a:endParaRPr lang="ru-RU" sz="1400" b="1" dirty="0">
                        <a:effectLst/>
                        <a:latin typeface="Times New Roman"/>
                      </a:endParaRPr>
                    </a:p>
                  </a:txBody>
                  <a:tcPr marL="39929" marR="39929" marT="0" marB="0">
                    <a:lnL>
                      <a:noFill/>
                    </a:lnL>
                    <a:lnR w="28575" cap="flat" cmpd="dbl" algn="ctr">
                      <a:solidFill>
                        <a:srgbClr val="000000"/>
                      </a:solidFill>
                      <a:prstDash val="solid"/>
                      <a:round/>
                      <a:headEnd type="none" w="med" len="med"/>
                      <a:tailEnd type="none" w="med" len="med"/>
                    </a:lnR>
                    <a:lnT>
                      <a:noFill/>
                    </a:lnT>
                    <a:lnB>
                      <a:noFill/>
                    </a:lnB>
                  </a:tcPr>
                </a:tc>
                <a:tc>
                  <a:txBody>
                    <a:bodyPr/>
                    <a:lstStyle/>
                    <a:p>
                      <a:pPr algn="ctr">
                        <a:spcAft>
                          <a:spcPts val="0"/>
                        </a:spcAft>
                      </a:pPr>
                      <a:r>
                        <a:rPr lang="uk-UA" sz="1400">
                          <a:effectLst/>
                          <a:latin typeface="Arial Narrow"/>
                          <a:ea typeface="Times New Roman"/>
                        </a:rPr>
                        <a:t>8</a:t>
                      </a:r>
                      <a:r>
                        <a:rPr lang="uk-UA" sz="1400">
                          <a:effectLst/>
                          <a:latin typeface="Arial Narrow"/>
                          <a:ea typeface="Times New Roman"/>
                          <a:sym typeface="Wingdings"/>
                        </a:rPr>
                        <a:t></a:t>
                      </a:r>
                      <a:endParaRPr lang="ru-RU" sz="1400">
                        <a:effectLst/>
                        <a:latin typeface="Times New Roman"/>
                        <a:ea typeface="Times New Roman"/>
                      </a:endParaRPr>
                    </a:p>
                  </a:txBody>
                  <a:tcPr marL="39929" marR="39929" marT="0" marB="0">
                    <a:lnL w="28575" cap="flat" cmpd="dbl" algn="ctr">
                      <a:solidFill>
                        <a:srgbClr val="000000"/>
                      </a:solidFill>
                      <a:prstDash val="solid"/>
                      <a:round/>
                      <a:headEnd type="none" w="med" len="med"/>
                      <a:tailEnd type="none" w="med" len="med"/>
                    </a:lnL>
                    <a:lnR>
                      <a:noFill/>
                    </a:lnR>
                    <a:lnT>
                      <a:noFill/>
                    </a:lnT>
                    <a:lnB>
                      <a:noFill/>
                    </a:lnB>
                  </a:tcPr>
                </a:tc>
                <a:tc gridSpan="2">
                  <a:txBody>
                    <a:bodyPr/>
                    <a:lstStyle/>
                    <a:p>
                      <a:pPr>
                        <a:spcAft>
                          <a:spcPts val="0"/>
                        </a:spcAft>
                      </a:pPr>
                      <a:r>
                        <a:rPr lang="uk-UA" sz="1400" b="0" dirty="0">
                          <a:effectLst/>
                          <a:latin typeface="Arial Narrow"/>
                        </a:rPr>
                        <a:t>З кимось або десь ще: будь ласка, впиши………………………...………</a:t>
                      </a:r>
                      <a:endParaRPr lang="ru-RU" sz="1400" b="1" dirty="0">
                        <a:effectLst/>
                        <a:latin typeface="Times New Roman"/>
                      </a:endParaRPr>
                    </a:p>
                  </a:txBody>
                  <a:tcPr marL="39929" marR="39929" marT="0" marB="0">
                    <a:lnL>
                      <a:noFill/>
                    </a:lnL>
                    <a:lnR>
                      <a:noFill/>
                    </a:lnR>
                    <a:lnT>
                      <a:noFill/>
                    </a:lnT>
                    <a:lnB>
                      <a:noFill/>
                    </a:lnB>
                  </a:tcPr>
                </a:tc>
                <a:tc hMerge="1">
                  <a:txBody>
                    <a:bodyPr/>
                    <a:lstStyle/>
                    <a:p>
                      <a:pPr>
                        <a:spcAft>
                          <a:spcPts val="0"/>
                        </a:spcAft>
                      </a:pPr>
                      <a:endParaRPr lang="ru-RU" sz="1400" b="1">
                        <a:effectLst/>
                        <a:latin typeface="Times New Roman"/>
                      </a:endParaRPr>
                    </a:p>
                  </a:txBody>
                  <a:tcPr marL="39929" marR="39929" marT="0" marB="0">
                    <a:lnL>
                      <a:noFill/>
                    </a:lnL>
                    <a:lnR>
                      <a:noFill/>
                    </a:lnR>
                    <a:lnT>
                      <a:noFill/>
                    </a:lnT>
                    <a:lnB>
                      <a:noFill/>
                    </a:lnB>
                  </a:tcPr>
                </a:tc>
              </a:tr>
            </a:tbl>
          </a:graphicData>
        </a:graphic>
      </p:graphicFrame>
    </p:spTree>
    <p:extLst>
      <p:ext uri="{BB962C8B-B14F-4D97-AF65-F5344CB8AC3E}">
        <p14:creationId xmlns:p14="http://schemas.microsoft.com/office/powerpoint/2010/main" val="1870587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uk-UA" sz="3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Проблема: </a:t>
            </a:r>
            <a:r>
              <a:rPr lang="uk-UA" sz="30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статева ідентичність</a:t>
            </a:r>
            <a:endParaRPr lang="ru-RU" sz="3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0" name="Объект 9"/>
          <p:cNvGraphicFramePr>
            <a:graphicFrameLocks noGrp="1"/>
          </p:cNvGraphicFramePr>
          <p:nvPr>
            <p:ph idx="1"/>
            <p:extLst>
              <p:ext uri="{D42A27DB-BD31-4B8C-83A1-F6EECF244321}">
                <p14:modId xmlns:p14="http://schemas.microsoft.com/office/powerpoint/2010/main" val="3244219920"/>
              </p:ext>
            </p:extLst>
          </p:nvPr>
        </p:nvGraphicFramePr>
        <p:xfrm>
          <a:off x="899592" y="2348880"/>
          <a:ext cx="5162548" cy="319786"/>
        </p:xfrm>
        <a:graphic>
          <a:graphicData uri="http://schemas.openxmlformats.org/drawingml/2006/table">
            <a:tbl>
              <a:tblPr/>
              <a:tblGrid>
                <a:gridCol w="1298571"/>
                <a:gridCol w="474746"/>
                <a:gridCol w="474746"/>
                <a:gridCol w="474746"/>
                <a:gridCol w="474746"/>
                <a:gridCol w="474746"/>
                <a:gridCol w="1490247"/>
              </a:tblGrid>
              <a:tr h="0">
                <a:tc>
                  <a:txBody>
                    <a:bodyPr/>
                    <a:lstStyle/>
                    <a:p>
                      <a:pPr algn="ctr">
                        <a:lnSpc>
                          <a:spcPct val="115000"/>
                        </a:lnSpc>
                        <a:spcBef>
                          <a:spcPts val="200"/>
                        </a:spcBef>
                        <a:spcAft>
                          <a:spcPts val="200"/>
                        </a:spcAft>
                      </a:pP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Very</a:t>
                      </a: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feminine</a:t>
                      </a:r>
                      <a:endPar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Not</a:t>
                      </a: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at</a:t>
                      </a: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all</a:t>
                      </a: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feminine</a:t>
                      </a:r>
                      <a:endPar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Rectangle 3"/>
          <p:cNvSpPr>
            <a:spLocks noChangeArrowheads="1"/>
          </p:cNvSpPr>
          <p:nvPr/>
        </p:nvSpPr>
        <p:spPr bwMode="auto">
          <a:xfrm>
            <a:off x="323528" y="1726595"/>
            <a:ext cx="806489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1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a) How feminine do you feel? </a:t>
            </a:r>
            <a:r>
              <a:rPr kumimoji="0" lang="en-US" altLang="ru-RU"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(question for girls and boys)</a:t>
            </a:r>
            <a:endParaRPr kumimoji="0" lang="en-US" altLang="ru-RU" sz="18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344118758"/>
              </p:ext>
            </p:extLst>
          </p:nvPr>
        </p:nvGraphicFramePr>
        <p:xfrm>
          <a:off x="971600" y="3501008"/>
          <a:ext cx="6048674" cy="319786"/>
        </p:xfrm>
        <a:graphic>
          <a:graphicData uri="http://schemas.openxmlformats.org/drawingml/2006/table">
            <a:tbl>
              <a:tblPr/>
              <a:tblGrid>
                <a:gridCol w="1521464"/>
                <a:gridCol w="556234"/>
                <a:gridCol w="556234"/>
                <a:gridCol w="556234"/>
                <a:gridCol w="556234"/>
                <a:gridCol w="556234"/>
                <a:gridCol w="1746040"/>
              </a:tblGrid>
              <a:tr h="157760">
                <a:tc>
                  <a:txBody>
                    <a:bodyPr/>
                    <a:lstStyle/>
                    <a:p>
                      <a:pPr algn="ctr">
                        <a:lnSpc>
                          <a:spcPct val="115000"/>
                        </a:lnSpc>
                        <a:spcBef>
                          <a:spcPts val="200"/>
                        </a:spcBef>
                        <a:spcAft>
                          <a:spcPts val="200"/>
                        </a:spcAft>
                      </a:pP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Very</a:t>
                      </a: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masculine</a:t>
                      </a:r>
                      <a:endPar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a:t>
                      </a: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00"/>
                        </a:spcBef>
                        <a:spcAft>
                          <a:spcPts val="200"/>
                        </a:spcAft>
                      </a:pP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Not</a:t>
                      </a: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at</a:t>
                      </a: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all</a:t>
                      </a:r>
                      <a:r>
                        <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ru-RU" sz="11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masculine</a:t>
                      </a:r>
                      <a:endParaRPr lang="ru-RU" sz="11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Rectangle 4"/>
          <p:cNvSpPr>
            <a:spLocks noChangeArrowheads="1"/>
          </p:cNvSpPr>
          <p:nvPr/>
        </p:nvSpPr>
        <p:spPr bwMode="auto">
          <a:xfrm>
            <a:off x="591380" y="3022739"/>
            <a:ext cx="468750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100" b="1"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b) How masculine do you feel? </a:t>
            </a:r>
            <a:r>
              <a:rPr kumimoji="0" lang="en-US" altLang="ru-RU" sz="1100" b="0" i="0" u="none" strike="noStrike" cap="none" normalizeH="0" baseline="0" dirty="0" smtClean="0">
                <a:ln>
                  <a:noFill/>
                </a:ln>
                <a:solidFill>
                  <a:srgbClr val="000000"/>
                </a:solidFill>
                <a:effectLst/>
                <a:latin typeface="Verdana" panose="020B0604030504040204" pitchFamily="34" charset="0"/>
                <a:ea typeface="Verdana" panose="020B0604030504040204" pitchFamily="34" charset="0"/>
                <a:cs typeface="Verdana" panose="020B0604030504040204" pitchFamily="34" charset="0"/>
              </a:rPr>
              <a:t>(question for girls and boys)</a:t>
            </a:r>
            <a:endParaRPr kumimoji="0" lang="en-US" altLang="ru-RU" sz="18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4" name="Прямоугольник 13"/>
          <p:cNvSpPr/>
          <p:nvPr/>
        </p:nvSpPr>
        <p:spPr>
          <a:xfrm>
            <a:off x="591380" y="4149080"/>
            <a:ext cx="8085076" cy="2062103"/>
          </a:xfrm>
          <a:prstGeom prst="rect">
            <a:avLst/>
          </a:prstGeom>
        </p:spPr>
        <p:txBody>
          <a:bodyPr wrap="square">
            <a:spAutoFit/>
          </a:bodyPr>
          <a:lstStyle/>
          <a:p>
            <a:pPr>
              <a:spcAft>
                <a:spcPts val="600"/>
              </a:spcAft>
            </a:pPr>
            <a:r>
              <a:rPr lang="ru-RU" b="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Others</a:t>
            </a:r>
            <a:r>
              <a:rPr lang="ru-RU"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ru-RU" b="1" dirty="0" err="1">
                <a:solidFill>
                  <a:srgbClr val="000000"/>
                </a:solidFill>
                <a:latin typeface="Verdana" panose="020B0604030504040204" pitchFamily="34" charset="0"/>
                <a:ea typeface="Verdana" panose="020B0604030504040204" pitchFamily="34" charset="0"/>
                <a:cs typeface="Verdana" panose="020B0604030504040204" pitchFamily="34" charset="0"/>
              </a:rPr>
              <a:t>say</a:t>
            </a:r>
            <a:r>
              <a:rPr lang="ru-RU"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ru-RU" b="1" dirty="0" err="1">
                <a:solidFill>
                  <a:srgbClr val="000000"/>
                </a:solidFill>
                <a:latin typeface="Verdana" panose="020B0604030504040204" pitchFamily="34" charset="0"/>
                <a:ea typeface="Verdana" panose="020B0604030504040204" pitchFamily="34" charset="0"/>
                <a:cs typeface="Verdana" panose="020B0604030504040204" pitchFamily="34" charset="0"/>
              </a:rPr>
              <a:t>you</a:t>
            </a:r>
            <a:r>
              <a:rPr lang="ru-RU"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ru-RU" b="1" dirty="0" err="1">
                <a:solidFill>
                  <a:srgbClr val="000000"/>
                </a:solidFill>
                <a:latin typeface="Verdana" panose="020B0604030504040204" pitchFamily="34" charset="0"/>
                <a:ea typeface="Verdana" panose="020B0604030504040204" pitchFamily="34" charset="0"/>
                <a:cs typeface="Verdana" panose="020B0604030504040204" pitchFamily="34" charset="0"/>
              </a:rPr>
              <a:t>behave</a:t>
            </a:r>
            <a:r>
              <a:rPr lang="ru-RU"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r>
              <a:rPr lang="ru-RU"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Другие говорят, что Вы ведете себя …)</a:t>
            </a:r>
            <a:endParaRPr lang="ru-RU"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ru-RU" dirty="0">
                <a:solidFill>
                  <a:srgbClr val="000000"/>
                </a:solidFill>
                <a:latin typeface="Verdana" panose="020B0604030504040204" pitchFamily="34" charset="0"/>
                <a:ea typeface="Verdana" panose="020B0604030504040204" pitchFamily="34" charset="0"/>
                <a:cs typeface="Verdana" panose="020B0604030504040204" pitchFamily="34" charset="0"/>
              </a:rPr>
              <a:t>O  </a:t>
            </a:r>
            <a:r>
              <a:rPr lang="ru-RU" dirty="0" err="1">
                <a:solidFill>
                  <a:srgbClr val="000000"/>
                </a:solidFill>
                <a:latin typeface="Verdana" panose="020B0604030504040204" pitchFamily="34" charset="0"/>
                <a:ea typeface="Verdana" panose="020B0604030504040204" pitchFamily="34" charset="0"/>
                <a:cs typeface="Verdana" panose="020B0604030504040204" pitchFamily="34" charset="0"/>
              </a:rPr>
              <a:t>always</a:t>
            </a:r>
            <a:r>
              <a:rPr lang="ru-RU"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ru-RU" dirty="0" err="1">
                <a:solidFill>
                  <a:srgbClr val="000000"/>
                </a:solidFill>
                <a:latin typeface="Verdana" panose="020B0604030504040204" pitchFamily="34" charset="0"/>
                <a:ea typeface="Verdana" panose="020B0604030504040204" pitchFamily="34" charset="0"/>
                <a:cs typeface="Verdana" panose="020B0604030504040204" pitchFamily="34" charset="0"/>
              </a:rPr>
              <a:t>like</a:t>
            </a:r>
            <a:r>
              <a:rPr lang="ru-RU" dirty="0">
                <a:solidFill>
                  <a:srgbClr val="000000"/>
                </a:solidFill>
                <a:latin typeface="Verdana" panose="020B0604030504040204" pitchFamily="34" charset="0"/>
                <a:ea typeface="Verdana" panose="020B0604030504040204" pitchFamily="34" charset="0"/>
                <a:cs typeface="Verdana" panose="020B0604030504040204" pitchFamily="34" charset="0"/>
              </a:rPr>
              <a:t> a </a:t>
            </a:r>
            <a:r>
              <a:rPr lang="ru-RU" dirty="0" err="1">
                <a:solidFill>
                  <a:srgbClr val="000000"/>
                </a:solidFill>
                <a:latin typeface="Verdana" panose="020B0604030504040204" pitchFamily="34" charset="0"/>
                <a:ea typeface="Verdana" panose="020B0604030504040204" pitchFamily="34" charset="0"/>
                <a:cs typeface="Verdana" panose="020B0604030504040204" pitchFamily="34" charset="0"/>
              </a:rPr>
              <a:t>girl</a:t>
            </a:r>
            <a:endParaRPr lang="ru-RU"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O  most of the time like a girl</a:t>
            </a:r>
            <a:endParaRPr lang="ru-RU"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O  most of the time like a boy</a:t>
            </a:r>
            <a:endParaRPr lang="ru-RU"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spcAft>
                <a:spcPts val="600"/>
              </a:spcAft>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O  always like a boy.</a:t>
            </a:r>
            <a:endParaRPr lang="ru-RU"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190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8964488" cy="706090"/>
          </a:xfrm>
        </p:spPr>
        <p:txBody>
          <a:bodyPr>
            <a:normAutofit fontScale="90000"/>
          </a:bodyPr>
          <a:lstStyle/>
          <a:p>
            <a:r>
              <a:rPr lang="uk-UA" sz="36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Проблема: </a:t>
            </a:r>
            <a:r>
              <a:rPr lang="uk-UA" sz="36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різні міри вимірювання</a:t>
            </a:r>
            <a:endParaRPr lang="ru-RU" sz="3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Объект 4"/>
          <p:cNvGraphicFramePr>
            <a:graphicFrameLocks noGrp="1"/>
          </p:cNvGraphicFramePr>
          <p:nvPr>
            <p:ph sz="half" idx="1"/>
            <p:extLst>
              <p:ext uri="{D42A27DB-BD31-4B8C-83A1-F6EECF244321}">
                <p14:modId xmlns:p14="http://schemas.microsoft.com/office/powerpoint/2010/main" val="3233708720"/>
              </p:ext>
            </p:extLst>
          </p:nvPr>
        </p:nvGraphicFramePr>
        <p:xfrm>
          <a:off x="457200" y="1556792"/>
          <a:ext cx="4038600" cy="4536505"/>
        </p:xfrm>
        <a:graphic>
          <a:graphicData uri="http://schemas.openxmlformats.org/drawingml/2006/table">
            <a:tbl>
              <a:tblPr firstRow="1" firstCol="1" bandRow="1"/>
              <a:tblGrid>
                <a:gridCol w="1553695"/>
                <a:gridCol w="554495"/>
                <a:gridCol w="574137"/>
                <a:gridCol w="1356273"/>
              </a:tblGrid>
              <a:tr h="917972">
                <a:tc gridSpan="4">
                  <a:txBody>
                    <a:bodyPr/>
                    <a:lstStyle/>
                    <a:p>
                      <a:pPr>
                        <a:lnSpc>
                          <a:spcPct val="115000"/>
                        </a:lnSpc>
                        <a:spcAft>
                          <a:spcPts val="0"/>
                        </a:spcAft>
                        <a:tabLst>
                          <a:tab pos="-180340" algn="l"/>
                        </a:tabLst>
                      </a:pPr>
                      <a:r>
                        <a:rPr lang="en-US" sz="1000" b="1" dirty="0">
                          <a:effectLst/>
                          <a:latin typeface="Verdana"/>
                          <a:ea typeface="Calibri"/>
                          <a:cs typeface="Times New Roman"/>
                        </a:rPr>
                        <a:t>ESPAD</a:t>
                      </a:r>
                      <a:r>
                        <a:rPr lang="uk-UA" sz="1000" b="1" dirty="0">
                          <a:effectLst/>
                          <a:latin typeface="Verdana"/>
                          <a:ea typeface="Calibri"/>
                          <a:cs typeface="Times New Roman"/>
                        </a:rPr>
                        <a:t>.</a:t>
                      </a:r>
                      <a:r>
                        <a:rPr lang="uk-UA" sz="1000" b="1" dirty="0">
                          <a:solidFill>
                            <a:srgbClr val="000000"/>
                          </a:solidFill>
                          <a:effectLst/>
                          <a:latin typeface="Verdana"/>
                          <a:ea typeface="Calibri"/>
                          <a:cs typeface="Times New Roman"/>
                        </a:rPr>
                        <a:t> Скільки днів (якщо таке траплялося) ти вживав(ла) </a:t>
                      </a:r>
                      <a:r>
                        <a:rPr lang="uk-UA" sz="1000" b="1" u="sng" dirty="0">
                          <a:solidFill>
                            <a:srgbClr val="000000"/>
                          </a:solidFill>
                          <a:effectLst/>
                          <a:latin typeface="Verdana"/>
                          <a:ea typeface="Calibri"/>
                          <a:cs typeface="Times New Roman"/>
                        </a:rPr>
                        <a:t>алкогольний напій</a:t>
                      </a:r>
                      <a:r>
                        <a:rPr lang="uk-UA" sz="1000" b="1" dirty="0">
                          <a:solidFill>
                            <a:srgbClr val="000000"/>
                          </a:solidFill>
                          <a:effectLst/>
                          <a:latin typeface="Verdana"/>
                          <a:ea typeface="Calibri"/>
                          <a:cs typeface="Times New Roman"/>
                        </a:rPr>
                        <a:t>? </a:t>
                      </a:r>
                      <a:r>
                        <a:rPr lang="uk-UA" sz="1000" dirty="0">
                          <a:solidFill>
                            <a:srgbClr val="000000"/>
                          </a:solidFill>
                          <a:effectLst/>
                          <a:latin typeface="Verdana"/>
                          <a:ea typeface="Calibri"/>
                          <a:cs typeface="Times New Roman"/>
                        </a:rPr>
                        <a:t>Протягом останніх 7 днів я випивав(ла) </a:t>
                      </a:r>
                      <a:r>
                        <a:rPr lang="uk-UA" sz="1000" b="1" u="sng" dirty="0">
                          <a:solidFill>
                            <a:srgbClr val="000000"/>
                          </a:solidFill>
                          <a:effectLst/>
                          <a:latin typeface="Verdana"/>
                          <a:ea typeface="Calibri"/>
                          <a:cs typeface="Times New Roman"/>
                        </a:rPr>
                        <a:t>алкогольні напої</a:t>
                      </a:r>
                      <a:r>
                        <a:rPr lang="uk-UA" sz="1000" dirty="0">
                          <a:solidFill>
                            <a:srgbClr val="000000"/>
                          </a:solidFill>
                          <a:effectLst/>
                          <a:latin typeface="Verdana"/>
                          <a:ea typeface="Calibri"/>
                          <a:cs typeface="Times New Roman"/>
                        </a:rPr>
                        <a:t> ___дні(в). (0 = взагалі не пив(ла), 7 = щодня)</a:t>
                      </a:r>
                      <a:endParaRPr lang="ru-RU" sz="900" dirty="0">
                        <a:effectLst/>
                        <a:latin typeface="Calibri"/>
                        <a:ea typeface="Calibri"/>
                        <a:cs typeface="Times New Roman"/>
                      </a:endParaRP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1020865">
                <a:tc>
                  <a:txBody>
                    <a:bodyPr/>
                    <a:lstStyle/>
                    <a:p>
                      <a:pPr>
                        <a:lnSpc>
                          <a:spcPct val="115000"/>
                        </a:lnSpc>
                        <a:spcAft>
                          <a:spcPts val="0"/>
                        </a:spcAft>
                        <a:tabLst>
                          <a:tab pos="-3870960" algn="l"/>
                          <a:tab pos="540385" algn="l"/>
                          <a:tab pos="2628265" algn="ctr"/>
                          <a:tab pos="3348355" algn="ctr"/>
                          <a:tab pos="4068445" algn="ctr"/>
                          <a:tab pos="4788535" algn="ctr"/>
                          <a:tab pos="5508625" algn="ctr"/>
                        </a:tabLst>
                      </a:pPr>
                      <a:r>
                        <a:rPr lang="en-GB" sz="800" b="1">
                          <a:solidFill>
                            <a:srgbClr val="000000"/>
                          </a:solidFill>
                          <a:effectLst/>
                          <a:latin typeface="Verdana"/>
                          <a:ea typeface="Calibri"/>
                          <a:cs typeface="Times New Roman"/>
                        </a:rPr>
                        <a:t>a</a:t>
                      </a:r>
                      <a:r>
                        <a:rPr lang="uk-UA" sz="800" b="1">
                          <a:solidFill>
                            <a:srgbClr val="000000"/>
                          </a:solidFill>
                          <a:effectLst/>
                          <a:latin typeface="Verdana"/>
                          <a:ea typeface="Calibri"/>
                          <a:cs typeface="Times New Roman"/>
                        </a:rPr>
                        <a:t>. Скільки пляшок (бляшанок) або бокалів </a:t>
                      </a:r>
                      <a:r>
                        <a:rPr lang="uk-UA" sz="800" b="1" u="sng">
                          <a:solidFill>
                            <a:srgbClr val="000000"/>
                          </a:solidFill>
                          <a:effectLst/>
                          <a:latin typeface="Verdana"/>
                          <a:ea typeface="Calibri"/>
                          <a:cs typeface="Times New Roman"/>
                        </a:rPr>
                        <a:t>пива</a:t>
                      </a:r>
                      <a:r>
                        <a:rPr lang="uk-UA" sz="800" b="1">
                          <a:solidFill>
                            <a:srgbClr val="000000"/>
                          </a:solidFill>
                          <a:effectLst/>
                          <a:latin typeface="Verdana"/>
                          <a:ea typeface="Calibri"/>
                          <a:cs typeface="Times New Roman"/>
                        </a:rPr>
                        <a:t> ти випив(ла)?</a:t>
                      </a:r>
                      <a:endParaRPr lang="ru-RU" sz="900">
                        <a:effectLst/>
                        <a:latin typeface="Calibri"/>
                        <a:ea typeface="Calibri"/>
                        <a:cs typeface="Times New Roman"/>
                      </a:endParaRPr>
                    </a:p>
                    <a:p>
                      <a:pPr indent="90170">
                        <a:lnSpc>
                          <a:spcPct val="115000"/>
                        </a:lnSpc>
                        <a:spcAft>
                          <a:spcPts val="0"/>
                        </a:spcAft>
                        <a:tabLst>
                          <a:tab pos="-180340" algn="l"/>
                        </a:tabLst>
                      </a:pPr>
                      <a:r>
                        <a:rPr lang="uk-UA" sz="800">
                          <a:effectLst/>
                          <a:latin typeface="Verdana"/>
                          <a:ea typeface="Calibri"/>
                          <a:cs typeface="Times New Roman"/>
                        </a:rPr>
                        <a:t> </a:t>
                      </a:r>
                      <a:endParaRPr lang="ru-RU" sz="900">
                        <a:effectLst/>
                        <a:latin typeface="Calibri"/>
                        <a:ea typeface="Calibri"/>
                        <a:cs typeface="Times New Roman"/>
                      </a:endParaRPr>
                    </a:p>
                  </a:txBody>
                  <a:tcPr marL="54392" marR="54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uk-UA" sz="900">
                        <a:effectLst/>
                        <a:latin typeface="Calibri"/>
                        <a:ea typeface="Calibri"/>
                        <a:cs typeface="Times New Roman"/>
                      </a:endParaRP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uk-UA" sz="900">
                        <a:effectLst/>
                        <a:latin typeface="Calibri"/>
                        <a:ea typeface="Calibri"/>
                        <a:cs typeface="Times New Roman"/>
                      </a:endParaRP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800" b="1">
                          <a:effectLst/>
                          <a:latin typeface="Verdana"/>
                          <a:ea typeface="Calibri"/>
                          <a:cs typeface="Arial"/>
                        </a:rPr>
                        <a:t>1</a:t>
                      </a:r>
                      <a:r>
                        <a:rPr lang="uk-UA" sz="800">
                          <a:effectLst/>
                          <a:latin typeface="Verdana"/>
                          <a:ea typeface="Calibri"/>
                          <a:cs typeface="Arial"/>
                        </a:rPr>
                        <a:t> маленька пляшка або </a:t>
                      </a:r>
                      <a:r>
                        <a:rPr lang="uk-UA" sz="800" b="1">
                          <a:effectLst/>
                          <a:latin typeface="Verdana"/>
                          <a:ea typeface="Calibri"/>
                          <a:cs typeface="Arial"/>
                        </a:rPr>
                        <a:t>1</a:t>
                      </a:r>
                      <a:r>
                        <a:rPr lang="uk-UA" sz="800">
                          <a:effectLst/>
                          <a:latin typeface="Verdana"/>
                          <a:ea typeface="Calibri"/>
                          <a:cs typeface="Arial"/>
                        </a:rPr>
                        <a:t> маленький бокал пива </a:t>
                      </a:r>
                      <a:r>
                        <a:rPr lang="uk-UA" sz="800" b="1">
                          <a:effectLst/>
                          <a:latin typeface="Verdana"/>
                          <a:ea typeface="Calibri"/>
                          <a:cs typeface="Arial"/>
                        </a:rPr>
                        <a:t>= 330 мл </a:t>
                      </a:r>
                      <a:endParaRPr lang="ru-RU" sz="900">
                        <a:effectLst/>
                        <a:latin typeface="Calibri"/>
                        <a:ea typeface="Calibri"/>
                        <a:cs typeface="Times New Roman"/>
                      </a:endParaRPr>
                    </a:p>
                  </a:txBody>
                  <a:tcPr marL="54392" marR="54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5901">
                <a:tc>
                  <a:txBody>
                    <a:bodyPr/>
                    <a:lstStyle/>
                    <a:p>
                      <a:pPr>
                        <a:lnSpc>
                          <a:spcPct val="115000"/>
                        </a:lnSpc>
                        <a:spcAft>
                          <a:spcPts val="0"/>
                        </a:spcAft>
                      </a:pPr>
                      <a:r>
                        <a:rPr lang="en-GB" sz="800" b="1">
                          <a:solidFill>
                            <a:srgbClr val="000000"/>
                          </a:solidFill>
                          <a:effectLst/>
                          <a:latin typeface="Verdana"/>
                          <a:ea typeface="Calibri"/>
                          <a:cs typeface="Times New Roman"/>
                        </a:rPr>
                        <a:t>b</a:t>
                      </a:r>
                      <a:r>
                        <a:rPr lang="uk-UA" sz="800" b="1">
                          <a:solidFill>
                            <a:srgbClr val="000000"/>
                          </a:solidFill>
                          <a:effectLst/>
                          <a:latin typeface="Verdana"/>
                          <a:ea typeface="Calibri"/>
                          <a:cs typeface="Times New Roman"/>
                        </a:rPr>
                        <a:t>. Скільки келихів </a:t>
                      </a:r>
                      <a:r>
                        <a:rPr lang="uk-UA" sz="800" b="1" u="sng">
                          <a:solidFill>
                            <a:srgbClr val="000000"/>
                          </a:solidFill>
                          <a:effectLst/>
                          <a:latin typeface="Verdana"/>
                          <a:ea typeface="Calibri"/>
                          <a:cs typeface="Times New Roman"/>
                        </a:rPr>
                        <a:t>вина або шампанського</a:t>
                      </a:r>
                      <a:r>
                        <a:rPr lang="uk-UA" sz="800" b="1">
                          <a:solidFill>
                            <a:srgbClr val="000000"/>
                          </a:solidFill>
                          <a:effectLst/>
                          <a:latin typeface="Verdana"/>
                          <a:ea typeface="Calibri"/>
                          <a:cs typeface="Times New Roman"/>
                        </a:rPr>
                        <a:t> ти випив(ла)?</a:t>
                      </a:r>
                      <a:endParaRPr lang="ru-RU" sz="900">
                        <a:effectLst/>
                        <a:latin typeface="Calibri"/>
                        <a:ea typeface="Calibri"/>
                        <a:cs typeface="Times New Roman"/>
                      </a:endParaRPr>
                    </a:p>
                  </a:txBody>
                  <a:tcPr marL="54392" marR="54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900">
                        <a:effectLst/>
                        <a:latin typeface="Calibri"/>
                        <a:ea typeface="Calibri"/>
                        <a:cs typeface="Times New Roman"/>
                      </a:endParaRP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900" dirty="0">
                        <a:effectLst/>
                        <a:latin typeface="Calibri"/>
                        <a:ea typeface="Calibri"/>
                        <a:cs typeface="Times New Roman"/>
                      </a:endParaRP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800" b="1" dirty="0">
                          <a:effectLst/>
                          <a:latin typeface="Verdana"/>
                          <a:ea typeface="Calibri"/>
                          <a:cs typeface="Arial"/>
                        </a:rPr>
                        <a:t>1</a:t>
                      </a:r>
                      <a:r>
                        <a:rPr lang="ru-RU" sz="800" dirty="0">
                          <a:effectLst/>
                          <a:latin typeface="Verdana"/>
                          <a:ea typeface="Calibri"/>
                          <a:cs typeface="Arial"/>
                        </a:rPr>
                        <a:t> </a:t>
                      </a:r>
                      <a:r>
                        <a:rPr lang="uk-UA" sz="800" dirty="0">
                          <a:effectLst/>
                          <a:latin typeface="Verdana"/>
                          <a:ea typeface="Calibri"/>
                          <a:cs typeface="Arial"/>
                        </a:rPr>
                        <a:t>маленький келих вина або шампанського </a:t>
                      </a:r>
                      <a:endParaRPr lang="ru-RU" sz="900" dirty="0">
                        <a:effectLst/>
                        <a:latin typeface="Calibri"/>
                        <a:ea typeface="Calibri"/>
                        <a:cs typeface="Times New Roman"/>
                      </a:endParaRPr>
                    </a:p>
                    <a:p>
                      <a:pPr>
                        <a:lnSpc>
                          <a:spcPct val="115000"/>
                        </a:lnSpc>
                        <a:spcAft>
                          <a:spcPts val="0"/>
                        </a:spcAft>
                        <a:tabLst>
                          <a:tab pos="90170" algn="l"/>
                        </a:tabLst>
                      </a:pPr>
                      <a:r>
                        <a:rPr lang="ru-RU" sz="800" b="1" dirty="0">
                          <a:effectLst/>
                          <a:latin typeface="Verdana"/>
                          <a:ea typeface="Calibri"/>
                          <a:cs typeface="Arial"/>
                        </a:rPr>
                        <a:t>= 1</a:t>
                      </a:r>
                      <a:r>
                        <a:rPr lang="uk-UA" sz="800" b="1" dirty="0">
                          <a:effectLst/>
                          <a:latin typeface="Verdana"/>
                          <a:ea typeface="Calibri"/>
                          <a:cs typeface="Arial"/>
                        </a:rPr>
                        <a:t>00 мл </a:t>
                      </a:r>
                      <a:endParaRPr lang="ru-RU" sz="900" dirty="0">
                        <a:effectLst/>
                        <a:latin typeface="Calibri"/>
                        <a:ea typeface="Calibri"/>
                        <a:cs typeface="Times New Roman"/>
                      </a:endParaRPr>
                    </a:p>
                  </a:txBody>
                  <a:tcPr marL="54392" marR="54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4786">
                <a:tc>
                  <a:txBody>
                    <a:bodyPr/>
                    <a:lstStyle/>
                    <a:p>
                      <a:pPr>
                        <a:lnSpc>
                          <a:spcPct val="115000"/>
                        </a:lnSpc>
                        <a:spcAft>
                          <a:spcPts val="0"/>
                        </a:spcAft>
                      </a:pPr>
                      <a:r>
                        <a:rPr lang="en-GB" sz="800" b="1">
                          <a:solidFill>
                            <a:srgbClr val="000000"/>
                          </a:solidFill>
                          <a:effectLst/>
                          <a:latin typeface="Verdana"/>
                          <a:ea typeface="Calibri"/>
                          <a:cs typeface="Times New Roman"/>
                        </a:rPr>
                        <a:t>c</a:t>
                      </a:r>
                      <a:r>
                        <a:rPr lang="ru-RU" sz="800" b="1">
                          <a:solidFill>
                            <a:srgbClr val="000000"/>
                          </a:solidFill>
                          <a:effectLst/>
                          <a:latin typeface="Verdana"/>
                          <a:ea typeface="Calibri"/>
                          <a:cs typeface="Times New Roman"/>
                        </a:rPr>
                        <a:t>. </a:t>
                      </a:r>
                      <a:r>
                        <a:rPr lang="uk-UA" sz="800" b="1">
                          <a:solidFill>
                            <a:srgbClr val="000000"/>
                          </a:solidFill>
                          <a:effectLst/>
                          <a:latin typeface="Verdana"/>
                          <a:ea typeface="Calibri"/>
                          <a:cs typeface="Times New Roman"/>
                        </a:rPr>
                        <a:t>Скільки чарок/склянок </a:t>
                      </a:r>
                      <a:r>
                        <a:rPr lang="uk-UA" sz="800" b="1" u="sng">
                          <a:solidFill>
                            <a:srgbClr val="000000"/>
                          </a:solidFill>
                          <a:effectLst/>
                          <a:latin typeface="Verdana"/>
                          <a:ea typeface="Calibri"/>
                          <a:cs typeface="Times New Roman"/>
                        </a:rPr>
                        <a:t>міцних напоїв</a:t>
                      </a:r>
                      <a:r>
                        <a:rPr lang="uk-UA" sz="800" b="1">
                          <a:solidFill>
                            <a:srgbClr val="000000"/>
                          </a:solidFill>
                          <a:effectLst/>
                          <a:latin typeface="Verdana"/>
                          <a:ea typeface="Calibri"/>
                          <a:cs typeface="Times New Roman"/>
                        </a:rPr>
                        <a:t> ти випив(ла)?</a:t>
                      </a:r>
                      <a:endParaRPr lang="ru-RU" sz="900">
                        <a:effectLst/>
                        <a:latin typeface="Calibri"/>
                        <a:ea typeface="Calibri"/>
                        <a:cs typeface="Times New Roman"/>
                      </a:endParaRPr>
                    </a:p>
                  </a:txBody>
                  <a:tcPr marL="54392" marR="54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900">
                        <a:effectLst/>
                        <a:latin typeface="Calibri"/>
                        <a:ea typeface="Calibri"/>
                        <a:cs typeface="Times New Roman"/>
                      </a:endParaRP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900">
                        <a:effectLst/>
                        <a:latin typeface="Calibri"/>
                        <a:ea typeface="Calibri"/>
                        <a:cs typeface="Times New Roman"/>
                      </a:endParaRP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800" b="1">
                          <a:effectLst/>
                          <a:latin typeface="Verdana"/>
                          <a:ea typeface="Calibri"/>
                          <a:cs typeface="Arial"/>
                        </a:rPr>
                        <a:t>1</a:t>
                      </a:r>
                      <a:r>
                        <a:rPr lang="ru-RU" sz="800">
                          <a:effectLst/>
                          <a:latin typeface="Verdana"/>
                          <a:ea typeface="Calibri"/>
                          <a:cs typeface="Arial"/>
                        </a:rPr>
                        <a:t> </a:t>
                      </a:r>
                      <a:r>
                        <a:rPr lang="uk-UA" sz="800">
                          <a:effectLst/>
                          <a:latin typeface="Verdana"/>
                          <a:ea typeface="Calibri"/>
                          <a:cs typeface="Arial"/>
                        </a:rPr>
                        <a:t>чарка міцного напою =</a:t>
                      </a:r>
                      <a:r>
                        <a:rPr lang="uk-UA" sz="800" b="1">
                          <a:effectLst/>
                          <a:latin typeface="Verdana"/>
                          <a:ea typeface="Calibri"/>
                          <a:cs typeface="Arial"/>
                        </a:rPr>
                        <a:t> </a:t>
                      </a:r>
                      <a:r>
                        <a:rPr lang="ru-RU" sz="800" b="1">
                          <a:effectLst/>
                          <a:latin typeface="Verdana"/>
                          <a:ea typeface="Calibri"/>
                          <a:cs typeface="Arial"/>
                        </a:rPr>
                        <a:t>4</a:t>
                      </a:r>
                      <a:r>
                        <a:rPr lang="uk-UA" sz="800" b="1">
                          <a:effectLst/>
                          <a:latin typeface="Verdana"/>
                          <a:ea typeface="Calibri"/>
                          <a:cs typeface="Arial"/>
                        </a:rPr>
                        <a:t>0 мл</a:t>
                      </a:r>
                      <a:endParaRPr lang="ru-RU" sz="900">
                        <a:effectLst/>
                        <a:latin typeface="Calibri"/>
                        <a:ea typeface="Calibri"/>
                        <a:cs typeface="Times New Roman"/>
                      </a:endParaRPr>
                    </a:p>
                  </a:txBody>
                  <a:tcPr marL="54392" marR="54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26981">
                <a:tc>
                  <a:txBody>
                    <a:bodyPr/>
                    <a:lstStyle/>
                    <a:p>
                      <a:pPr>
                        <a:lnSpc>
                          <a:spcPct val="115000"/>
                        </a:lnSpc>
                        <a:spcAft>
                          <a:spcPts val="0"/>
                        </a:spcAft>
                        <a:tabLst>
                          <a:tab pos="-810260" algn="l"/>
                          <a:tab pos="540385" algn="l"/>
                          <a:tab pos="2628265" algn="ctr"/>
                          <a:tab pos="3348355" algn="ctr"/>
                          <a:tab pos="4068445" algn="ctr"/>
                          <a:tab pos="4788535" algn="ctr"/>
                          <a:tab pos="5508625" algn="ctr"/>
                        </a:tabLst>
                      </a:pPr>
                      <a:r>
                        <a:rPr lang="en-GB" sz="800" b="1">
                          <a:solidFill>
                            <a:srgbClr val="000000"/>
                          </a:solidFill>
                          <a:effectLst/>
                          <a:latin typeface="Verdana"/>
                          <a:ea typeface="Calibri"/>
                          <a:cs typeface="Times New Roman"/>
                        </a:rPr>
                        <a:t>d</a:t>
                      </a:r>
                      <a:r>
                        <a:rPr lang="ru-RU" sz="800" b="1">
                          <a:solidFill>
                            <a:srgbClr val="000000"/>
                          </a:solidFill>
                          <a:effectLst/>
                          <a:latin typeface="Verdana"/>
                          <a:ea typeface="Calibri"/>
                          <a:cs typeface="Times New Roman"/>
                        </a:rPr>
                        <a:t>. </a:t>
                      </a:r>
                      <a:r>
                        <a:rPr lang="uk-UA" sz="800" b="1">
                          <a:solidFill>
                            <a:srgbClr val="000000"/>
                          </a:solidFill>
                          <a:effectLst/>
                          <a:latin typeface="Verdana"/>
                          <a:ea typeface="Calibri"/>
                          <a:cs typeface="Times New Roman"/>
                        </a:rPr>
                        <a:t>Скільки склянок </a:t>
                      </a:r>
                      <a:r>
                        <a:rPr lang="uk-UA" sz="800" b="1" u="sng">
                          <a:solidFill>
                            <a:srgbClr val="000000"/>
                          </a:solidFill>
                          <a:effectLst/>
                          <a:latin typeface="Verdana"/>
                          <a:ea typeface="Calibri"/>
                          <a:cs typeface="Times New Roman"/>
                        </a:rPr>
                        <a:t>алкогольних коктейлів</a:t>
                      </a:r>
                      <a:r>
                        <a:rPr lang="uk-UA" sz="800" b="1">
                          <a:solidFill>
                            <a:srgbClr val="000000"/>
                          </a:solidFill>
                          <a:effectLst/>
                          <a:latin typeface="Verdana"/>
                          <a:ea typeface="Calibri"/>
                          <a:cs typeface="Times New Roman"/>
                        </a:rPr>
                        <a:t> ти випив(ла)?</a:t>
                      </a:r>
                      <a:endParaRPr lang="ru-RU" sz="900">
                        <a:effectLst/>
                        <a:latin typeface="Calibri"/>
                        <a:ea typeface="Calibri"/>
                        <a:cs typeface="Times New Roman"/>
                      </a:endParaRPr>
                    </a:p>
                    <a:p>
                      <a:pPr>
                        <a:lnSpc>
                          <a:spcPct val="115000"/>
                        </a:lnSpc>
                        <a:spcAft>
                          <a:spcPts val="0"/>
                        </a:spcAft>
                      </a:pPr>
                      <a:r>
                        <a:rPr lang="uk-UA" sz="800">
                          <a:effectLst/>
                          <a:latin typeface="Verdana"/>
                          <a:ea typeface="Calibri"/>
                          <a:cs typeface="Times New Roman"/>
                        </a:rPr>
                        <a:t> </a:t>
                      </a:r>
                      <a:endParaRPr lang="ru-RU" sz="900">
                        <a:effectLst/>
                        <a:latin typeface="Calibri"/>
                        <a:ea typeface="Calibri"/>
                        <a:cs typeface="Times New Roman"/>
                      </a:endParaRPr>
                    </a:p>
                  </a:txBody>
                  <a:tcPr marL="54392" marR="54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900" dirty="0">
                        <a:effectLst/>
                        <a:latin typeface="Calibri"/>
                        <a:ea typeface="Calibri"/>
                        <a:cs typeface="Times New Roman"/>
                      </a:endParaRP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900">
                          <a:effectLst/>
                          <a:latin typeface="Calibri"/>
                          <a:ea typeface="Calibri"/>
                          <a:cs typeface="Times New Roman"/>
                        </a:rPr>
                        <a:t> </a:t>
                      </a:r>
                    </a:p>
                  </a:txBody>
                  <a:tcPr marL="54392" marR="543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800" b="1" dirty="0">
                          <a:effectLst/>
                          <a:latin typeface="Verdana"/>
                          <a:ea typeface="Calibri"/>
                          <a:cs typeface="Arial"/>
                        </a:rPr>
                        <a:t>1</a:t>
                      </a:r>
                      <a:r>
                        <a:rPr lang="ru-RU" sz="800" dirty="0">
                          <a:effectLst/>
                          <a:latin typeface="Verdana"/>
                          <a:ea typeface="Calibri"/>
                          <a:cs typeface="Arial"/>
                        </a:rPr>
                        <a:t> </a:t>
                      </a:r>
                      <a:r>
                        <a:rPr lang="uk-UA" sz="800" dirty="0">
                          <a:effectLst/>
                          <a:latin typeface="Verdana"/>
                          <a:ea typeface="Calibri"/>
                          <a:cs typeface="Arial"/>
                        </a:rPr>
                        <a:t>склянка алкогольного коктейлю </a:t>
                      </a:r>
                      <a:r>
                        <a:rPr lang="ru-RU" sz="800" b="1" dirty="0">
                          <a:effectLst/>
                          <a:latin typeface="Verdana"/>
                          <a:ea typeface="Calibri"/>
                          <a:cs typeface="Arial"/>
                        </a:rPr>
                        <a:t>= 330 </a:t>
                      </a:r>
                      <a:r>
                        <a:rPr lang="uk-UA" sz="800" b="1" dirty="0">
                          <a:effectLst/>
                          <a:latin typeface="Verdana"/>
                          <a:ea typeface="Calibri"/>
                          <a:cs typeface="Arial"/>
                        </a:rPr>
                        <a:t>мл</a:t>
                      </a:r>
                      <a:endParaRPr lang="ru-RU" sz="900" dirty="0">
                        <a:effectLst/>
                        <a:latin typeface="Calibri"/>
                        <a:ea typeface="Calibri"/>
                        <a:cs typeface="Times New Roman"/>
                      </a:endParaRPr>
                    </a:p>
                  </a:txBody>
                  <a:tcPr marL="54392" marR="543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Объект 5"/>
          <p:cNvGraphicFramePr>
            <a:graphicFrameLocks noGrp="1"/>
          </p:cNvGraphicFramePr>
          <p:nvPr>
            <p:ph sz="half" idx="2"/>
            <p:extLst>
              <p:ext uri="{D42A27DB-BD31-4B8C-83A1-F6EECF244321}">
                <p14:modId xmlns:p14="http://schemas.microsoft.com/office/powerpoint/2010/main" val="2882012331"/>
              </p:ext>
            </p:extLst>
          </p:nvPr>
        </p:nvGraphicFramePr>
        <p:xfrm>
          <a:off x="4788025" y="1512977"/>
          <a:ext cx="3958579" cy="2428316"/>
        </p:xfrm>
        <a:graphic>
          <a:graphicData uri="http://schemas.openxmlformats.org/drawingml/2006/table">
            <a:tbl>
              <a:tblPr/>
              <a:tblGrid>
                <a:gridCol w="186883"/>
                <a:gridCol w="389180"/>
                <a:gridCol w="2010475"/>
                <a:gridCol w="1372041"/>
              </a:tblGrid>
              <a:tr h="544981">
                <a:tc gridSpan="2">
                  <a:txBody>
                    <a:bodyPr/>
                    <a:lstStyle/>
                    <a:p>
                      <a:pPr algn="l">
                        <a:lnSpc>
                          <a:spcPct val="115000"/>
                        </a:lnSpc>
                        <a:spcAft>
                          <a:spcPts val="1000"/>
                        </a:spcAft>
                      </a:pPr>
                      <a:r>
                        <a:rPr lang="en-US" sz="1200" b="1" dirty="0">
                          <a:effectLst/>
                          <a:latin typeface="Arial Narrow"/>
                          <a:ea typeface="Calibri"/>
                          <a:cs typeface="Times New Roman"/>
                        </a:rPr>
                        <a:t>HBSC </a:t>
                      </a:r>
                      <a:r>
                        <a:rPr lang="uk-UA" sz="1200" b="1" dirty="0">
                          <a:effectLst/>
                          <a:latin typeface="Arial Narrow"/>
                          <a:ea typeface="Calibri"/>
                          <a:cs typeface="Times New Roman"/>
                        </a:rPr>
                        <a:t>42</a:t>
                      </a:r>
                      <a:r>
                        <a:rPr lang="ru-RU" sz="1200" b="1" dirty="0">
                          <a:effectLst/>
                          <a:latin typeface="Arial Narrow"/>
                          <a:ea typeface="Calibri"/>
                          <a:cs typeface="Times New Roman"/>
                        </a:rPr>
                        <a:t>.</a:t>
                      </a:r>
                      <a:r>
                        <a:rPr lang="ru-RU" sz="1200" dirty="0">
                          <a:effectLst/>
                          <a:latin typeface="Arial Narrow"/>
                          <a:ea typeface="Calibri"/>
                          <a:cs typeface="Times New Roman"/>
                        </a:rPr>
                        <a:t>(МQ</a:t>
                      </a:r>
                      <a:r>
                        <a:rPr lang="uk-UA" sz="1200" dirty="0">
                          <a:effectLst/>
                          <a:latin typeface="Arial Narrow"/>
                          <a:ea typeface="Calibri"/>
                          <a:cs typeface="Times New Roman"/>
                        </a:rPr>
                        <a:t>24</a:t>
                      </a:r>
                      <a:r>
                        <a:rPr lang="ru-RU" sz="1200" dirty="0">
                          <a:effectLst/>
                          <a:latin typeface="Arial Narrow"/>
                          <a:ea typeface="Calibri"/>
                          <a:cs typeface="Times New Roman"/>
                        </a:rPr>
                        <a:t>)</a:t>
                      </a:r>
                      <a:endParaRPr lang="ru-RU" sz="1200" dirty="0">
                        <a:effectLst/>
                        <a:latin typeface="Calibri"/>
                        <a:ea typeface="Calibri"/>
                        <a:cs typeface="Times New Roman"/>
                      </a:endParaRPr>
                    </a:p>
                  </a:txBody>
                  <a:tcPr marL="21187" marR="21187" marT="0" marB="0">
                    <a:lnL>
                      <a:noFill/>
                    </a:lnL>
                    <a:lnR>
                      <a:noFill/>
                    </a:lnR>
                    <a:lnT>
                      <a:noFill/>
                    </a:lnT>
                    <a:lnB>
                      <a:noFill/>
                    </a:lnB>
                  </a:tcPr>
                </a:tc>
                <a:tc hMerge="1">
                  <a:txBody>
                    <a:bodyPr/>
                    <a:lstStyle/>
                    <a:p>
                      <a:endParaRPr lang="ru-RU"/>
                    </a:p>
                  </a:txBody>
                  <a:tcPr/>
                </a:tc>
                <a:tc gridSpan="2">
                  <a:txBody>
                    <a:bodyPr/>
                    <a:lstStyle/>
                    <a:p>
                      <a:pPr algn="l">
                        <a:lnSpc>
                          <a:spcPct val="115000"/>
                        </a:lnSpc>
                        <a:spcAft>
                          <a:spcPts val="1000"/>
                        </a:spcAft>
                      </a:pPr>
                      <a:r>
                        <a:rPr lang="uk-UA" sz="1200" b="1">
                          <a:effectLst/>
                          <a:latin typeface="Arial Narrow"/>
                          <a:ea typeface="Calibri"/>
                          <a:cs typeface="Calibri"/>
                        </a:rPr>
                        <a:t>Скільки порцій алкоголю ти зазвичай випиваєш у день, коли вживаєш алкоголь? </a:t>
                      </a:r>
                      <a:r>
                        <a:rPr lang="uk-UA" sz="1200" i="1">
                          <a:effectLst/>
                          <a:latin typeface="Arial Narrow"/>
                          <a:ea typeface="Calibri"/>
                          <a:cs typeface="Calibri"/>
                        </a:rPr>
                        <a:t>Використовуй ПРИКЛАДИ стандартних порцій, що показані на рисунку</a:t>
                      </a:r>
                      <a:endParaRPr lang="ru-RU" sz="1200">
                        <a:effectLst/>
                        <a:latin typeface="Calibri"/>
                        <a:ea typeface="Calibri"/>
                        <a:cs typeface="Times New Roman"/>
                      </a:endParaRPr>
                    </a:p>
                  </a:txBody>
                  <a:tcPr marL="21187" marR="21187" marT="0" marB="0">
                    <a:lnL>
                      <a:noFill/>
                    </a:lnL>
                    <a:lnR>
                      <a:noFill/>
                    </a:lnR>
                    <a:lnT>
                      <a:noFill/>
                    </a:lnT>
                    <a:lnB>
                      <a:noFill/>
                    </a:lnB>
                  </a:tcPr>
                </a:tc>
                <a:tc hMerge="1">
                  <a:txBody>
                    <a:bodyPr/>
                    <a:lstStyle/>
                    <a:p>
                      <a:endParaRPr lang="ru-RU"/>
                    </a:p>
                  </a:txBody>
                  <a:tcPr/>
                </a:tc>
              </a:tr>
              <a:tr h="226724">
                <a:tc rowSpan="6">
                  <a:txBody>
                    <a:bodyPr/>
                    <a:lstStyle/>
                    <a:p>
                      <a:pPr algn="l">
                        <a:lnSpc>
                          <a:spcPct val="115000"/>
                        </a:lnSpc>
                        <a:spcAft>
                          <a:spcPts val="1000"/>
                        </a:spcAft>
                      </a:pPr>
                      <a:r>
                        <a:rPr lang="ru-RU" sz="600">
                          <a:effectLst/>
                          <a:latin typeface="Arial Narrow"/>
                          <a:ea typeface="Calibri"/>
                          <a:cs typeface="Times New Roman"/>
                        </a:rPr>
                        <a:t> </a:t>
                      </a:r>
                      <a:endParaRPr lang="ru-RU" sz="600">
                        <a:effectLst/>
                        <a:latin typeface="Calibri"/>
                        <a:ea typeface="Calibri"/>
                        <a:cs typeface="Times New Roman"/>
                      </a:endParaRPr>
                    </a:p>
                  </a:txBody>
                  <a:tcPr marL="21187" marR="21187" marT="0" marB="0">
                    <a:lnL>
                      <a:noFill/>
                    </a:lnL>
                    <a:lnR>
                      <a:noFill/>
                    </a:lnR>
                    <a:lnT>
                      <a:noFill/>
                    </a:lnT>
                    <a:lnB>
                      <a:noFill/>
                    </a:lnB>
                  </a:tcPr>
                </a:tc>
                <a:tc>
                  <a:txBody>
                    <a:bodyPr/>
                    <a:lstStyle/>
                    <a:p>
                      <a:pPr algn="r">
                        <a:lnSpc>
                          <a:spcPct val="115000"/>
                        </a:lnSpc>
                        <a:spcAft>
                          <a:spcPts val="1000"/>
                        </a:spcAft>
                      </a:pPr>
                      <a:r>
                        <a:rPr lang="uk-UA" sz="1200">
                          <a:effectLst/>
                          <a:latin typeface="Arial Narrow"/>
                          <a:ea typeface="Calibri"/>
                          <a:cs typeface="Calibri"/>
                        </a:rPr>
                        <a:t>1 </a:t>
                      </a:r>
                      <a:r>
                        <a:rPr lang="uk-UA" sz="1200">
                          <a:effectLst/>
                          <a:latin typeface="Arial Narrow"/>
                          <a:ea typeface="Calibri"/>
                          <a:cs typeface="Calibri"/>
                          <a:sym typeface="Wingdings"/>
                        </a:rPr>
                        <a:t></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uk-UA" sz="1200">
                          <a:effectLst/>
                          <a:latin typeface="Arial Narrow"/>
                          <a:ea typeface="Calibri"/>
                          <a:cs typeface="Calibri"/>
                        </a:rPr>
                        <a:t>Я ніколи не вживаю алкоголь</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ru-RU" sz="600">
                          <a:effectLst/>
                          <a:latin typeface="Calibri"/>
                          <a:ea typeface="Calibri"/>
                          <a:cs typeface="Times New Roman"/>
                        </a:rPr>
                        <a:t> </a:t>
                      </a:r>
                    </a:p>
                  </a:txBody>
                  <a:tcPr marL="0" marR="0" marT="0" marB="0" anchor="ctr">
                    <a:lnL>
                      <a:noFill/>
                    </a:lnL>
                    <a:lnR>
                      <a:noFill/>
                    </a:lnR>
                    <a:lnT>
                      <a:noFill/>
                    </a:lnT>
                    <a:lnB>
                      <a:noFill/>
                    </a:lnB>
                  </a:tcPr>
                </a:tc>
              </a:tr>
              <a:tr h="226724">
                <a:tc vMerge="1">
                  <a:txBody>
                    <a:bodyPr/>
                    <a:lstStyle/>
                    <a:p>
                      <a:endParaRPr lang="ru-RU"/>
                    </a:p>
                  </a:txBody>
                  <a:tcPr/>
                </a:tc>
                <a:tc>
                  <a:txBody>
                    <a:bodyPr/>
                    <a:lstStyle/>
                    <a:p>
                      <a:pPr algn="r">
                        <a:lnSpc>
                          <a:spcPct val="115000"/>
                        </a:lnSpc>
                        <a:spcAft>
                          <a:spcPts val="1000"/>
                        </a:spcAft>
                      </a:pPr>
                      <a:r>
                        <a:rPr lang="uk-UA" sz="1200">
                          <a:effectLst/>
                          <a:latin typeface="Arial Narrow"/>
                          <a:ea typeface="Calibri"/>
                          <a:cs typeface="Calibri"/>
                        </a:rPr>
                        <a:t>2 </a:t>
                      </a:r>
                      <a:r>
                        <a:rPr lang="uk-UA" sz="1200">
                          <a:effectLst/>
                          <a:latin typeface="Arial Narrow"/>
                          <a:ea typeface="Calibri"/>
                          <a:cs typeface="Calibri"/>
                          <a:sym typeface="Wingdings"/>
                        </a:rPr>
                        <a:t></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uk-UA" sz="1200" dirty="0">
                          <a:effectLst/>
                          <a:latin typeface="Arial Narrow"/>
                          <a:ea typeface="Calibri"/>
                          <a:cs typeface="Calibri"/>
                        </a:rPr>
                        <a:t>Менше 1 порції</a:t>
                      </a:r>
                      <a:endParaRPr lang="ru-RU" sz="1200" dirty="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ru-RU" sz="600">
                          <a:effectLst/>
                          <a:latin typeface="Calibri"/>
                          <a:ea typeface="Calibri"/>
                          <a:cs typeface="Times New Roman"/>
                        </a:rPr>
                        <a:t> </a:t>
                      </a:r>
                    </a:p>
                  </a:txBody>
                  <a:tcPr marL="0" marR="0" marT="0" marB="0" anchor="ctr">
                    <a:lnL>
                      <a:noFill/>
                    </a:lnL>
                    <a:lnR>
                      <a:noFill/>
                    </a:lnR>
                    <a:lnT>
                      <a:noFill/>
                    </a:lnT>
                    <a:lnB>
                      <a:noFill/>
                    </a:lnB>
                  </a:tcPr>
                </a:tc>
              </a:tr>
              <a:tr h="226724">
                <a:tc vMerge="1">
                  <a:txBody>
                    <a:bodyPr/>
                    <a:lstStyle/>
                    <a:p>
                      <a:endParaRPr lang="ru-RU"/>
                    </a:p>
                  </a:txBody>
                  <a:tcPr/>
                </a:tc>
                <a:tc>
                  <a:txBody>
                    <a:bodyPr/>
                    <a:lstStyle/>
                    <a:p>
                      <a:pPr algn="r">
                        <a:lnSpc>
                          <a:spcPct val="115000"/>
                        </a:lnSpc>
                        <a:spcAft>
                          <a:spcPts val="1000"/>
                        </a:spcAft>
                      </a:pPr>
                      <a:r>
                        <a:rPr lang="uk-UA" sz="1200">
                          <a:effectLst/>
                          <a:latin typeface="Arial Narrow"/>
                          <a:ea typeface="Calibri"/>
                          <a:cs typeface="Calibri"/>
                        </a:rPr>
                        <a:t>3 </a:t>
                      </a:r>
                      <a:r>
                        <a:rPr lang="uk-UA" sz="1200">
                          <a:effectLst/>
                          <a:latin typeface="Arial Narrow"/>
                          <a:ea typeface="Calibri"/>
                          <a:cs typeface="Calibri"/>
                          <a:sym typeface="Wingdings"/>
                        </a:rPr>
                        <a:t></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uk-UA" sz="1200">
                          <a:effectLst/>
                          <a:latin typeface="Arial Narrow"/>
                          <a:ea typeface="Calibri"/>
                          <a:cs typeface="Calibri"/>
                        </a:rPr>
                        <a:t>1 порцію</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ru-RU" sz="600" dirty="0">
                          <a:effectLst/>
                          <a:latin typeface="Calibri"/>
                          <a:ea typeface="Calibri"/>
                          <a:cs typeface="Times New Roman"/>
                        </a:rPr>
                        <a:t> </a:t>
                      </a:r>
                    </a:p>
                  </a:txBody>
                  <a:tcPr marL="0" marR="0" marT="0" marB="0" anchor="ctr">
                    <a:lnL>
                      <a:noFill/>
                    </a:lnL>
                    <a:lnR>
                      <a:noFill/>
                    </a:lnR>
                    <a:lnT>
                      <a:noFill/>
                    </a:lnT>
                    <a:lnB>
                      <a:noFill/>
                    </a:lnB>
                  </a:tcPr>
                </a:tc>
              </a:tr>
              <a:tr h="226724">
                <a:tc vMerge="1">
                  <a:txBody>
                    <a:bodyPr/>
                    <a:lstStyle/>
                    <a:p>
                      <a:endParaRPr lang="ru-RU"/>
                    </a:p>
                  </a:txBody>
                  <a:tcPr/>
                </a:tc>
                <a:tc>
                  <a:txBody>
                    <a:bodyPr/>
                    <a:lstStyle/>
                    <a:p>
                      <a:pPr algn="r">
                        <a:lnSpc>
                          <a:spcPct val="115000"/>
                        </a:lnSpc>
                        <a:spcAft>
                          <a:spcPts val="1000"/>
                        </a:spcAft>
                      </a:pPr>
                      <a:r>
                        <a:rPr lang="uk-UA" sz="1200">
                          <a:effectLst/>
                          <a:latin typeface="Arial Narrow"/>
                          <a:ea typeface="Calibri"/>
                          <a:cs typeface="Calibri"/>
                        </a:rPr>
                        <a:t>4 </a:t>
                      </a:r>
                      <a:r>
                        <a:rPr lang="uk-UA" sz="1200">
                          <a:effectLst/>
                          <a:latin typeface="Arial Narrow"/>
                          <a:ea typeface="Calibri"/>
                          <a:cs typeface="Calibri"/>
                          <a:sym typeface="Wingdings"/>
                        </a:rPr>
                        <a:t></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uk-UA" sz="1200" dirty="0">
                          <a:effectLst/>
                          <a:latin typeface="Arial Narrow"/>
                          <a:ea typeface="Calibri"/>
                          <a:cs typeface="Calibri"/>
                        </a:rPr>
                        <a:t>2 порції</a:t>
                      </a:r>
                      <a:endParaRPr lang="ru-RU" sz="1200" dirty="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ru-RU" sz="600">
                          <a:effectLst/>
                          <a:latin typeface="Calibri"/>
                          <a:ea typeface="Calibri"/>
                          <a:cs typeface="Times New Roman"/>
                        </a:rPr>
                        <a:t> </a:t>
                      </a:r>
                    </a:p>
                  </a:txBody>
                  <a:tcPr marL="0" marR="0" marT="0" marB="0" anchor="ctr">
                    <a:lnL>
                      <a:noFill/>
                    </a:lnL>
                    <a:lnR>
                      <a:noFill/>
                    </a:lnR>
                    <a:lnT>
                      <a:noFill/>
                    </a:lnT>
                    <a:lnB>
                      <a:noFill/>
                    </a:lnB>
                  </a:tcPr>
                </a:tc>
              </a:tr>
              <a:tr h="226724">
                <a:tc vMerge="1">
                  <a:txBody>
                    <a:bodyPr/>
                    <a:lstStyle/>
                    <a:p>
                      <a:endParaRPr lang="ru-RU"/>
                    </a:p>
                  </a:txBody>
                  <a:tcPr/>
                </a:tc>
                <a:tc>
                  <a:txBody>
                    <a:bodyPr/>
                    <a:lstStyle/>
                    <a:p>
                      <a:pPr algn="r">
                        <a:lnSpc>
                          <a:spcPct val="115000"/>
                        </a:lnSpc>
                        <a:spcAft>
                          <a:spcPts val="1000"/>
                        </a:spcAft>
                      </a:pPr>
                      <a:r>
                        <a:rPr lang="en-US" sz="1200">
                          <a:effectLst/>
                          <a:latin typeface="Arial Narrow"/>
                          <a:ea typeface="Calibri"/>
                          <a:cs typeface="Calibri"/>
                        </a:rPr>
                        <a:t>5 </a:t>
                      </a:r>
                      <a:r>
                        <a:rPr lang="uk-UA" sz="1200">
                          <a:effectLst/>
                          <a:latin typeface="Arial Narrow"/>
                          <a:ea typeface="Calibri"/>
                          <a:cs typeface="Calibri"/>
                          <a:sym typeface="Wingdings"/>
                        </a:rPr>
                        <a:t></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uk-UA" sz="1200">
                          <a:effectLst/>
                          <a:latin typeface="Arial Narrow"/>
                          <a:ea typeface="Calibri"/>
                          <a:cs typeface="Calibri"/>
                        </a:rPr>
                        <a:t>3 порції</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ru-RU" sz="600" dirty="0">
                          <a:effectLst/>
                          <a:latin typeface="Calibri"/>
                          <a:ea typeface="Calibri"/>
                          <a:cs typeface="Times New Roman"/>
                        </a:rPr>
                        <a:t> </a:t>
                      </a:r>
                    </a:p>
                  </a:txBody>
                  <a:tcPr marL="0" marR="0" marT="0" marB="0" anchor="ctr">
                    <a:lnL>
                      <a:noFill/>
                    </a:lnL>
                    <a:lnR>
                      <a:noFill/>
                    </a:lnR>
                    <a:lnT>
                      <a:noFill/>
                    </a:lnT>
                    <a:lnB>
                      <a:noFill/>
                    </a:lnB>
                  </a:tcPr>
                </a:tc>
              </a:tr>
              <a:tr h="226724">
                <a:tc vMerge="1">
                  <a:txBody>
                    <a:bodyPr/>
                    <a:lstStyle/>
                    <a:p>
                      <a:endParaRPr lang="ru-RU"/>
                    </a:p>
                  </a:txBody>
                  <a:tcPr/>
                </a:tc>
                <a:tc>
                  <a:txBody>
                    <a:bodyPr/>
                    <a:lstStyle/>
                    <a:p>
                      <a:pPr algn="r">
                        <a:lnSpc>
                          <a:spcPct val="115000"/>
                        </a:lnSpc>
                        <a:spcAft>
                          <a:spcPts val="1000"/>
                        </a:spcAft>
                      </a:pPr>
                      <a:r>
                        <a:rPr lang="en-US" sz="1200">
                          <a:effectLst/>
                          <a:latin typeface="Arial Narrow"/>
                          <a:ea typeface="Calibri"/>
                          <a:cs typeface="Calibri"/>
                        </a:rPr>
                        <a:t>6 </a:t>
                      </a:r>
                      <a:r>
                        <a:rPr lang="uk-UA" sz="1200">
                          <a:effectLst/>
                          <a:latin typeface="Arial Narrow"/>
                          <a:ea typeface="Calibri"/>
                          <a:cs typeface="Calibri"/>
                          <a:sym typeface="Wingdings"/>
                        </a:rPr>
                        <a:t></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uk-UA" sz="1200">
                          <a:effectLst/>
                          <a:latin typeface="Arial Narrow"/>
                          <a:ea typeface="Calibri"/>
                          <a:cs typeface="Calibri"/>
                        </a:rPr>
                        <a:t>4 порції</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ru-RU" sz="600">
                          <a:effectLst/>
                          <a:latin typeface="Calibri"/>
                          <a:ea typeface="Calibri"/>
                          <a:cs typeface="Times New Roman"/>
                        </a:rPr>
                        <a:t> </a:t>
                      </a:r>
                    </a:p>
                  </a:txBody>
                  <a:tcPr marL="0" marR="0" marT="0" marB="0" anchor="ctr">
                    <a:lnL>
                      <a:noFill/>
                    </a:lnL>
                    <a:lnR>
                      <a:noFill/>
                    </a:lnR>
                    <a:lnT>
                      <a:noFill/>
                    </a:lnT>
                    <a:lnB>
                      <a:noFill/>
                    </a:lnB>
                  </a:tcPr>
                </a:tc>
              </a:tr>
              <a:tr h="226724">
                <a:tc>
                  <a:txBody>
                    <a:bodyPr/>
                    <a:lstStyle/>
                    <a:p>
                      <a:pPr algn="l">
                        <a:lnSpc>
                          <a:spcPct val="115000"/>
                        </a:lnSpc>
                        <a:spcAft>
                          <a:spcPts val="1000"/>
                        </a:spcAft>
                      </a:pPr>
                      <a:r>
                        <a:rPr lang="ru-RU" sz="600">
                          <a:effectLst/>
                          <a:latin typeface="Arial Narrow"/>
                          <a:ea typeface="Calibri"/>
                          <a:cs typeface="Times New Roman"/>
                        </a:rPr>
                        <a:t> </a:t>
                      </a:r>
                      <a:endParaRPr lang="ru-RU" sz="600">
                        <a:effectLst/>
                        <a:latin typeface="Calibri"/>
                        <a:ea typeface="Calibri"/>
                        <a:cs typeface="Times New Roman"/>
                      </a:endParaRPr>
                    </a:p>
                  </a:txBody>
                  <a:tcPr marL="21187" marR="21187" marT="0" marB="0">
                    <a:lnL>
                      <a:noFill/>
                    </a:lnL>
                    <a:lnR>
                      <a:noFill/>
                    </a:lnR>
                    <a:lnT>
                      <a:noFill/>
                    </a:lnT>
                    <a:lnB>
                      <a:noFill/>
                    </a:lnB>
                  </a:tcPr>
                </a:tc>
                <a:tc>
                  <a:txBody>
                    <a:bodyPr/>
                    <a:lstStyle/>
                    <a:p>
                      <a:pPr algn="r">
                        <a:lnSpc>
                          <a:spcPct val="115000"/>
                        </a:lnSpc>
                        <a:spcAft>
                          <a:spcPts val="1000"/>
                        </a:spcAft>
                      </a:pPr>
                      <a:r>
                        <a:rPr lang="uk-UA" sz="1200">
                          <a:effectLst/>
                          <a:latin typeface="Arial Narrow"/>
                          <a:ea typeface="Calibri"/>
                          <a:cs typeface="Calibri"/>
                        </a:rPr>
                        <a:t>7 </a:t>
                      </a:r>
                      <a:r>
                        <a:rPr lang="uk-UA" sz="1200">
                          <a:effectLst/>
                          <a:latin typeface="Arial Narrow"/>
                          <a:ea typeface="Calibri"/>
                          <a:cs typeface="Calibri"/>
                          <a:sym typeface="Wingdings"/>
                        </a:rPr>
                        <a:t></a:t>
                      </a:r>
                      <a:endParaRPr lang="ru-RU" sz="120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uk-UA" sz="1200" dirty="0">
                          <a:effectLst/>
                          <a:latin typeface="Arial Narrow"/>
                          <a:ea typeface="Calibri"/>
                          <a:cs typeface="Calibri"/>
                        </a:rPr>
                        <a:t>5 і більше порцій</a:t>
                      </a:r>
                      <a:endParaRPr lang="ru-RU" sz="1200" dirty="0">
                        <a:effectLst/>
                        <a:latin typeface="Calibri"/>
                        <a:ea typeface="Calibri"/>
                        <a:cs typeface="Times New Roman"/>
                      </a:endParaRPr>
                    </a:p>
                  </a:txBody>
                  <a:tcPr marL="21187" marR="21187" marT="0" marB="0">
                    <a:lnL>
                      <a:noFill/>
                    </a:lnL>
                    <a:lnR>
                      <a:noFill/>
                    </a:lnR>
                    <a:lnT>
                      <a:noFill/>
                    </a:lnT>
                    <a:lnB>
                      <a:noFill/>
                    </a:lnB>
                  </a:tcPr>
                </a:tc>
                <a:tc>
                  <a:txBody>
                    <a:bodyPr/>
                    <a:lstStyle/>
                    <a:p>
                      <a:pPr algn="l">
                        <a:lnSpc>
                          <a:spcPct val="115000"/>
                        </a:lnSpc>
                        <a:spcAft>
                          <a:spcPts val="1000"/>
                        </a:spcAft>
                      </a:pPr>
                      <a:r>
                        <a:rPr lang="ru-RU" sz="600" dirty="0">
                          <a:effectLst/>
                          <a:latin typeface="Calibri"/>
                          <a:ea typeface="Calibri"/>
                          <a:cs typeface="Times New Roman"/>
                        </a:rPr>
                        <a:t> </a:t>
                      </a:r>
                    </a:p>
                  </a:txBody>
                  <a:tcPr marL="0" marR="0" marT="0" marB="0" anchor="ctr">
                    <a:lnL>
                      <a:noFill/>
                    </a:lnL>
                    <a:lnR>
                      <a:noFill/>
                    </a:lnR>
                    <a:lnT>
                      <a:noFill/>
                    </a:lnT>
                    <a:lnB>
                      <a:noFill/>
                    </a:lnB>
                  </a:tcPr>
                </a:tc>
              </a:tr>
            </a:tbl>
          </a:graphicData>
        </a:graphic>
      </p:graphicFrame>
      <p:pic>
        <p:nvPicPr>
          <p:cNvPr id="4103" name="Picture 11" descr="chang"/>
          <p:cNvPicPr>
            <a:picLocks noChangeAspect="1" noChangeArrowheads="1"/>
          </p:cNvPicPr>
          <p:nvPr/>
        </p:nvPicPr>
        <p:blipFill>
          <a:blip r:embed="rId2">
            <a:extLst>
              <a:ext uri="{28A0092B-C50C-407E-A947-70E740481C1C}">
                <a14:useLocalDpi xmlns:a14="http://schemas.microsoft.com/office/drawing/2010/main" val="0"/>
              </a:ext>
            </a:extLst>
          </a:blip>
          <a:srcRect l="33496" r="31104"/>
          <a:stretch>
            <a:fillRect/>
          </a:stretch>
        </p:blipFill>
        <p:spPr bwMode="auto">
          <a:xfrm>
            <a:off x="2656358" y="2574925"/>
            <a:ext cx="3968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12" descr="bierglas"/>
          <p:cNvPicPr>
            <a:picLocks noChangeAspect="1" noChangeArrowheads="1"/>
          </p:cNvPicPr>
          <p:nvPr/>
        </p:nvPicPr>
        <p:blipFill>
          <a:blip r:embed="rId3">
            <a:extLst>
              <a:ext uri="{28A0092B-C50C-407E-A947-70E740481C1C}">
                <a14:useLocalDpi xmlns:a14="http://schemas.microsoft.com/office/drawing/2010/main" val="0"/>
              </a:ext>
            </a:extLst>
          </a:blip>
          <a:srcRect l="22675" t="14613" r="18459" b="3824"/>
          <a:stretch>
            <a:fillRect/>
          </a:stretch>
        </p:blipFill>
        <p:spPr bwMode="auto">
          <a:xfrm>
            <a:off x="2063243" y="2574925"/>
            <a:ext cx="4286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13" descr="j03143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136" y="3645024"/>
            <a:ext cx="377825" cy="647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14" descr="j031431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5082" y="3501431"/>
            <a:ext cx="256893" cy="79129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15" descr="schnaps"/>
          <p:cNvPicPr>
            <a:picLocks noChangeAspect="1" noChangeArrowheads="1"/>
          </p:cNvPicPr>
          <p:nvPr/>
        </p:nvPicPr>
        <p:blipFill>
          <a:blip r:embed="rId6">
            <a:extLst>
              <a:ext uri="{28A0092B-C50C-407E-A947-70E740481C1C}">
                <a14:useLocalDpi xmlns:a14="http://schemas.microsoft.com/office/drawing/2010/main" val="0"/>
              </a:ext>
            </a:extLst>
          </a:blip>
          <a:srcRect l="36661" t="71983" r="39307"/>
          <a:stretch>
            <a:fillRect/>
          </a:stretch>
        </p:blipFill>
        <p:spPr bwMode="auto">
          <a:xfrm>
            <a:off x="2144935" y="4654028"/>
            <a:ext cx="2762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16" descr="j031431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6358" y="4541316"/>
            <a:ext cx="454025" cy="57785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2529" y="5445224"/>
            <a:ext cx="323850" cy="617538"/>
          </a:xfrm>
          <a:prstGeom prst="rect">
            <a:avLst/>
          </a:prstGeom>
          <a:solidFill>
            <a:srgbClr val="FFFFFF"/>
          </a:solidFill>
        </p:spPr>
      </p:pic>
      <p:sp>
        <p:nvSpPr>
          <p:cNvPr id="7" name="Rectangle 9"/>
          <p:cNvSpPr>
            <a:spLocks noChangeArrowheads="1"/>
          </p:cNvSpPr>
          <p:nvPr/>
        </p:nvSpPr>
        <p:spPr bwMode="auto">
          <a:xfrm>
            <a:off x="4648200" y="2971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4104" name="Рисунок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088" y="3959963"/>
            <a:ext cx="3238500" cy="24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827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323528" y="1268760"/>
            <a:ext cx="4172272" cy="4857403"/>
          </a:xfrm>
        </p:spPr>
        <p:txBody>
          <a:bodyPr>
            <a:normAutofit fontScale="62500" lnSpcReduction="20000"/>
          </a:bodyPr>
          <a:lstStyle/>
          <a:p>
            <a:pPr marL="0" indent="0">
              <a:lnSpc>
                <a:spcPct val="115000"/>
              </a:lnSpc>
              <a:spcAft>
                <a:spcPts val="0"/>
              </a:spcAft>
              <a:buNone/>
              <a:tabLst>
                <a:tab pos="2628265" algn="ctr"/>
                <a:tab pos="3348355" algn="ctr"/>
                <a:tab pos="4068445" algn="ctr"/>
                <a:tab pos="4788535" algn="ctr"/>
                <a:tab pos="5508625" algn="ctr"/>
              </a:tabLst>
            </a:pPr>
            <a:r>
              <a:rPr lang="en-GB" b="1" dirty="0" smtClean="0">
                <a:effectLst/>
                <a:latin typeface="Verdana"/>
                <a:ea typeface="Calibri"/>
                <a:cs typeface="Times New Roman"/>
              </a:rPr>
              <a:t>When (if ever) did you FIRST do each of the following things?</a:t>
            </a:r>
            <a:endParaRPr lang="ru-RU" sz="1600" dirty="0">
              <a:ea typeface="Calibri"/>
              <a:cs typeface="Times New Roman"/>
            </a:endParaRPr>
          </a:p>
          <a:p>
            <a:pPr>
              <a:lnSpc>
                <a:spcPct val="115000"/>
              </a:lnSpc>
              <a:spcAft>
                <a:spcPts val="0"/>
              </a:spcAft>
              <a:tabLst>
                <a:tab pos="2484120" algn="ctr"/>
                <a:tab pos="2952115" algn="ctr"/>
                <a:tab pos="3420745" algn="ctr"/>
                <a:tab pos="3888740" algn="ctr"/>
                <a:tab pos="4356735" algn="ctr"/>
                <a:tab pos="4824730" algn="ctr"/>
                <a:tab pos="5292725" algn="ctr"/>
                <a:tab pos="6228715" algn="ctr"/>
              </a:tabLst>
            </a:pPr>
            <a:r>
              <a:rPr lang="en-GB" dirty="0" smtClean="0">
                <a:effectLst/>
                <a:latin typeface="Verdana"/>
                <a:ea typeface="Calibri"/>
                <a:cs typeface="Times New Roman"/>
              </a:rPr>
              <a:t> </a:t>
            </a:r>
            <a:endParaRPr lang="ru-RU" sz="1600" dirty="0">
              <a:ea typeface="Calibri"/>
              <a:cs typeface="Times New Roman"/>
            </a:endParaRPr>
          </a:p>
          <a:p>
            <a:pPr>
              <a:lnSpc>
                <a:spcPct val="115000"/>
              </a:lnSpc>
              <a:spcAft>
                <a:spcPts val="0"/>
              </a:spcAft>
              <a:tabLst>
                <a:tab pos="2484120" algn="ctr"/>
                <a:tab pos="2952115" algn="ctr"/>
                <a:tab pos="3420745" algn="ctr"/>
                <a:tab pos="3888740" algn="ctr"/>
                <a:tab pos="4356735" algn="ctr"/>
                <a:tab pos="4824730" algn="ctr"/>
                <a:tab pos="5292725" algn="ctr"/>
                <a:tab pos="6228715" algn="ctr"/>
              </a:tabLst>
            </a:pPr>
            <a:r>
              <a:rPr lang="en-GB" dirty="0" smtClean="0">
                <a:effectLst/>
                <a:latin typeface="Verdana"/>
                <a:ea typeface="Calibri"/>
                <a:cs typeface="Times New Roman"/>
              </a:rPr>
              <a:t>a) Try tranquillisers or sedatives (without  a doctor’s prescription)</a:t>
            </a:r>
            <a:endParaRPr lang="ru-RU" sz="1600" dirty="0">
              <a:ea typeface="Calibri"/>
              <a:cs typeface="Times New Roman"/>
            </a:endParaRPr>
          </a:p>
          <a:p>
            <a:pPr>
              <a:lnSpc>
                <a:spcPct val="115000"/>
              </a:lnSpc>
              <a:spcAft>
                <a:spcPts val="0"/>
              </a:spcAft>
              <a:tabLst>
                <a:tab pos="2484120" algn="ctr"/>
                <a:tab pos="2952115" algn="ctr"/>
                <a:tab pos="3420745" algn="ctr"/>
                <a:tab pos="3888740" algn="ctr"/>
                <a:tab pos="4356735" algn="ctr"/>
                <a:tab pos="4824730" algn="ctr"/>
                <a:tab pos="5292725" algn="ctr"/>
                <a:tab pos="6228715" algn="ctr"/>
              </a:tabLst>
            </a:pPr>
            <a:r>
              <a:rPr lang="en-GB" dirty="0" smtClean="0">
                <a:effectLst/>
                <a:latin typeface="Verdana"/>
                <a:ea typeface="Calibri"/>
                <a:cs typeface="Times New Roman"/>
              </a:rPr>
              <a:t>b) Try amphetamines</a:t>
            </a:r>
            <a:endParaRPr lang="ru-RU" sz="1600" dirty="0">
              <a:ea typeface="Calibri"/>
              <a:cs typeface="Times New Roman"/>
            </a:endParaRPr>
          </a:p>
          <a:p>
            <a:pPr>
              <a:lnSpc>
                <a:spcPct val="115000"/>
              </a:lnSpc>
              <a:spcAft>
                <a:spcPts val="0"/>
              </a:spcAft>
              <a:tabLst>
                <a:tab pos="2484120" algn="ctr"/>
                <a:tab pos="2952115" algn="ctr"/>
                <a:tab pos="3420745" algn="ctr"/>
                <a:tab pos="3888740" algn="ctr"/>
                <a:tab pos="4356735" algn="ctr"/>
                <a:tab pos="4824730" algn="ctr"/>
                <a:tab pos="5292725" algn="ctr"/>
                <a:tab pos="6228715" algn="ctr"/>
              </a:tabLst>
            </a:pPr>
            <a:r>
              <a:rPr lang="en-GB" dirty="0" smtClean="0">
                <a:effectLst/>
                <a:latin typeface="Verdana"/>
                <a:ea typeface="Calibri"/>
                <a:cs typeface="Times New Roman"/>
              </a:rPr>
              <a:t>c) Try ecstasy</a:t>
            </a:r>
            <a:endParaRPr lang="ru-RU" sz="1600" dirty="0">
              <a:ea typeface="Calibri"/>
              <a:cs typeface="Times New Roman"/>
            </a:endParaRPr>
          </a:p>
          <a:p>
            <a:pPr>
              <a:lnSpc>
                <a:spcPct val="115000"/>
              </a:lnSpc>
              <a:spcAft>
                <a:spcPts val="0"/>
              </a:spcAft>
              <a:tabLst>
                <a:tab pos="2484120" algn="ctr"/>
                <a:tab pos="2952115" algn="ctr"/>
                <a:tab pos="3420745" algn="ctr"/>
                <a:tab pos="3888740" algn="ctr"/>
                <a:tab pos="4356735" algn="ctr"/>
                <a:tab pos="4824730" algn="ctr"/>
                <a:tab pos="5292725" algn="ctr"/>
                <a:tab pos="6228715" algn="ctr"/>
              </a:tabLst>
            </a:pPr>
            <a:r>
              <a:rPr lang="en-GB" dirty="0" smtClean="0">
                <a:effectLst/>
                <a:latin typeface="Verdana"/>
                <a:ea typeface="Calibri"/>
                <a:cs typeface="Times New Roman"/>
              </a:rPr>
              <a:t>d) Try inhalants </a:t>
            </a:r>
            <a:r>
              <a:rPr lang="en-GB" dirty="0" smtClean="0">
                <a:effectLst/>
                <a:highlight>
                  <a:srgbClr val="FFFF00"/>
                </a:highlight>
                <a:latin typeface="Verdana"/>
                <a:ea typeface="Calibri"/>
                <a:cs typeface="Times New Roman"/>
              </a:rPr>
              <a:t>[INSERT NATIONALLY RELEVANT </a:t>
            </a:r>
            <a:r>
              <a:rPr lang="en-GB" dirty="0" smtClean="0">
                <a:effectLst/>
                <a:latin typeface="Verdana"/>
                <a:ea typeface="Calibri"/>
                <a:cs typeface="Times New Roman"/>
              </a:rPr>
              <a:t> </a:t>
            </a:r>
            <a:r>
              <a:rPr lang="en-GB" dirty="0" smtClean="0">
                <a:effectLst/>
                <a:highlight>
                  <a:srgbClr val="FFFF00"/>
                </a:highlight>
                <a:latin typeface="Verdana"/>
                <a:ea typeface="Calibri"/>
                <a:cs typeface="Times New Roman"/>
              </a:rPr>
              <a:t>EXAMPLES]</a:t>
            </a:r>
            <a:r>
              <a:rPr lang="en-GB" dirty="0" smtClean="0">
                <a:effectLst/>
                <a:latin typeface="Verdana"/>
                <a:ea typeface="Calibri"/>
                <a:cs typeface="Times New Roman"/>
              </a:rPr>
              <a:t> in order to get high</a:t>
            </a:r>
            <a:endParaRPr lang="ru-RU" sz="1600" dirty="0">
              <a:ea typeface="Calibri"/>
              <a:cs typeface="Times New Roman"/>
            </a:endParaRPr>
          </a:p>
          <a:p>
            <a:pPr>
              <a:lnSpc>
                <a:spcPct val="115000"/>
              </a:lnSpc>
              <a:spcAft>
                <a:spcPts val="0"/>
              </a:spcAft>
              <a:tabLst>
                <a:tab pos="2484120" algn="ctr"/>
                <a:tab pos="2952115" algn="ctr"/>
                <a:tab pos="3420745" algn="ctr"/>
                <a:tab pos="3888740" algn="ctr"/>
                <a:tab pos="4356735" algn="ctr"/>
                <a:tab pos="4824730" algn="ctr"/>
                <a:tab pos="5292725" algn="ctr"/>
                <a:tab pos="6228715" algn="ctr"/>
              </a:tabLst>
            </a:pPr>
            <a:r>
              <a:rPr lang="en-GB" dirty="0" smtClean="0">
                <a:effectLst/>
                <a:latin typeface="Verdana"/>
                <a:ea typeface="Calibri"/>
                <a:cs typeface="Times New Roman"/>
              </a:rPr>
              <a:t>e) Try alcohol together with pills (</a:t>
            </a:r>
            <a:r>
              <a:rPr lang="en-GB" dirty="0" err="1" smtClean="0">
                <a:effectLst/>
                <a:latin typeface="Verdana"/>
                <a:ea typeface="Calibri"/>
                <a:cs typeface="Times New Roman"/>
              </a:rPr>
              <a:t>medica-ments</a:t>
            </a:r>
            <a:r>
              <a:rPr lang="en-GB" dirty="0" smtClean="0">
                <a:effectLst/>
                <a:latin typeface="Verdana"/>
                <a:ea typeface="Calibri"/>
                <a:cs typeface="Times New Roman"/>
              </a:rPr>
              <a:t>) in order to get high</a:t>
            </a:r>
            <a:endParaRPr lang="ru-RU" sz="1600" dirty="0">
              <a:ea typeface="Calibri"/>
              <a:cs typeface="Times New Roman"/>
            </a:endParaRPr>
          </a:p>
          <a:p>
            <a:endParaRPr lang="ru-RU" dirty="0"/>
          </a:p>
        </p:txBody>
      </p:sp>
      <p:sp>
        <p:nvSpPr>
          <p:cNvPr id="5" name="Заголовок 1"/>
          <p:cNvSpPr>
            <a:spLocks noGrp="1"/>
          </p:cNvSpPr>
          <p:nvPr>
            <p:ph type="title"/>
          </p:nvPr>
        </p:nvSpPr>
        <p:spPr>
          <a:xfrm>
            <a:off x="457200" y="274638"/>
            <a:ext cx="8229600" cy="778098"/>
          </a:xfrm>
        </p:spPr>
        <p:txBody>
          <a:bodyPr>
            <a:normAutofit/>
          </a:bodyPr>
          <a:lstStyle/>
          <a:p>
            <a:r>
              <a:rPr lang="uk-UA" b="1" dirty="0" smtClean="0">
                <a:solidFill>
                  <a:srgbClr val="C00000"/>
                </a:solidFill>
                <a:latin typeface="Verdana" panose="020B0604030504040204" pitchFamily="34" charset="0"/>
                <a:ea typeface="Verdana" panose="020B0604030504040204" pitchFamily="34" charset="0"/>
                <a:cs typeface="Verdana" panose="020B0604030504040204" pitchFamily="34" charset="0"/>
              </a:rPr>
              <a:t>Важливість пілотування</a:t>
            </a:r>
            <a:endParaRPr lang="ru-RU"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5796136" y="3068960"/>
            <a:ext cx="3096344" cy="1446550"/>
          </a:xfrm>
          <a:prstGeom prst="rect">
            <a:avLst/>
          </a:prstGeom>
          <a:noFill/>
          <a:ln>
            <a:solidFill>
              <a:schemeClr val="accent1"/>
            </a:solidFill>
          </a:ln>
        </p:spPr>
        <p:txBody>
          <a:bodyPr wrap="square" rtlCol="0">
            <a:spAutoFit/>
          </a:bodyPr>
          <a:lstStyle/>
          <a:p>
            <a:pPr algn="ctr"/>
            <a:r>
              <a:rPr lang="uk-UA" sz="2200" b="1" dirty="0" smtClean="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Є можливість додати національну особливість!!!! </a:t>
            </a:r>
            <a:endParaRPr lang="ru-RU" sz="2200" b="1"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32201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14290"/>
            <a:ext cx="8515352" cy="550414"/>
          </a:xfrm>
        </p:spPr>
        <p:txBody>
          <a:bodyPr>
            <a:normAutofit fontScale="90000"/>
          </a:bodyPr>
          <a:lstStyle/>
          <a:p>
            <a:pPr algn="ctr">
              <a:lnSpc>
                <a:spcPct val="80000"/>
              </a:lnSpc>
            </a:pPr>
            <a:r>
              <a:rPr lang="uk-UA" sz="4000" b="1" dirty="0" smtClean="0">
                <a:solidFill>
                  <a:srgbClr val="FF0000"/>
                </a:solidFill>
              </a:rPr>
              <a:t>Ключові акценти </a:t>
            </a:r>
            <a:endParaRPr lang="uk-UA" sz="3200" b="0" i="1" dirty="0">
              <a:solidFill>
                <a:schemeClr val="tx1"/>
              </a:solidFill>
            </a:endParaRPr>
          </a:p>
        </p:txBody>
      </p:sp>
      <p:sp>
        <p:nvSpPr>
          <p:cNvPr id="3" name="TextBox 2"/>
          <p:cNvSpPr txBox="1"/>
          <p:nvPr/>
        </p:nvSpPr>
        <p:spPr>
          <a:xfrm>
            <a:off x="-6898" y="836712"/>
            <a:ext cx="9043394" cy="4970591"/>
          </a:xfrm>
          <a:prstGeom prst="rect">
            <a:avLst/>
          </a:prstGeom>
          <a:noFill/>
        </p:spPr>
        <p:txBody>
          <a:bodyPr wrap="square" rtlCol="0">
            <a:spAutoFit/>
          </a:bodyPr>
          <a:lstStyle/>
          <a:p>
            <a:pPr lvl="1" indent="-365125">
              <a:buBlip>
                <a:blip r:embed="rId3"/>
              </a:buBlip>
            </a:pPr>
            <a:r>
              <a:rPr lang="uk-UA" sz="2000" dirty="0" smtClean="0">
                <a:solidFill>
                  <a:srgbClr val="002060"/>
                </a:solidFill>
                <a:latin typeface="Calibri" pitchFamily="34" charset="0"/>
                <a:cs typeface="Calibri" pitchFamily="34" charset="0"/>
              </a:rPr>
              <a:t>Проведення постійних національних, репрезентативних опитувань серед молоді дають </a:t>
            </a:r>
            <a:r>
              <a:rPr lang="uk-UA" sz="2000" dirty="0">
                <a:solidFill>
                  <a:srgbClr val="002060"/>
                </a:solidFill>
                <a:latin typeface="Calibri" pitchFamily="34" charset="0"/>
                <a:cs typeface="Calibri" pitchFamily="34" charset="0"/>
              </a:rPr>
              <a:t>можливість :</a:t>
            </a:r>
            <a:endParaRPr lang="uk-UA" sz="2000" dirty="0" smtClean="0">
              <a:solidFill>
                <a:srgbClr val="002060"/>
              </a:solidFill>
              <a:latin typeface="Calibri" pitchFamily="34" charset="0"/>
              <a:cs typeface="Calibri" pitchFamily="34" charset="0"/>
            </a:endParaRPr>
          </a:p>
          <a:p>
            <a:pPr lvl="2" indent="-365125">
              <a:buBlip>
                <a:blip r:embed="rId3"/>
              </a:buBlip>
            </a:pPr>
            <a:r>
              <a:rPr lang="uk-UA" sz="2000" dirty="0" smtClean="0">
                <a:solidFill>
                  <a:srgbClr val="002060"/>
                </a:solidFill>
                <a:latin typeface="Calibri" pitchFamily="34" charset="0"/>
                <a:cs typeface="Calibri" pitchFamily="34" charset="0"/>
              </a:rPr>
              <a:t>відслідковувати тенденції </a:t>
            </a:r>
          </a:p>
          <a:p>
            <a:pPr lvl="2" indent="-365125">
              <a:buBlip>
                <a:blip r:embed="rId3"/>
              </a:buBlip>
            </a:pPr>
            <a:r>
              <a:rPr lang="uk-UA" sz="2000" dirty="0" smtClean="0">
                <a:solidFill>
                  <a:srgbClr val="002060"/>
                </a:solidFill>
                <a:latin typeface="Calibri" pitchFamily="34" charset="0"/>
                <a:cs typeface="Calibri" pitchFamily="34" charset="0"/>
              </a:rPr>
              <a:t>фіксувати вплив змін у політиці, інформаційно-освітніх програмах,  регулюванні рекламної діяльності тощо;</a:t>
            </a:r>
          </a:p>
          <a:p>
            <a:pPr lvl="2" indent="-365125">
              <a:buBlip>
                <a:blip r:embed="rId3"/>
              </a:buBlip>
            </a:pPr>
            <a:r>
              <a:rPr lang="uk-UA" sz="2000" dirty="0" smtClean="0">
                <a:solidFill>
                  <a:srgbClr val="002060"/>
                </a:solidFill>
                <a:latin typeface="Calibri" pitchFamily="34" charset="0"/>
                <a:cs typeface="Calibri" pitchFamily="34" charset="0"/>
              </a:rPr>
              <a:t>впливати </a:t>
            </a:r>
            <a:r>
              <a:rPr lang="uk-UA" sz="2000" dirty="0">
                <a:solidFill>
                  <a:srgbClr val="002060"/>
                </a:solidFill>
                <a:latin typeface="Calibri" pitchFamily="34" charset="0"/>
                <a:cs typeface="Calibri" pitchFamily="34" charset="0"/>
              </a:rPr>
              <a:t>на формування адекватної державної політики щодо </a:t>
            </a:r>
            <a:r>
              <a:rPr lang="uk-UA" sz="2000" dirty="0" smtClean="0">
                <a:solidFill>
                  <a:srgbClr val="002060"/>
                </a:solidFill>
                <a:latin typeface="Calibri" pitchFamily="34" charset="0"/>
                <a:cs typeface="Calibri" pitchFamily="34" charset="0"/>
              </a:rPr>
              <a:t>проблем молодого покоління;</a:t>
            </a:r>
          </a:p>
          <a:p>
            <a:pPr lvl="2" indent="-365125">
              <a:buBlip>
                <a:blip r:embed="rId3"/>
              </a:buBlip>
            </a:pPr>
            <a:r>
              <a:rPr lang="uk-UA" sz="2000" dirty="0" smtClean="0">
                <a:solidFill>
                  <a:srgbClr val="002060"/>
                </a:solidFill>
                <a:latin typeface="Calibri" pitchFamily="34" charset="0"/>
                <a:cs typeface="Calibri" pitchFamily="34" charset="0"/>
              </a:rPr>
              <a:t>визначати актуальні акценти політики з врахуванням особливостей статевовікових груп.</a:t>
            </a:r>
          </a:p>
          <a:p>
            <a:pPr marL="549275" lvl="2"/>
            <a:endParaRPr lang="uk-UA" sz="2000" dirty="0">
              <a:solidFill>
                <a:srgbClr val="002060"/>
              </a:solidFill>
              <a:latin typeface="Calibri" pitchFamily="34" charset="0"/>
              <a:cs typeface="Calibri" pitchFamily="34" charset="0"/>
            </a:endParaRPr>
          </a:p>
          <a:p>
            <a:pPr lvl="1" indent="-365125">
              <a:buBlip>
                <a:blip r:embed="rId3"/>
              </a:buBlip>
            </a:pPr>
            <a:r>
              <a:rPr lang="uk-UA" sz="2000" dirty="0" smtClean="0">
                <a:solidFill>
                  <a:srgbClr val="002060"/>
                </a:solidFill>
                <a:latin typeface="Calibri" pitchFamily="34" charset="0"/>
                <a:cs typeface="Calibri" pitchFamily="34" charset="0"/>
              </a:rPr>
              <a:t>Постає необхідність розширення </a:t>
            </a:r>
            <a:r>
              <a:rPr lang="uk-UA" sz="2000" dirty="0">
                <a:solidFill>
                  <a:srgbClr val="002060"/>
                </a:solidFill>
                <a:latin typeface="Calibri" pitchFamily="34" charset="0"/>
                <a:cs typeface="Calibri" pitchFamily="34" charset="0"/>
              </a:rPr>
              <a:t>вибірки та отримання результатів на рівні </a:t>
            </a:r>
            <a:r>
              <a:rPr lang="uk-UA" sz="2000" dirty="0" smtClean="0">
                <a:solidFill>
                  <a:srgbClr val="002060"/>
                </a:solidFill>
                <a:latin typeface="Calibri" pitchFamily="34" charset="0"/>
                <a:cs typeface="Calibri" pitchFamily="34" charset="0"/>
              </a:rPr>
              <a:t>окремих областей, оскільки </a:t>
            </a:r>
            <a:r>
              <a:rPr lang="uk-UA" sz="2000" dirty="0">
                <a:solidFill>
                  <a:srgbClr val="002060"/>
                </a:solidFill>
                <a:latin typeface="Calibri" pitchFamily="34" charset="0"/>
              </a:rPr>
              <a:t>Національна вибіркова сукупність </a:t>
            </a:r>
            <a:r>
              <a:rPr lang="uk-UA" sz="2000" u="sng" dirty="0">
                <a:solidFill>
                  <a:srgbClr val="002060"/>
                </a:solidFill>
                <a:latin typeface="Calibri" pitchFamily="34" charset="0"/>
              </a:rPr>
              <a:t>дає можливість аналізу за віком, статтю, типом поселення, регіоном, типом сім</a:t>
            </a:r>
            <a:r>
              <a:rPr lang="en-US" sz="2000" u="sng" dirty="0">
                <a:solidFill>
                  <a:srgbClr val="002060"/>
                </a:solidFill>
                <a:latin typeface="Calibri" pitchFamily="34" charset="0"/>
              </a:rPr>
              <a:t>’</a:t>
            </a:r>
            <a:r>
              <a:rPr lang="uk-UA" sz="2000" u="sng" dirty="0">
                <a:solidFill>
                  <a:srgbClr val="002060"/>
                </a:solidFill>
                <a:latin typeface="Calibri" pitchFamily="34" charset="0"/>
              </a:rPr>
              <a:t>ї, матеріальним станом тощо, </a:t>
            </a:r>
            <a:r>
              <a:rPr lang="uk-UA" sz="2000" dirty="0" smtClean="0">
                <a:solidFill>
                  <a:srgbClr val="002060"/>
                </a:solidFill>
                <a:latin typeface="Calibri" pitchFamily="34" charset="0"/>
              </a:rPr>
              <a:t>... </a:t>
            </a:r>
            <a:r>
              <a:rPr lang="uk-UA" sz="2000" dirty="0">
                <a:solidFill>
                  <a:srgbClr val="002060"/>
                </a:solidFill>
                <a:latin typeface="Calibri" pitchFamily="34" charset="0"/>
              </a:rPr>
              <a:t>АЛЕ – </a:t>
            </a:r>
            <a:r>
              <a:rPr lang="uk-UA" sz="2000" b="1" u="sng" dirty="0">
                <a:solidFill>
                  <a:srgbClr val="002060"/>
                </a:solidFill>
                <a:latin typeface="Calibri" pitchFamily="34" charset="0"/>
              </a:rPr>
              <a:t>не передбачає аналізу на рівні області та навчального закладу</a:t>
            </a:r>
          </a:p>
          <a:p>
            <a:pPr lvl="2" indent="-365125">
              <a:buBlip>
                <a:blip r:embed="rId3"/>
              </a:buBlip>
            </a:pPr>
            <a:endParaRPr lang="uk-UA" sz="1700" dirty="0" smtClean="0">
              <a:solidFill>
                <a:srgbClr val="002060"/>
              </a:solidFill>
              <a:latin typeface="Calibri" pitchFamily="34" charset="0"/>
              <a:cs typeface="Calibri" pitchFamily="34" charset="0"/>
            </a:endParaRPr>
          </a:p>
        </p:txBody>
      </p:sp>
      <p:sp>
        <p:nvSpPr>
          <p:cNvPr id="4" name="Номер слайда 3"/>
          <p:cNvSpPr>
            <a:spLocks noGrp="1"/>
          </p:cNvSpPr>
          <p:nvPr>
            <p:ph type="sldNum" sz="quarter" idx="12"/>
          </p:nvPr>
        </p:nvSpPr>
        <p:spPr/>
        <p:txBody>
          <a:bodyPr/>
          <a:lstStyle/>
          <a:p>
            <a:fld id="{61C2AC2A-9305-48A7-9C55-692F863AB199}" type="slidenum">
              <a:rPr lang="uk-UA" smtClean="0"/>
              <a:pPr/>
              <a:t>64</a:t>
            </a:fld>
            <a:endParaRPr lang="uk-UA"/>
          </a:p>
        </p:txBody>
      </p:sp>
    </p:spTree>
    <p:extLst>
      <p:ext uri="{BB962C8B-B14F-4D97-AF65-F5344CB8AC3E}">
        <p14:creationId xmlns:p14="http://schemas.microsoft.com/office/powerpoint/2010/main" val="25260810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8" y="332656"/>
            <a:ext cx="8928992" cy="805904"/>
          </a:xfrm>
        </p:spPr>
        <p:txBody>
          <a:bodyPr/>
          <a:lstStyle/>
          <a:p>
            <a:r>
              <a:rPr lang="uk-UA" sz="4000" b="1" dirty="0" smtClean="0">
                <a:solidFill>
                  <a:srgbClr val="C00000"/>
                </a:solidFill>
              </a:rPr>
              <a:t>Виклики</a:t>
            </a:r>
            <a:endParaRPr lang="ru-RU" sz="4000" b="1" dirty="0">
              <a:solidFill>
                <a:srgbClr val="C00000"/>
              </a:solidFill>
            </a:endParaRPr>
          </a:p>
        </p:txBody>
      </p:sp>
      <p:sp>
        <p:nvSpPr>
          <p:cNvPr id="3" name="Объект 2"/>
          <p:cNvSpPr>
            <a:spLocks noGrp="1"/>
          </p:cNvSpPr>
          <p:nvPr>
            <p:ph idx="1"/>
          </p:nvPr>
        </p:nvSpPr>
        <p:spPr>
          <a:xfrm>
            <a:off x="251520" y="1196752"/>
            <a:ext cx="8445624" cy="5328592"/>
          </a:xfrm>
        </p:spPr>
        <p:txBody>
          <a:bodyPr>
            <a:normAutofit/>
          </a:bodyPr>
          <a:lstStyle/>
          <a:p>
            <a:pPr algn="just">
              <a:spcBef>
                <a:spcPts val="1200"/>
              </a:spcBef>
              <a:buFont typeface="Wingdings" panose="05000000000000000000" pitchFamily="2" charset="2"/>
              <a:buChar char="Ø"/>
            </a:pPr>
            <a:endParaRPr lang="uk-UA" sz="2800" dirty="0" smtClean="0">
              <a:latin typeface="Cambria" panose="02040503050406030204" pitchFamily="18" charset="0"/>
            </a:endParaRPr>
          </a:p>
          <a:p>
            <a:pPr algn="just">
              <a:spcBef>
                <a:spcPts val="1200"/>
              </a:spcBef>
              <a:buFont typeface="Wingdings" panose="05000000000000000000" pitchFamily="2" charset="2"/>
              <a:buChar char="Ø"/>
            </a:pPr>
            <a:r>
              <a:rPr lang="uk-UA" sz="2800" dirty="0" smtClean="0">
                <a:solidFill>
                  <a:schemeClr val="tx1"/>
                </a:solidFill>
                <a:latin typeface="Cambria" panose="02040503050406030204" pitchFamily="18" charset="0"/>
              </a:rPr>
              <a:t>Державна підтримка наявних досліджень</a:t>
            </a:r>
          </a:p>
          <a:p>
            <a:pPr algn="just">
              <a:spcBef>
                <a:spcPts val="1200"/>
              </a:spcBef>
              <a:buFont typeface="Wingdings" panose="05000000000000000000" pitchFamily="2" charset="2"/>
              <a:buChar char="Ø"/>
            </a:pPr>
            <a:r>
              <a:rPr lang="uk-UA" sz="2800" dirty="0" smtClean="0">
                <a:solidFill>
                  <a:schemeClr val="tx1"/>
                </a:solidFill>
                <a:latin typeface="Cambria" panose="02040503050406030204" pitchFamily="18" charset="0"/>
              </a:rPr>
              <a:t>Запровадження системного моніторингу серед загального населення та молоді</a:t>
            </a:r>
          </a:p>
          <a:p>
            <a:pPr algn="just">
              <a:spcBef>
                <a:spcPts val="1200"/>
              </a:spcBef>
              <a:buFont typeface="Wingdings" panose="05000000000000000000" pitchFamily="2" charset="2"/>
              <a:buChar char="Ø"/>
            </a:pPr>
            <a:r>
              <a:rPr lang="uk-UA" sz="2800" dirty="0" smtClean="0">
                <a:solidFill>
                  <a:schemeClr val="tx1"/>
                </a:solidFill>
                <a:latin typeface="Cambria" panose="02040503050406030204" pitchFamily="18" charset="0"/>
              </a:rPr>
              <a:t>Доступність даних для зацікавлених сторін</a:t>
            </a:r>
          </a:p>
          <a:p>
            <a:pPr algn="just">
              <a:spcBef>
                <a:spcPts val="1200"/>
              </a:spcBef>
              <a:buFont typeface="Wingdings" panose="05000000000000000000" pitchFamily="2" charset="2"/>
              <a:buChar char="Ø"/>
            </a:pPr>
            <a:r>
              <a:rPr lang="uk-UA" sz="2800" dirty="0" smtClean="0">
                <a:solidFill>
                  <a:schemeClr val="tx1"/>
                </a:solidFill>
                <a:latin typeface="Cambria" panose="02040503050406030204" pitchFamily="18" charset="0"/>
              </a:rPr>
              <a:t>Постійна </a:t>
            </a:r>
            <a:r>
              <a:rPr lang="uk-UA" sz="2800" dirty="0" err="1" smtClean="0">
                <a:solidFill>
                  <a:schemeClr val="tx1"/>
                </a:solidFill>
                <a:latin typeface="Cambria" panose="02040503050406030204" pitchFamily="18" charset="0"/>
              </a:rPr>
              <a:t>адвокація</a:t>
            </a:r>
            <a:r>
              <a:rPr lang="uk-UA" sz="2800" dirty="0" smtClean="0">
                <a:solidFill>
                  <a:schemeClr val="tx1"/>
                </a:solidFill>
                <a:latin typeface="Cambria" panose="02040503050406030204" pitchFamily="18" charset="0"/>
              </a:rPr>
              <a:t> та регулярне інформування, поширення результатів</a:t>
            </a:r>
          </a:p>
          <a:p>
            <a:pPr algn="just">
              <a:spcBef>
                <a:spcPts val="1200"/>
              </a:spcBef>
              <a:buFont typeface="Wingdings" panose="05000000000000000000" pitchFamily="2" charset="2"/>
              <a:buChar char="Ø"/>
            </a:pPr>
            <a:r>
              <a:rPr lang="uk-UA" sz="2800" dirty="0" smtClean="0">
                <a:solidFill>
                  <a:schemeClr val="tx1"/>
                </a:solidFill>
                <a:latin typeface="Cambria" panose="02040503050406030204" pitchFamily="18" charset="0"/>
              </a:rPr>
              <a:t>Проведення досліджень на рівні окремих регіонів</a:t>
            </a:r>
          </a:p>
          <a:p>
            <a:pPr algn="just">
              <a:spcBef>
                <a:spcPts val="1200"/>
              </a:spcBef>
              <a:buFont typeface="Wingdings" panose="05000000000000000000" pitchFamily="2" charset="2"/>
              <a:buChar char="Ø"/>
            </a:pPr>
            <a:endParaRPr lang="uk-UA" sz="2800" dirty="0" smtClean="0">
              <a:solidFill>
                <a:schemeClr val="tx1"/>
              </a:solidFill>
              <a:latin typeface="Cambria" panose="02040503050406030204" pitchFamily="18" charset="0"/>
            </a:endParaRPr>
          </a:p>
        </p:txBody>
      </p:sp>
    </p:spTree>
    <p:extLst>
      <p:ext uri="{BB962C8B-B14F-4D97-AF65-F5344CB8AC3E}">
        <p14:creationId xmlns:p14="http://schemas.microsoft.com/office/powerpoint/2010/main" val="12962222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8229600" cy="360040"/>
          </a:xfrm>
        </p:spPr>
        <p:txBody>
          <a:bodyPr>
            <a:normAutofit fontScale="90000"/>
          </a:bodyPr>
          <a:lstStyle/>
          <a:p>
            <a:pPr>
              <a:lnSpc>
                <a:spcPct val="100000"/>
              </a:lnSpc>
            </a:pPr>
            <a:r>
              <a:rPr lang="ru-RU" sz="4000" b="1" dirty="0" err="1" smtClean="0">
                <a:solidFill>
                  <a:srgbClr val="C00000"/>
                </a:solidFill>
              </a:rPr>
              <a:t>Виклики</a:t>
            </a:r>
            <a:r>
              <a:rPr lang="ru-RU" sz="4000" b="1" dirty="0" smtClean="0">
                <a:solidFill>
                  <a:srgbClr val="C00000"/>
                </a:solidFill>
              </a:rPr>
              <a:t>: </a:t>
            </a:r>
            <a:r>
              <a:rPr lang="ru-RU" sz="4000" b="1" dirty="0" err="1" smtClean="0">
                <a:solidFill>
                  <a:srgbClr val="C00000"/>
                </a:solidFill>
              </a:rPr>
              <a:t>використання</a:t>
            </a:r>
            <a:r>
              <a:rPr lang="ru-RU" sz="4000" b="1" dirty="0" smtClean="0">
                <a:solidFill>
                  <a:srgbClr val="C00000"/>
                </a:solidFill>
              </a:rPr>
              <a:t> </a:t>
            </a:r>
            <a:r>
              <a:rPr lang="ru-RU" sz="4000" b="1" dirty="0" err="1" smtClean="0">
                <a:solidFill>
                  <a:srgbClr val="C00000"/>
                </a:solidFill>
              </a:rPr>
              <a:t>даних</a:t>
            </a:r>
            <a:endParaRPr lang="ru-RU" sz="4000" dirty="0">
              <a:solidFill>
                <a:srgbClr val="C00000"/>
              </a:solidFill>
            </a:endParaRPr>
          </a:p>
        </p:txBody>
      </p:sp>
      <p:sp>
        <p:nvSpPr>
          <p:cNvPr id="3" name="Объект 2"/>
          <p:cNvSpPr>
            <a:spLocks noGrp="1"/>
          </p:cNvSpPr>
          <p:nvPr>
            <p:ph idx="1"/>
          </p:nvPr>
        </p:nvSpPr>
        <p:spPr>
          <a:xfrm>
            <a:off x="179512" y="953344"/>
            <a:ext cx="8712968" cy="5904656"/>
          </a:xfrm>
        </p:spPr>
        <p:txBody>
          <a:bodyPr>
            <a:normAutofit fontScale="85000" lnSpcReduction="10000"/>
          </a:bodyPr>
          <a:lstStyle/>
          <a:p>
            <a:r>
              <a:rPr lang="uk-UA" b="1" dirty="0" smtClean="0"/>
              <a:t>Наявні дані соціальних досліджень не усвідомлені як ресурс стратегічної інформації</a:t>
            </a:r>
          </a:p>
          <a:p>
            <a:r>
              <a:rPr lang="uk-UA" b="1" dirty="0" smtClean="0"/>
              <a:t>Відсутній запит на використання наявної інформації</a:t>
            </a:r>
          </a:p>
          <a:p>
            <a:r>
              <a:rPr lang="uk-UA" b="1" dirty="0" smtClean="0"/>
              <a:t>Доцільна розробка національних та регіональних показників, індексів, в тому числі серед підлітків та молоді</a:t>
            </a:r>
          </a:p>
          <a:p>
            <a:r>
              <a:rPr lang="uk-UA" b="1" dirty="0" smtClean="0"/>
              <a:t>Необхідно започаткувати Банк даних соціальних досліджень</a:t>
            </a:r>
          </a:p>
          <a:p>
            <a:pPr lvl="0"/>
            <a:r>
              <a:rPr lang="uk-UA" b="1" dirty="0" smtClean="0"/>
              <a:t>Розробка </a:t>
            </a:r>
            <a:r>
              <a:rPr lang="uk-UA" b="1" dirty="0"/>
              <a:t>систем підтримки прийняття управлінських рішень – </a:t>
            </a:r>
            <a:r>
              <a:rPr lang="uk-UA" b="1" dirty="0" err="1"/>
              <a:t>Decision</a:t>
            </a:r>
            <a:r>
              <a:rPr lang="uk-UA" b="1" dirty="0"/>
              <a:t> </a:t>
            </a:r>
            <a:r>
              <a:rPr lang="uk-UA" b="1" dirty="0" err="1"/>
              <a:t>Support</a:t>
            </a:r>
            <a:r>
              <a:rPr lang="uk-UA" b="1" dirty="0"/>
              <a:t> </a:t>
            </a:r>
            <a:r>
              <a:rPr lang="uk-UA" b="1" dirty="0" err="1"/>
              <a:t>Systems</a:t>
            </a:r>
            <a:r>
              <a:rPr lang="uk-UA" b="1" dirty="0"/>
              <a:t> (DSS) </a:t>
            </a:r>
          </a:p>
          <a:p>
            <a:r>
              <a:rPr lang="uk-UA" b="1" dirty="0" smtClean="0"/>
              <a:t>Широкомасштабне навчання потенційних користувачів та споживачів інформації; використання та розробка модулів и пакетів аналізу інформації</a:t>
            </a:r>
          </a:p>
          <a:p>
            <a:endParaRPr lang="uk-UA" b="1" dirty="0" smtClean="0"/>
          </a:p>
          <a:p>
            <a:endParaRPr lang="uk-UA" dirty="0"/>
          </a:p>
        </p:txBody>
      </p:sp>
    </p:spTree>
    <p:extLst>
      <p:ext uri="{BB962C8B-B14F-4D97-AF65-F5344CB8AC3E}">
        <p14:creationId xmlns:p14="http://schemas.microsoft.com/office/powerpoint/2010/main" val="37161861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8800"/>
                    </a14:imgEffect>
                    <a14:imgEffect>
                      <a14:brightnessContrast bright="31000" contrast="-35000"/>
                    </a14:imgEffect>
                  </a14:imgLayer>
                </a14:imgProps>
              </a:ext>
              <a:ext uri="{28A0092B-C50C-407E-A947-70E740481C1C}">
                <a14:useLocalDpi xmlns:a14="http://schemas.microsoft.com/office/drawing/2010/main"/>
              </a:ext>
            </a:extLst>
          </a:blip>
          <a:srcRect r="5926" b="-1041"/>
          <a:stretch/>
        </p:blipFill>
        <p:spPr>
          <a:xfrm>
            <a:off x="-36511" y="-99392"/>
            <a:ext cx="10495101" cy="7815891"/>
          </a:xfrm>
          <a:prstGeom prst="rect">
            <a:avLst/>
          </a:prstGeom>
        </p:spPr>
      </p:pic>
      <p:sp>
        <p:nvSpPr>
          <p:cNvPr id="2" name="Заголовок 1"/>
          <p:cNvSpPr>
            <a:spLocks noGrp="1"/>
          </p:cNvSpPr>
          <p:nvPr>
            <p:ph type="ctrTitle"/>
          </p:nvPr>
        </p:nvSpPr>
        <p:spPr>
          <a:xfrm>
            <a:off x="683568" y="3971142"/>
            <a:ext cx="8064896" cy="1470025"/>
          </a:xfrm>
          <a:prstGeom prst="rect">
            <a:avLst/>
          </a:prstGeom>
          <a:solidFill>
            <a:srgbClr val="0398FD"/>
          </a:solidFill>
          <a:ln>
            <a:no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sz="7200" b="1" dirty="0" smtClean="0">
                <a:solidFill>
                  <a:srgbClr val="FFFF00"/>
                </a:solidFill>
                <a:latin typeface="Dotum" panose="020B0600000101010101" pitchFamily="34" charset="-127"/>
                <a:ea typeface="Dotum" panose="020B0600000101010101" pitchFamily="34" charset="-127"/>
              </a:rPr>
              <a:t>U</a:t>
            </a:r>
            <a:r>
              <a:rPr lang="uk-UA" sz="7200" b="1" dirty="0" smtClean="0">
                <a:solidFill>
                  <a:srgbClr val="FFFF00"/>
                </a:solidFill>
                <a:latin typeface="Dotum" panose="020B0600000101010101" pitchFamily="34" charset="-127"/>
                <a:ea typeface="Dotum" panose="020B0600000101010101" pitchFamily="34" charset="-127"/>
              </a:rPr>
              <a:t>-</a:t>
            </a:r>
            <a:r>
              <a:rPr lang="en-US" sz="7200" b="1" dirty="0" smtClean="0">
                <a:solidFill>
                  <a:srgbClr val="FFFF00"/>
                </a:solidFill>
                <a:latin typeface="Dotum" panose="020B0600000101010101" pitchFamily="34" charset="-127"/>
                <a:ea typeface="Dotum" panose="020B0600000101010101" pitchFamily="34" charset="-127"/>
              </a:rPr>
              <a:t>Report Ukraine</a:t>
            </a:r>
            <a:endParaRPr lang="ru-RU" sz="7200" b="1" dirty="0">
              <a:solidFill>
                <a:srgbClr val="FFFF00"/>
              </a:solidFill>
              <a:latin typeface="Dotum" panose="020B0600000101010101" pitchFamily="34" charset="-127"/>
              <a:ea typeface="Dotum" panose="020B0600000101010101" pitchFamily="34" charset="-127"/>
            </a:endParaRPr>
          </a:p>
        </p:txBody>
      </p:sp>
      <p:sp>
        <p:nvSpPr>
          <p:cNvPr id="3" name="Подзаголовок 2"/>
          <p:cNvSpPr>
            <a:spLocks noGrp="1"/>
          </p:cNvSpPr>
          <p:nvPr>
            <p:ph type="subTitle" idx="1"/>
          </p:nvPr>
        </p:nvSpPr>
        <p:spPr>
          <a:xfrm>
            <a:off x="683568" y="5441167"/>
            <a:ext cx="8064896" cy="766936"/>
          </a:xfrm>
          <a:solidFill>
            <a:schemeClr val="bg1">
              <a:alpha val="55000"/>
            </a:schemeClr>
          </a:solidFill>
        </p:spPr>
        <p:txBody>
          <a:bodyPr>
            <a:noAutofit/>
          </a:bodyPr>
          <a:lstStyle/>
          <a:p>
            <a:r>
              <a:rPr lang="uk-UA" sz="3600" b="1" dirty="0">
                <a:solidFill>
                  <a:srgbClr val="002B3A"/>
                </a:solidFill>
                <a:latin typeface="Dotum" panose="020B0600000101010101" pitchFamily="34" charset="-127"/>
                <a:ea typeface="Dotum" panose="020B0600000101010101" pitchFamily="34" charset="-127"/>
                <a:cs typeface="Aharoni" panose="02010803020104030203" pitchFamily="2" charset="-79"/>
              </a:rPr>
              <a:t>ТВОЯ ДУМКА ВАЖЛИВА</a:t>
            </a:r>
            <a:endParaRPr lang="ru-RU" sz="3600" b="1" dirty="0">
              <a:solidFill>
                <a:srgbClr val="002B3A"/>
              </a:solidFill>
              <a:latin typeface="Dotum" panose="020B0600000101010101" pitchFamily="34" charset="-127"/>
              <a:ea typeface="Dotum" panose="020B0600000101010101" pitchFamily="34" charset="-127"/>
              <a:cs typeface="Aharoni" panose="02010803020104030203" pitchFamily="2" charset="-79"/>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6741368"/>
            <a:ext cx="2937919" cy="720079"/>
          </a:xfrm>
          <a:prstGeom prst="rect">
            <a:avLst/>
          </a:prstGeom>
        </p:spPr>
      </p:pic>
      <p:sp>
        <p:nvSpPr>
          <p:cNvPr id="6" name="Прямоугольник 5"/>
          <p:cNvSpPr/>
          <p:nvPr/>
        </p:nvSpPr>
        <p:spPr>
          <a:xfrm>
            <a:off x="4716016" y="6597352"/>
            <a:ext cx="5544616" cy="86409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p:cNvSpPr txBox="1"/>
          <p:nvPr/>
        </p:nvSpPr>
        <p:spPr>
          <a:xfrm>
            <a:off x="4725348" y="6630450"/>
            <a:ext cx="5582939" cy="830997"/>
          </a:xfrm>
          <a:prstGeom prst="rect">
            <a:avLst/>
          </a:prstGeom>
          <a:noFill/>
        </p:spPr>
        <p:txBody>
          <a:bodyPr wrap="square" rtlCol="0">
            <a:spAutoFit/>
          </a:bodyPr>
          <a:lstStyle/>
          <a:p>
            <a:r>
              <a:rPr lang="uk-UA" sz="2400" dirty="0" smtClean="0"/>
              <a:t>Інструмент діалогу  «молодь – влада»</a:t>
            </a:r>
          </a:p>
          <a:p>
            <a:r>
              <a:rPr lang="uk-UA" sz="2400" dirty="0" smtClean="0"/>
              <a:t>Швидкі смс-опитування.</a:t>
            </a:r>
            <a:endParaRPr lang="uk-UA" sz="2400" dirty="0"/>
          </a:p>
        </p:txBody>
      </p:sp>
    </p:spTree>
    <p:extLst>
      <p:ext uri="{BB962C8B-B14F-4D97-AF65-F5344CB8AC3E}">
        <p14:creationId xmlns:p14="http://schemas.microsoft.com/office/powerpoint/2010/main" val="16002322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620688"/>
            <a:ext cx="7588571" cy="5636096"/>
          </a:xfrm>
        </p:spPr>
      </p:pic>
    </p:spTree>
    <p:extLst>
      <p:ext uri="{BB962C8B-B14F-4D97-AF65-F5344CB8AC3E}">
        <p14:creationId xmlns:p14="http://schemas.microsoft.com/office/powerpoint/2010/main" val="238578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1756" y="-278277"/>
            <a:ext cx="5462244" cy="1816514"/>
          </a:xfrm>
        </p:spPr>
      </p:pic>
      <p:sp>
        <p:nvSpPr>
          <p:cNvPr id="5" name="TextBox 4"/>
          <p:cNvSpPr txBox="1"/>
          <p:nvPr/>
        </p:nvSpPr>
        <p:spPr>
          <a:xfrm>
            <a:off x="251520" y="260648"/>
            <a:ext cx="4536504" cy="369332"/>
          </a:xfrm>
          <a:prstGeom prst="rect">
            <a:avLst/>
          </a:prstGeom>
          <a:noFill/>
        </p:spPr>
        <p:txBody>
          <a:bodyPr wrap="square" rtlCol="0">
            <a:spAutoFit/>
          </a:bodyPr>
          <a:lstStyle/>
          <a:p>
            <a:r>
              <a:rPr lang="en-US" dirty="0">
                <a:hlinkClick r:id="rId3"/>
              </a:rPr>
              <a:t>http://www.europeanvaluesstudy.eu</a:t>
            </a:r>
            <a:r>
              <a:rPr lang="en-US" dirty="0" smtClean="0">
                <a:hlinkClick r:id="rId3"/>
              </a:rPr>
              <a:t>/</a:t>
            </a:r>
            <a:r>
              <a:rPr lang="en-US" dirty="0" smtClean="0"/>
              <a:t> </a:t>
            </a:r>
            <a:endParaRPr lang="uk-UA" dirty="0"/>
          </a:p>
        </p:txBody>
      </p:sp>
      <p:sp>
        <p:nvSpPr>
          <p:cNvPr id="6" name="TextBox 5"/>
          <p:cNvSpPr txBox="1"/>
          <p:nvPr/>
        </p:nvSpPr>
        <p:spPr>
          <a:xfrm>
            <a:off x="268422" y="767165"/>
            <a:ext cx="3511489" cy="369332"/>
          </a:xfrm>
          <a:prstGeom prst="rect">
            <a:avLst/>
          </a:prstGeom>
          <a:noFill/>
        </p:spPr>
        <p:txBody>
          <a:bodyPr wrap="square" rtlCol="0">
            <a:spAutoFit/>
          </a:bodyPr>
          <a:lstStyle/>
          <a:p>
            <a:r>
              <a:rPr lang="en-US" b="1" dirty="0">
                <a:hlinkClick r:id="rId4"/>
              </a:rPr>
              <a:t>Sponsoring and </a:t>
            </a:r>
            <a:r>
              <a:rPr lang="en-US" b="1" dirty="0" smtClean="0">
                <a:hlinkClick r:id="rId4"/>
              </a:rPr>
              <a:t>funding</a:t>
            </a:r>
            <a:endParaRPr lang="en-US" b="1" dirty="0"/>
          </a:p>
        </p:txBody>
      </p:sp>
      <p:sp>
        <p:nvSpPr>
          <p:cNvPr id="3" name="TextBox 2"/>
          <p:cNvSpPr txBox="1"/>
          <p:nvPr/>
        </p:nvSpPr>
        <p:spPr>
          <a:xfrm>
            <a:off x="251520" y="1136497"/>
            <a:ext cx="8784976" cy="6017032"/>
          </a:xfrm>
          <a:prstGeom prst="rect">
            <a:avLst/>
          </a:prstGeom>
          <a:noFill/>
        </p:spPr>
        <p:txBody>
          <a:bodyPr wrap="square" rtlCol="0">
            <a:spAutoFit/>
          </a:bodyPr>
          <a:lstStyle/>
          <a:p>
            <a:r>
              <a:rPr lang="en-US" b="1" dirty="0">
                <a:solidFill>
                  <a:srgbClr val="C00000"/>
                </a:solidFill>
              </a:rPr>
              <a:t>Sponsors of the 2008 survey</a:t>
            </a:r>
          </a:p>
          <a:p>
            <a:pPr>
              <a:spcBef>
                <a:spcPts val="600"/>
              </a:spcBef>
            </a:pPr>
            <a:r>
              <a:rPr lang="en-US" u="sng" dirty="0"/>
              <a:t>The Netherlands	</a:t>
            </a:r>
          </a:p>
          <a:p>
            <a:r>
              <a:rPr lang="en-US" dirty="0"/>
              <a:t>The Netherlands </a:t>
            </a:r>
            <a:r>
              <a:rPr lang="en-US" dirty="0" err="1"/>
              <a:t>Organisation</a:t>
            </a:r>
            <a:r>
              <a:rPr lang="en-US" dirty="0"/>
              <a:t> for Scientific Research (NWO): Grant number: 471-07-001	</a:t>
            </a:r>
          </a:p>
          <a:p>
            <a:pPr>
              <a:spcBef>
                <a:spcPts val="600"/>
              </a:spcBef>
            </a:pPr>
            <a:r>
              <a:rPr lang="en-US" u="sng" dirty="0" smtClean="0"/>
              <a:t>Northern </a:t>
            </a:r>
            <a:r>
              <a:rPr lang="en-US" u="sng" dirty="0"/>
              <a:t>Ireland</a:t>
            </a:r>
            <a:r>
              <a:rPr lang="en-US" dirty="0"/>
              <a:t>	</a:t>
            </a:r>
          </a:p>
          <a:p>
            <a:r>
              <a:rPr lang="en-US" dirty="0"/>
              <a:t>European Values Study (EVS) Foundation, Department of Sociology, Tilburg University	</a:t>
            </a:r>
          </a:p>
          <a:p>
            <a:r>
              <a:rPr lang="en-US" dirty="0"/>
              <a:t>St. Stephen's Green Trust	</a:t>
            </a:r>
          </a:p>
          <a:p>
            <a:pPr>
              <a:spcBef>
                <a:spcPts val="600"/>
              </a:spcBef>
            </a:pPr>
            <a:r>
              <a:rPr lang="en-US" u="sng" dirty="0" smtClean="0"/>
              <a:t>Norway</a:t>
            </a:r>
            <a:r>
              <a:rPr lang="en-US" u="sng" dirty="0"/>
              <a:t>	</a:t>
            </a:r>
          </a:p>
          <a:p>
            <a:r>
              <a:rPr lang="en-US" dirty="0"/>
              <a:t>Research Council of Norway	</a:t>
            </a:r>
          </a:p>
          <a:p>
            <a:pPr>
              <a:spcBef>
                <a:spcPts val="600"/>
              </a:spcBef>
            </a:pPr>
            <a:r>
              <a:rPr lang="en-US" u="sng" dirty="0"/>
              <a:t>Poland</a:t>
            </a:r>
            <a:r>
              <a:rPr lang="en-US" dirty="0"/>
              <a:t>	</a:t>
            </a:r>
          </a:p>
          <a:p>
            <a:r>
              <a:rPr lang="en-US" dirty="0"/>
              <a:t>Ministry of Science and Higher Education in Poland; Project </a:t>
            </a:r>
            <a:r>
              <a:rPr lang="en-US" dirty="0" err="1"/>
              <a:t>Nr</a:t>
            </a:r>
            <a:r>
              <a:rPr lang="en-US" dirty="0"/>
              <a:t> N N116 0280 33, Decision </a:t>
            </a:r>
            <a:r>
              <a:rPr lang="en-US" dirty="0" err="1"/>
              <a:t>Nr</a:t>
            </a:r>
            <a:r>
              <a:rPr lang="en-US" dirty="0"/>
              <a:t> 0280/H03/2007/33, University of Warsaw GR-2578	</a:t>
            </a:r>
          </a:p>
          <a:p>
            <a:r>
              <a:rPr lang="en-US" dirty="0"/>
              <a:t>Foundation of the European Values Study	</a:t>
            </a:r>
          </a:p>
          <a:p>
            <a:r>
              <a:rPr lang="en-US" dirty="0" err="1"/>
              <a:t>Renovabis</a:t>
            </a:r>
            <a:endParaRPr lang="ru-RU" dirty="0"/>
          </a:p>
          <a:p>
            <a:pPr>
              <a:spcBef>
                <a:spcPts val="600"/>
              </a:spcBef>
            </a:pPr>
            <a:r>
              <a:rPr lang="en-US" u="sng" dirty="0"/>
              <a:t>Ukraine</a:t>
            </a:r>
            <a:r>
              <a:rPr lang="en-US" dirty="0"/>
              <a:t>	</a:t>
            </a:r>
          </a:p>
          <a:p>
            <a:r>
              <a:rPr lang="en-US" dirty="0"/>
              <a:t>European Values Study (EVS) Foundation, Department of Sociology, Tilburg University	</a:t>
            </a:r>
          </a:p>
          <a:p>
            <a:r>
              <a:rPr lang="en-US" dirty="0" err="1"/>
              <a:t>Renovabis</a:t>
            </a:r>
            <a:r>
              <a:rPr lang="en-US" dirty="0"/>
              <a:t>	</a:t>
            </a:r>
          </a:p>
          <a:p>
            <a:r>
              <a:rPr lang="en-US" dirty="0"/>
              <a:t>Institute for Economy and Forecasting National Academy of Science of Ukraine (Department for Monitoring of the Social-Economic Process)</a:t>
            </a:r>
            <a:endParaRPr lang="ru-RU" dirty="0" smtClean="0"/>
          </a:p>
          <a:p>
            <a:endParaRPr lang="ru-RU" dirty="0"/>
          </a:p>
          <a:p>
            <a:endParaRPr lang="uk-UA" dirty="0"/>
          </a:p>
        </p:txBody>
      </p:sp>
    </p:spTree>
    <p:extLst>
      <p:ext uri="{BB962C8B-B14F-4D97-AF65-F5344CB8AC3E}">
        <p14:creationId xmlns:p14="http://schemas.microsoft.com/office/powerpoint/2010/main" val="104654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620688"/>
            <a:ext cx="9036496" cy="1143000"/>
          </a:xfrm>
        </p:spPr>
        <p:txBody>
          <a:bodyPr>
            <a:normAutofit fontScale="90000"/>
          </a:bodyPr>
          <a:lstStyle/>
          <a:p>
            <a:r>
              <a:rPr lang="en-US" sz="2800" b="1" dirty="0" smtClean="0"/>
              <a:t>Proposed </a:t>
            </a:r>
            <a:r>
              <a:rPr lang="en-US" sz="2800" b="1" dirty="0"/>
              <a:t>cooperation agreement between </a:t>
            </a:r>
            <a:r>
              <a:rPr lang="en-US" sz="2800" b="1" dirty="0" smtClean="0"/>
              <a:t/>
            </a:r>
            <a:br>
              <a:rPr lang="en-US" sz="2800" b="1" dirty="0" smtClean="0"/>
            </a:br>
            <a:r>
              <a:rPr lang="en-US" sz="2800" b="1" dirty="0" smtClean="0"/>
              <a:t>the </a:t>
            </a:r>
            <a:r>
              <a:rPr lang="en-US" sz="2800" b="1" dirty="0"/>
              <a:t>European Values Study and World Values Survey Association regarding joint implementation of the values surveys </a:t>
            </a:r>
            <a:r>
              <a:rPr lang="en-US" sz="2800" b="1" dirty="0" smtClean="0"/>
              <a:t/>
            </a:r>
            <a:br>
              <a:rPr lang="en-US" sz="2800" b="1" dirty="0" smtClean="0"/>
            </a:br>
            <a:r>
              <a:rPr lang="en-US" sz="2800" b="1" dirty="0" smtClean="0"/>
              <a:t>in </a:t>
            </a:r>
            <a:r>
              <a:rPr lang="en-US" sz="2800" b="1" dirty="0"/>
              <a:t>2017 in Europe </a:t>
            </a:r>
            <a:br>
              <a:rPr lang="en-US" sz="2800" b="1" dirty="0"/>
            </a:br>
            <a:endParaRPr lang="uk-UA" sz="2800" dirty="0"/>
          </a:p>
        </p:txBody>
      </p:sp>
      <p:sp>
        <p:nvSpPr>
          <p:cNvPr id="3" name="Объект 2"/>
          <p:cNvSpPr>
            <a:spLocks noGrp="1"/>
          </p:cNvSpPr>
          <p:nvPr>
            <p:ph idx="1"/>
          </p:nvPr>
        </p:nvSpPr>
        <p:spPr>
          <a:xfrm>
            <a:off x="467544" y="2780928"/>
            <a:ext cx="8435280" cy="4525963"/>
          </a:xfrm>
        </p:spPr>
        <p:txBody>
          <a:bodyPr>
            <a:normAutofit/>
          </a:bodyPr>
          <a:lstStyle/>
          <a:p>
            <a:pPr marL="0" indent="0">
              <a:buNone/>
            </a:pPr>
            <a:r>
              <a:rPr lang="en-US" dirty="0" smtClean="0"/>
              <a:t>§</a:t>
            </a:r>
            <a:r>
              <a:rPr lang="en-US" dirty="0"/>
              <a:t>1 Objective </a:t>
            </a:r>
            <a:endParaRPr lang="en-US" dirty="0" smtClean="0"/>
          </a:p>
          <a:p>
            <a:pPr marL="0" indent="0">
              <a:buNone/>
            </a:pPr>
            <a:r>
              <a:rPr lang="en-US" dirty="0" smtClean="0"/>
              <a:t>The </a:t>
            </a:r>
            <a:r>
              <a:rPr lang="en-US" dirty="0"/>
              <a:t>object of this agreement is the cooperation between the European Values Study (EVS) and the World Values Survey Association (WVSA) for joint data collection in 2017. The two organizations agree to collaborate in carrying out a single, shared EVS/WVS survey in Europe. </a:t>
            </a:r>
            <a:endParaRPr lang="uk-UA" dirty="0"/>
          </a:p>
        </p:txBody>
      </p:sp>
      <p:pic>
        <p:nvPicPr>
          <p:cNvPr id="4" name="Рисунок 3" descr="wvslogo.gif"/>
          <p:cNvPicPr>
            <a:picLocks noChangeAspect="1"/>
          </p:cNvPicPr>
          <p:nvPr/>
        </p:nvPicPr>
        <p:blipFill>
          <a:blip r:embed="rId2" cstate="print"/>
          <a:stretch>
            <a:fillRect/>
          </a:stretch>
        </p:blipFill>
        <p:spPr>
          <a:xfrm>
            <a:off x="6012160" y="1988840"/>
            <a:ext cx="2476500" cy="1076325"/>
          </a:xfrm>
          <a:prstGeom prst="rect">
            <a:avLst/>
          </a:prstGeom>
        </p:spPr>
      </p:pic>
    </p:spTree>
    <p:extLst>
      <p:ext uri="{BB962C8B-B14F-4D97-AF65-F5344CB8AC3E}">
        <p14:creationId xmlns:p14="http://schemas.microsoft.com/office/powerpoint/2010/main" val="235696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9036496" cy="1143000"/>
          </a:xfrm>
        </p:spPr>
        <p:txBody>
          <a:bodyPr>
            <a:normAutofit/>
          </a:bodyPr>
          <a:lstStyle/>
          <a:p>
            <a:r>
              <a:rPr lang="en-US" sz="2400" dirty="0"/>
              <a:t>Collaboration with </a:t>
            </a:r>
            <a:r>
              <a:rPr lang="en-US" sz="2400" dirty="0" smtClean="0"/>
              <a:t>WVS</a:t>
            </a:r>
            <a:r>
              <a:rPr lang="en-US" sz="2800" b="1" dirty="0"/>
              <a:t/>
            </a:r>
            <a:br>
              <a:rPr lang="en-US" sz="2800" b="1" dirty="0"/>
            </a:br>
            <a:endParaRPr lang="uk-UA" sz="2800" dirty="0"/>
          </a:p>
        </p:txBody>
      </p:sp>
      <p:sp>
        <p:nvSpPr>
          <p:cNvPr id="3" name="Объект 2"/>
          <p:cNvSpPr>
            <a:spLocks noGrp="1"/>
          </p:cNvSpPr>
          <p:nvPr>
            <p:ph idx="1"/>
          </p:nvPr>
        </p:nvSpPr>
        <p:spPr>
          <a:xfrm>
            <a:off x="323528" y="980728"/>
            <a:ext cx="8435280" cy="6182147"/>
          </a:xfrm>
        </p:spPr>
        <p:txBody>
          <a:bodyPr>
            <a:normAutofit fontScale="77500" lnSpcReduction="20000"/>
          </a:bodyPr>
          <a:lstStyle/>
          <a:p>
            <a:r>
              <a:rPr lang="en-US" dirty="0"/>
              <a:t>The European Values Study and the World Values Survey agreed to collaborate in carrying out the 2017 values survey in Europe as defined in the </a:t>
            </a:r>
            <a:r>
              <a:rPr lang="en-US" b="1" u="sng" dirty="0">
                <a:hlinkClick r:id="rId2"/>
              </a:rPr>
              <a:t>Memorandum of Understandings</a:t>
            </a:r>
            <a:r>
              <a:rPr lang="en-US" dirty="0"/>
              <a:t>.</a:t>
            </a:r>
          </a:p>
          <a:p>
            <a:r>
              <a:rPr lang="en-US" dirty="0"/>
              <a:t>In line with this agreement, both organizations coordinated the questionnaire’s design and the overlap in the two questionnaires is about 70%. In all European countries, the EVS questionnaire is applied and data collection is coordinated by EVS according to the strict </a:t>
            </a:r>
            <a:r>
              <a:rPr lang="en-US" b="1" dirty="0">
                <a:hlinkClick r:id="rId3"/>
              </a:rPr>
              <a:t>methodological guidelines</a:t>
            </a:r>
            <a:r>
              <a:rPr lang="en-US" dirty="0"/>
              <a:t> prepared by EVS Methodology Group that are specifically adapted to the European context.</a:t>
            </a:r>
          </a:p>
          <a:p>
            <a:r>
              <a:rPr lang="en-US" dirty="0"/>
              <a:t>A Joint Liaison Committee has been established with the aim of ensuring regular communication and coordination of common activities between the two organizations.</a:t>
            </a:r>
          </a:p>
          <a:p>
            <a:r>
              <a:rPr lang="en-US" dirty="0"/>
              <a:t>The collaboration takes place in different forms and </a:t>
            </a:r>
            <a:r>
              <a:rPr lang="en-US" b="1" u="sng" dirty="0">
                <a:hlinkClick r:id="rId4"/>
              </a:rPr>
              <a:t>this Table</a:t>
            </a:r>
            <a:r>
              <a:rPr lang="en-US" b="1" dirty="0"/>
              <a:t> </a:t>
            </a:r>
            <a:r>
              <a:rPr lang="en-US" dirty="0"/>
              <a:t>resumes them.</a:t>
            </a:r>
          </a:p>
        </p:txBody>
      </p:sp>
      <p:pic>
        <p:nvPicPr>
          <p:cNvPr id="4" name="Рисунок 3" descr="wvslogo.gif"/>
          <p:cNvPicPr>
            <a:picLocks noChangeAspect="1"/>
          </p:cNvPicPr>
          <p:nvPr/>
        </p:nvPicPr>
        <p:blipFill>
          <a:blip r:embed="rId5" cstate="print"/>
          <a:stretch>
            <a:fillRect/>
          </a:stretch>
        </p:blipFill>
        <p:spPr>
          <a:xfrm>
            <a:off x="6948264" y="116632"/>
            <a:ext cx="1822503" cy="792088"/>
          </a:xfrm>
          <a:prstGeom prst="rect">
            <a:avLst/>
          </a:prstGeom>
        </p:spPr>
      </p:pic>
    </p:spTree>
    <p:extLst>
      <p:ext uri="{BB962C8B-B14F-4D97-AF65-F5344CB8AC3E}">
        <p14:creationId xmlns:p14="http://schemas.microsoft.com/office/powerpoint/2010/main" val="201480904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6.xml><?xml version="1.0" encoding="utf-8"?>
<a:themeOverride xmlns:a="http://schemas.openxmlformats.org/drawingml/2006/main">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526</TotalTime>
  <Words>4344</Words>
  <Application>Microsoft Office PowerPoint</Application>
  <PresentationFormat>Экран (4:3)</PresentationFormat>
  <Paragraphs>789</Paragraphs>
  <Slides>68</Slides>
  <Notes>14</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68</vt:i4>
      </vt:variant>
    </vt:vector>
  </HeadingPairs>
  <TitlesOfParts>
    <vt:vector size="70" baseType="lpstr">
      <vt:lpstr>Тема Office</vt:lpstr>
      <vt:lpstr>Точечный рисунок</vt:lpstr>
      <vt:lpstr>“Experience of participation in EVS and other international projects”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Proposed cooperation agreement between  the European Values Study and World Values Survey Association regarding joint implementation of the values surveys  in 2017 in Europe  </vt:lpstr>
      <vt:lpstr>Collaboration with WVS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Challenges</vt:lpstr>
      <vt:lpstr>Презентация PowerPoint</vt:lpstr>
      <vt:lpstr>Презентация PowerPoint</vt:lpstr>
      <vt:lpstr>«European School Survey Project on Alcohol and Other Drugs - ESPAD» </vt:lpstr>
      <vt:lpstr>Презентация PowerPoint</vt:lpstr>
      <vt:lpstr>Презентация PowerPoint</vt:lpstr>
      <vt:lpstr>ЦІЛЬОВІ ГРУПИ ДОСЛІДЖЕННЯ - ESPAD</vt:lpstr>
      <vt:lpstr>ESPAD Reports</vt:lpstr>
      <vt:lpstr>Questionnaire topics</vt:lpstr>
      <vt:lpstr>Perceived availability of substances</vt:lpstr>
      <vt:lpstr>Early onset of substance use  (cigarettes and alcohol)</vt:lpstr>
      <vt:lpstr>Smoking (1)</vt:lpstr>
      <vt:lpstr>Smoking (2)</vt:lpstr>
      <vt:lpstr>Alcohol consumption (1)</vt:lpstr>
      <vt:lpstr>Alcohol consumption(2)</vt:lpstr>
      <vt:lpstr>Availability trends of marijuana or hashish in dynamics, % by gender (sum of answers «very easy» and «fairly easy»)</vt:lpstr>
      <vt:lpstr>Drug use (2)</vt:lpstr>
      <vt:lpstr>The experience of new substance use consumption, % by age and gender</vt:lpstr>
      <vt:lpstr>New substances use</vt:lpstr>
      <vt:lpstr>Internet use(1)</vt:lpstr>
      <vt:lpstr>Internet use (2)</vt:lpstr>
      <vt:lpstr>Compulsive Internet Use*</vt:lpstr>
      <vt:lpstr>Gambling (1)</vt:lpstr>
      <vt:lpstr>Gambling (2)</vt:lpstr>
      <vt:lpstr>Dependency on online games*</vt:lpstr>
      <vt:lpstr>Other results are presented in the national and international reports:</vt:lpstr>
      <vt:lpstr>Recommendations (evidence based strong implication for policy)</vt:lpstr>
      <vt:lpstr>Recomendations (1)</vt:lpstr>
      <vt:lpstr>Recomendations (2)</vt:lpstr>
      <vt:lpstr>Recomendations (3)</vt:lpstr>
      <vt:lpstr>Презентация PowerPoint</vt:lpstr>
      <vt:lpstr>Презентация PowerPoint</vt:lpstr>
      <vt:lpstr>Публікації HBSC</vt:lpstr>
      <vt:lpstr>ЦІЛЬОВІ ГРУПИ ДОСЛІДЖЕННЯ - HBSC</vt:lpstr>
      <vt:lpstr>МЕТОДОЛОГІЯ МІЖНАРОДНИХ  НАУКОВИХ ДОСЛІДЖЕНЬ ESPAD and HBSC</vt:lpstr>
      <vt:lpstr>Інструментарій дослідження базується на:</vt:lpstr>
      <vt:lpstr>Презентация PowerPoint</vt:lpstr>
      <vt:lpstr>Стандартизація</vt:lpstr>
      <vt:lpstr> Переваги участі </vt:lpstr>
      <vt:lpstr>Самооцінка учнями свого здоров’я (у порівнянні з європейськими країнами-учасницями проекту HBSC-2010)</vt:lpstr>
      <vt:lpstr>Проблема: узгодженість шкал</vt:lpstr>
      <vt:lpstr>Проблема: узгодженість шкал</vt:lpstr>
      <vt:lpstr>Проблема: статева ідентичність</vt:lpstr>
      <vt:lpstr>Проблема: різні міри вимірювання</vt:lpstr>
      <vt:lpstr>Важливість пілотування</vt:lpstr>
      <vt:lpstr>Ключові акценти </vt:lpstr>
      <vt:lpstr>Виклики</vt:lpstr>
      <vt:lpstr>Виклики: використання даних</vt:lpstr>
      <vt:lpstr>U-Report Ukraine</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Olga Balakireva</cp:lastModifiedBy>
  <cp:revision>71</cp:revision>
  <dcterms:created xsi:type="dcterms:W3CDTF">2011-12-09T14:18:46Z</dcterms:created>
  <dcterms:modified xsi:type="dcterms:W3CDTF">2018-09-20T10:09:15Z</dcterms:modified>
</cp:coreProperties>
</file>